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2" r:id="rId1"/>
  </p:sldMasterIdLst>
  <p:notesMasterIdLst>
    <p:notesMasterId r:id="rId23"/>
  </p:notesMasterIdLst>
  <p:sldIdLst>
    <p:sldId id="256" r:id="rId2"/>
    <p:sldId id="257" r:id="rId3"/>
    <p:sldId id="281" r:id="rId4"/>
    <p:sldId id="264" r:id="rId5"/>
    <p:sldId id="260" r:id="rId6"/>
    <p:sldId id="274" r:id="rId7"/>
    <p:sldId id="280" r:id="rId8"/>
    <p:sldId id="263" r:id="rId9"/>
    <p:sldId id="278" r:id="rId10"/>
    <p:sldId id="262" r:id="rId11"/>
    <p:sldId id="268" r:id="rId12"/>
    <p:sldId id="269" r:id="rId13"/>
    <p:sldId id="270" r:id="rId14"/>
    <p:sldId id="277" r:id="rId15"/>
    <p:sldId id="272" r:id="rId16"/>
    <p:sldId id="271" r:id="rId17"/>
    <p:sldId id="265" r:id="rId18"/>
    <p:sldId id="266" r:id="rId19"/>
    <p:sldId id="275" r:id="rId20"/>
    <p:sldId id="267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03097-E2FC-4ECB-905D-980D4D24D459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E4CFD-976D-4EE1-AA84-1CD1D0C0B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141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7ACE6-A74F-47D0-A2B8-29C509721B62}" type="datetime1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4863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53397-1B73-4A6F-BADC-750C4E0D6511}" type="datetime1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005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84496-F2ED-4A3C-BD66-39ABBD05A39C}" type="datetime1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126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9CF3-88C7-42D5-A1F9-83EDB8B21F00}" type="datetime1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84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9A9D-A6E3-4E3E-83EB-FB35E6F7999B}" type="datetime1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3278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001C-DB7A-419F-9368-7B3EC755AAC9}" type="datetime1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04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93AF-B9E9-446F-80B2-A3784F565767}" type="datetime1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326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2F0D0-C161-42BF-879B-B152B90D0BC4}" type="datetime1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564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2783F-4F74-489D-BF78-D8EE487B388A}" type="datetime1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324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337D4BA-6388-4B1E-91C2-B07DF129542B}" type="datetime1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406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141E-3530-4DFA-B63C-BAE10F9EB409}" type="datetime1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217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FF2A712-CAA3-4874-AF38-557BF670A69E}" type="datetime1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895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ietnamworks.com/wowcv" TargetMode="External"/><Relationship Id="rId2" Type="http://schemas.openxmlformats.org/officeDocument/2006/relationships/hyperlink" Target="https://europa.eu/europass/en/create-europass-c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yperfectresume.com/career-center/how-to-make-a-cv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0B2ED80-8895-48F7-8162-80D678C5A8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Scientific and technical writing for ICT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A7B63FE-31B1-4C15-B937-9F8071D061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Lecture </a:t>
            </a:r>
            <a:r>
              <a:rPr lang="en-US" sz="3200" dirty="0" smtClean="0"/>
              <a:t>3. </a:t>
            </a:r>
            <a:r>
              <a:rPr lang="en-US" sz="3200" dirty="0"/>
              <a:t>Curriculum Vitae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2647E32-0428-4E32-A698-3B3614C7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0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 Templates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Common template: 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Europass</a:t>
            </a:r>
            <a:r>
              <a:rPr lang="en-US" sz="1600" dirty="0"/>
              <a:t> : </a:t>
            </a:r>
            <a:r>
              <a:rPr lang="en-US" sz="1600" dirty="0">
                <a:hlinkClick r:id="rId2"/>
              </a:rPr>
              <a:t>https://europa.eu/europass/en/create-europass-cv</a:t>
            </a:r>
            <a:endParaRPr lang="en-US" sz="1600" dirty="0"/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Vietnamworks</a:t>
            </a:r>
            <a:r>
              <a:rPr lang="en-US" sz="1600" dirty="0"/>
              <a:t>: </a:t>
            </a:r>
            <a:r>
              <a:rPr lang="en-US" sz="1600" dirty="0">
                <a:hlinkClick r:id="rId3"/>
              </a:rPr>
              <a:t>https://www.vietnamworks.com/wowcv</a:t>
            </a:r>
            <a:endParaRPr lang="en-US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USTH CV: </a:t>
            </a:r>
            <a:endParaRPr lang="en-US" dirty="0"/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Sample: </a:t>
            </a:r>
            <a:r>
              <a:rPr lang="en-US" sz="1600" dirty="0" smtClean="0"/>
              <a:t>from Google Drive.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Sample CV </a:t>
            </a:r>
            <a:r>
              <a:rPr lang="en-US" dirty="0"/>
              <a:t>from Internet: 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www.myperfectresume.com/career-center/how-to-make-a-cv</a:t>
            </a:r>
            <a:endParaRPr lang="en-US" sz="1200" dirty="0" smtClean="0"/>
          </a:p>
          <a:p>
            <a:pPr marL="457200" lvl="1" indent="0">
              <a:lnSpc>
                <a:spcPct val="150000"/>
              </a:lnSpc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6E6737E-82E3-426F-8E05-15E2D6C97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0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information should be included?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  Personal </a:t>
            </a:r>
            <a:r>
              <a:rPr lang="en-US" b="1" dirty="0"/>
              <a:t>information</a:t>
            </a:r>
            <a:r>
              <a:rPr lang="en-US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Full </a:t>
            </a:r>
            <a:r>
              <a:rPr lang="en-US" dirty="0" smtClean="0"/>
              <a:t>name.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Birthday, marital </a:t>
            </a:r>
            <a:r>
              <a:rPr lang="en-US" dirty="0" smtClean="0"/>
              <a:t>status. 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Address, email, </a:t>
            </a:r>
            <a:r>
              <a:rPr lang="en-US" dirty="0" smtClean="0"/>
              <a:t>telephone.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  CV title</a:t>
            </a:r>
            <a:r>
              <a:rPr lang="en-US" dirty="0"/>
              <a:t>: one-line sentence that sums up your experience and </a:t>
            </a:r>
            <a:r>
              <a:rPr lang="en-US" dirty="0" smtClean="0"/>
              <a:t>skills.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 smtClean="0"/>
              <a:t>E.g</a:t>
            </a:r>
            <a:r>
              <a:rPr lang="en-US" dirty="0" smtClean="0"/>
              <a:t>: ICT students looking for an internship in CS/Big Data.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  Education</a:t>
            </a:r>
            <a:r>
              <a:rPr lang="en-US" dirty="0"/>
              <a:t>: full-time and official training programs in different levels: Bachelor, Master, </a:t>
            </a:r>
            <a:r>
              <a:rPr lang="en-US" dirty="0" smtClean="0"/>
              <a:t>Doctor. 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Degree.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Diploma.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GPA, ranking (</a:t>
            </a:r>
            <a:r>
              <a:rPr lang="en-US" i="1" dirty="0"/>
              <a:t>if you have achieved the top list</a:t>
            </a:r>
            <a:r>
              <a:rPr lang="en-US" dirty="0" smtClean="0"/>
              <a:t>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Listing in chronological order (from current to last).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60C7A6F-3AC2-4BEA-A105-D63E1CF2E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6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A73AE72-28B0-4DDE-8561-B7F566F93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information should be included?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D27C3B4-7224-481D-923F-40D33174E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 smtClean="0"/>
              <a:t>  Competences </a:t>
            </a:r>
            <a:r>
              <a:rPr lang="en-US" sz="2400" b="1" dirty="0"/>
              <a:t>and skills</a:t>
            </a:r>
            <a:r>
              <a:rPr lang="en-US" sz="2400" dirty="0"/>
              <a:t>: every point should concern the job requirement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Programming languages (including scientific programming platforms</a:t>
            </a:r>
            <a:r>
              <a:rPr lang="en-US" sz="2000" dirty="0" smtClean="0"/>
              <a:t>).</a:t>
            </a:r>
            <a:endParaRPr lang="en-US" sz="2000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OS, Database, Networking, Cyber, Computer Vision, NLP, etc.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Professional software: Office, Photoshop, </a:t>
            </a:r>
            <a:r>
              <a:rPr lang="en-US" sz="2000" dirty="0" err="1"/>
              <a:t>Figma</a:t>
            </a:r>
            <a:r>
              <a:rPr lang="en-US" sz="2000" dirty="0"/>
              <a:t>, Wireshark etc</a:t>
            </a:r>
            <a:r>
              <a:rPr lang="en-US" sz="2000" dirty="0" smtClean="0"/>
              <a:t>.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Cyber Security: </a:t>
            </a:r>
            <a:r>
              <a:rPr lang="en-US" sz="2000" dirty="0" err="1" smtClean="0"/>
              <a:t>WireShark</a:t>
            </a:r>
            <a:r>
              <a:rPr lang="en-US" sz="2000" dirty="0" smtClean="0"/>
              <a:t>, </a:t>
            </a:r>
            <a:r>
              <a:rPr lang="en-US" sz="2000" dirty="0" err="1" smtClean="0"/>
              <a:t>VirtualLab</a:t>
            </a:r>
            <a:r>
              <a:rPr lang="en-US" sz="2000" dirty="0" smtClean="0"/>
              <a:t>, etc.</a:t>
            </a:r>
            <a:endParaRPr lang="en-US" sz="2000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Research skills:</a:t>
            </a:r>
          </a:p>
          <a:p>
            <a:pPr lvl="2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600" dirty="0"/>
              <a:t>Algorithms, deep learning, neural network, etc.</a:t>
            </a:r>
          </a:p>
          <a:p>
            <a:pPr lvl="2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600" dirty="0"/>
              <a:t>Python: panda, </a:t>
            </a:r>
            <a:r>
              <a:rPr lang="en-US" sz="1600" dirty="0" err="1"/>
              <a:t>sklearn</a:t>
            </a:r>
            <a:r>
              <a:rPr lang="en-US" sz="1600" dirty="0"/>
              <a:t>, etc.</a:t>
            </a:r>
          </a:p>
          <a:p>
            <a:pPr lvl="2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600" dirty="0"/>
              <a:t>Image, signal processing, etc. </a:t>
            </a:r>
          </a:p>
          <a:p>
            <a:pPr marL="0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1945B19-E2EC-4CBA-B031-B42030D59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34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A73AE72-28B0-4DDE-8561-B7F566F93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information should be included?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D27C3B4-7224-481D-923F-40D33174E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 smtClean="0"/>
              <a:t>  Experience</a:t>
            </a:r>
            <a:r>
              <a:rPr lang="en-US" dirty="0"/>
              <a:t>: recent </a:t>
            </a:r>
            <a:r>
              <a:rPr lang="en-US" dirty="0" smtClean="0"/>
              <a:t>activities/qualities </a:t>
            </a:r>
            <a:r>
              <a:rPr lang="en-US" dirty="0"/>
              <a:t>at top shows that you have gained real experience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Time (duration), job, position, </a:t>
            </a:r>
            <a:r>
              <a:rPr lang="en-US" dirty="0" smtClean="0"/>
              <a:t>institution.</a:t>
            </a:r>
            <a:endParaRPr lang="en-US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A project: often for a student.  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Title, objectives, description, outcomes, used technology. 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Evidence: link to a website, paper, etc.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Club and social activities (if your </a:t>
            </a:r>
            <a:r>
              <a:rPr lang="en-US" dirty="0" smtClean="0"/>
              <a:t>working </a:t>
            </a:r>
            <a:r>
              <a:rPr lang="en-US" dirty="0"/>
              <a:t>experience is not rich</a:t>
            </a:r>
            <a:r>
              <a:rPr lang="en-US" dirty="0" smtClean="0"/>
              <a:t>).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 smtClean="0"/>
              <a:t>  Interests</a:t>
            </a:r>
            <a:r>
              <a:rPr lang="en-US" dirty="0"/>
              <a:t>: activities that you prefer to </a:t>
            </a:r>
            <a:r>
              <a:rPr lang="en-US" dirty="0" smtClean="0"/>
              <a:t>accomplish. </a:t>
            </a:r>
            <a:endParaRPr lang="en-US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Work or research </a:t>
            </a:r>
            <a:r>
              <a:rPr lang="en-US" dirty="0" smtClean="0"/>
              <a:t>topics.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3EB75042-01C0-4D79-AF2E-10780A207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02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information should be included?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How do I write a CV with no experience?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Follow your professional profile with an education section and emphasize academic awards, grants, scholarships, fellowships, and honors</a:t>
            </a:r>
            <a:r>
              <a:rPr lang="en-US" dirty="0" smtClean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Create an impressive skills section focused on transferable skills, which are soft skills you can apply to any job and industry</a:t>
            </a:r>
            <a:r>
              <a:rPr lang="en-US" dirty="0" smtClean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Add community service or volunteer activities that show you have the know-how to perform the work.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01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A73AE72-28B0-4DDE-8561-B7F566F93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information should be included?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D27C3B4-7224-481D-923F-40D33174E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  Language</a:t>
            </a:r>
            <a:r>
              <a:rPr lang="en-US" dirty="0"/>
              <a:t>: your foreign language levels (writing, speaking, and listening)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  Certificate</a:t>
            </a:r>
            <a:r>
              <a:rPr lang="en-US" dirty="0"/>
              <a:t>: any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Programming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Online course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Event participation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Etc.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  Achievements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b="1" dirty="0"/>
              <a:t>Awards</a:t>
            </a:r>
            <a:r>
              <a:rPr lang="en-US" dirty="0"/>
              <a:t>: scholarships, grants, social projects, etc.</a:t>
            </a:r>
          </a:p>
          <a:p>
            <a:pPr marL="0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EC971C81-BBA0-4209-9574-9BF938C25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2780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A73AE72-28B0-4DDE-8561-B7F566F93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information should be included?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D27C3B4-7224-481D-923F-40D33174E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2000" b="1" dirty="0"/>
              <a:t>References</a:t>
            </a:r>
            <a:r>
              <a:rPr lang="en-US" sz="2000" dirty="0"/>
              <a:t>: persons famous in the work domain to convince your experience.</a:t>
            </a:r>
          </a:p>
          <a:p>
            <a:pPr lvl="1">
              <a:lnSpc>
                <a:spcPct val="250000"/>
              </a:lnSpc>
              <a:buFont typeface="Wingdings" panose="05000000000000000000" pitchFamily="2" charset="2"/>
              <a:buChar char="§"/>
            </a:pPr>
            <a:r>
              <a:rPr lang="en-US" sz="2000" b="1" dirty="0"/>
              <a:t>Publication</a:t>
            </a:r>
            <a:r>
              <a:rPr lang="en-US" sz="2000" dirty="0"/>
              <a:t>: if you have any poster, paper in a conference, journal, etc. </a:t>
            </a:r>
          </a:p>
          <a:p>
            <a:pPr lvl="1">
              <a:lnSpc>
                <a:spcPct val="250000"/>
              </a:lnSpc>
              <a:buFont typeface="Wingdings" panose="05000000000000000000" pitchFamily="2" charset="2"/>
              <a:buChar char="§"/>
            </a:pPr>
            <a:r>
              <a:rPr lang="en-US" sz="2000" b="1" dirty="0"/>
              <a:t>Hobbits</a:t>
            </a:r>
            <a:r>
              <a:rPr lang="en-US" sz="2000" dirty="0"/>
              <a:t>: what you like to do for amusement purposes.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 smtClean="0"/>
              <a:t>Sports,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 smtClean="0"/>
              <a:t>Reading/</a:t>
            </a:r>
            <a:r>
              <a:rPr lang="en-US" sz="1800" dirty="0"/>
              <a:t>W</a:t>
            </a:r>
            <a:r>
              <a:rPr lang="en-US" sz="1800" dirty="0" smtClean="0"/>
              <a:t>atching/Listening,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 smtClean="0"/>
              <a:t>Etc. 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1800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3DF36A30-96B5-469A-9140-ED03D6D7F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478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67D8212-47D7-4C70-BEEA-5E221B9B7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good CV?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80F4183-3BFA-405E-804D-0FC9CCD08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b="1" dirty="0"/>
              <a:t>Clear</a:t>
            </a:r>
            <a:r>
              <a:rPr lang="en-US" sz="2000" dirty="0"/>
              <a:t>: well organized, structured, and logical in timeline (</a:t>
            </a:r>
            <a:r>
              <a:rPr lang="en-US" sz="2000" b="1" dirty="0"/>
              <a:t>recent in priority</a:t>
            </a:r>
            <a:r>
              <a:rPr lang="en-US" sz="2000" dirty="0"/>
              <a:t>).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b="1" dirty="0"/>
              <a:t>Concise</a:t>
            </a:r>
            <a:r>
              <a:rPr lang="en-US" sz="2000" dirty="0"/>
              <a:t>: relevant and necessary matching to the job requirements.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b="1" dirty="0"/>
              <a:t>Complete</a:t>
            </a:r>
            <a:r>
              <a:rPr lang="en-US" sz="2000" dirty="0"/>
              <a:t>: include everything about you.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b="1" dirty="0"/>
              <a:t>Consistent</a:t>
            </a:r>
            <a:r>
              <a:rPr lang="en-US" sz="2000" dirty="0"/>
              <a:t>: style and font must be consistent.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b="1" dirty="0"/>
              <a:t>Current</a:t>
            </a:r>
            <a:r>
              <a:rPr lang="en-US" sz="2000" dirty="0"/>
              <a:t>: must be up-to-date.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2A3E46F-BD28-44BD-93D1-891AF1D1B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232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6B50BD-4D7A-44F1-BCBA-7A1F33260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CV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73AA254-3E9D-45B0-8736-005C0B4FF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Use a standard font and an impressive layout.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Include your recent and relevant work experience.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List your skills and achievements and back them up with evidence.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Use positive action verbs such as “accomplish, achieve, delivery, etc..”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FF0000"/>
                </a:solidFill>
              </a:rPr>
              <a:t>Be honest </a:t>
            </a:r>
            <a:r>
              <a:rPr lang="en-US" sz="2400" dirty="0"/>
              <a:t>and positive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Proof-read for spelling, punctuation, grammar, and meaning.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/>
              <a:t>Get an expert to check it for you.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D028D69-C904-4D0F-9E01-9429DAFE2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154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CV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YOU MUST AVOID </a:t>
            </a:r>
            <a:r>
              <a:rPr lang="en-US" dirty="0" smtClean="0"/>
              <a:t>the following mistakes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Grammatical mistakes, typos, formatting blunders, and spelling errors</a:t>
            </a:r>
            <a:r>
              <a:rPr lang="en-US" sz="2000" dirty="0" smtClean="0"/>
              <a:t>.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Adding images, photographs, charts, and graphs</a:t>
            </a:r>
            <a:r>
              <a:rPr lang="en-US" sz="2000" dirty="0" smtClean="0"/>
              <a:t>.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Bad formatting and unprofessional fonts</a:t>
            </a:r>
            <a:r>
              <a:rPr lang="en-US" sz="2000" dirty="0" smtClean="0"/>
              <a:t>.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Not matching your </a:t>
            </a:r>
            <a:r>
              <a:rPr lang="en-US" sz="2000" dirty="0" smtClean="0"/>
              <a:t>qualifications </a:t>
            </a:r>
            <a:r>
              <a:rPr lang="en-US" sz="2000" dirty="0"/>
              <a:t>to the job. </a:t>
            </a:r>
            <a:endParaRPr lang="en-US" sz="2000" dirty="0" smtClean="0"/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Focusing on responsibilities instead of </a:t>
            </a:r>
            <a:r>
              <a:rPr lang="en-US" sz="2000" dirty="0" smtClean="0"/>
              <a:t>achievements.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078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B1A74A-CD48-4BB8-9713-6778486EA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42AC85E-04B7-4139-8B2C-934F8C18D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3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Analyze CV structures. </a:t>
            </a:r>
          </a:p>
          <a:p>
            <a:pPr lvl="1">
              <a:lnSpc>
                <a:spcPct val="3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Structure CV items according to the requirements. </a:t>
            </a:r>
          </a:p>
          <a:p>
            <a:pPr lvl="1">
              <a:lnSpc>
                <a:spcPct val="3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Evaluate CV. 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B5A8AA6-DD62-4B92-9C5A-C198B3C4C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5867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B183825-D58D-4740-AA91-DFA7217AC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2125" y="2148110"/>
            <a:ext cx="8911687" cy="1280890"/>
          </a:xfrm>
        </p:spPr>
        <p:txBody>
          <a:bodyPr/>
          <a:lstStyle/>
          <a:p>
            <a:r>
              <a:rPr lang="en-US" dirty="0"/>
              <a:t>Let’s try to analyze CV samples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DBAB8A-246C-43C6-8EA4-C12E996ED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40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CV is a concise record to collect critical information on your educations, skills, and experiences. 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Updating or customizing a new CV </a:t>
            </a:r>
            <a:r>
              <a:rPr lang="en-US" sz="2000" dirty="0"/>
              <a:t> is essential </a:t>
            </a:r>
            <a:r>
              <a:rPr lang="en-US" sz="2000" dirty="0" smtClean="0"/>
              <a:t>for every job/position you apply. 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Using pre-built template </a:t>
            </a:r>
            <a:r>
              <a:rPr lang="en-US" sz="2000" dirty="0"/>
              <a:t>to build a polished </a:t>
            </a:r>
            <a:r>
              <a:rPr lang="en-US" sz="2000" dirty="0" smtClean="0"/>
              <a:t>CV </a:t>
            </a:r>
            <a:r>
              <a:rPr lang="en-US" sz="2000" dirty="0"/>
              <a:t>in </a:t>
            </a:r>
            <a:r>
              <a:rPr lang="en-US" sz="2000" dirty="0" smtClean="0"/>
              <a:t>minutes is recommended.</a:t>
            </a:r>
            <a:endParaRPr lang="en-US" sz="2000" dirty="0"/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rgbClr val="0070C0"/>
                </a:solidFill>
              </a:rPr>
              <a:t>Probably, you should prepare </a:t>
            </a:r>
            <a:r>
              <a:rPr lang="en-US" sz="2000" b="1" dirty="0">
                <a:solidFill>
                  <a:srgbClr val="0070C0"/>
                </a:solidFill>
              </a:rPr>
              <a:t>a complementary cover letter with your curriculum vitae</a:t>
            </a:r>
            <a:r>
              <a:rPr lang="en-US" sz="2000" dirty="0">
                <a:solidFill>
                  <a:srgbClr val="0070C0"/>
                </a:solidFill>
              </a:rPr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748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B1501E-F4AE-4F45-BB93-F6A1AC097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process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318FB8-0E3C-4EB0-9332-DC794DB92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/>
              <a:t>Step 1: Identify </a:t>
            </a:r>
            <a:r>
              <a:rPr lang="en-US" sz="2000" dirty="0"/>
              <a:t>the </a:t>
            </a:r>
            <a:r>
              <a:rPr lang="en-US" sz="2000" dirty="0" smtClean="0"/>
              <a:t>requirements and follow the instructions</a:t>
            </a:r>
            <a:endParaRPr lang="en-US" sz="200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Type: presentation, report, CV, etc.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Constraints: page or time </a:t>
            </a:r>
            <a:r>
              <a:rPr lang="en-US" sz="1600" dirty="0" smtClean="0"/>
              <a:t>limitation.</a:t>
            </a:r>
            <a:endParaRPr lang="en-US" sz="16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/>
              <a:t>Step 2: Structure </a:t>
            </a:r>
            <a:r>
              <a:rPr lang="en-US" sz="2000" dirty="0"/>
              <a:t>and list your idea, problematic, story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Step </a:t>
            </a:r>
            <a:r>
              <a:rPr lang="en-US" sz="2000" dirty="0" smtClean="0"/>
              <a:t>3: </a:t>
            </a:r>
            <a:r>
              <a:rPr lang="en-US" sz="2000" dirty="0"/>
              <a:t>Prepare your data/information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References: quotes, facts, tables, figures, etc.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Step </a:t>
            </a:r>
            <a:r>
              <a:rPr lang="en-US" sz="2000" dirty="0" smtClean="0"/>
              <a:t>4: Write paragraph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 smtClean="0"/>
              <a:t>Show discussion, explanation, ideas</a:t>
            </a:r>
            <a:r>
              <a:rPr lang="en-US" sz="1600" dirty="0"/>
              <a:t>, proposals, </a:t>
            </a:r>
            <a:r>
              <a:rPr lang="en-US" sz="1600" dirty="0" smtClean="0"/>
              <a:t>solutions, and etc.</a:t>
            </a:r>
            <a:endParaRPr lang="en-US" sz="16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Step </a:t>
            </a:r>
            <a:r>
              <a:rPr lang="en-US" sz="2000" dirty="0" smtClean="0"/>
              <a:t>5: </a:t>
            </a:r>
            <a:r>
              <a:rPr lang="en-US" sz="2000" dirty="0"/>
              <a:t>Revise and edit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Grammar and spelling check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Markup </a:t>
            </a:r>
          </a:p>
          <a:p>
            <a:pPr marL="925830" lvl="2" indent="-2857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0764800-ABFE-4CFC-8C65-CD4BA4292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37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B99BCF5-400E-4733-B870-4EF22E2D8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 – Curriculum Vitae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7E01400-C507-45BF-B963-B6AFF32FD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Purpose</a:t>
            </a:r>
            <a:r>
              <a:rPr lang="en-US" dirty="0"/>
              <a:t>: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To inform the employer about your education, work experience, skills, achievements, and interests, etc. 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Publication, awards are for academia.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Create an impression on the employer to persuade the employer to invite you to the interview or meeting. </a:t>
            </a:r>
          </a:p>
          <a:p>
            <a:pPr marL="0" indent="0">
              <a:buNone/>
            </a:pPr>
            <a:r>
              <a:rPr lang="en-US" dirty="0"/>
              <a:t>CV is to show an employer why you are an ideal candidate for the job or position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EF49E880-F629-410B-B527-640A0DBCB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38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34DAB6-BAD9-4094-B0DC-2E5AA0FE8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 – Curriculum Vitae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10F1413-F3ED-46DC-98D5-28FE94212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/>
              <a:t> </a:t>
            </a:r>
            <a:r>
              <a:rPr lang="en-US" b="1" dirty="0" smtClean="0"/>
              <a:t>curriculum vitae </a:t>
            </a:r>
            <a:r>
              <a:rPr lang="en-US" dirty="0" smtClean="0"/>
              <a:t>(</a:t>
            </a:r>
            <a:r>
              <a:rPr lang="en-US" b="1" dirty="0" smtClean="0"/>
              <a:t>CV</a:t>
            </a:r>
            <a:r>
              <a:rPr lang="en-US" dirty="0" smtClean="0"/>
              <a:t>)</a:t>
            </a:r>
            <a:r>
              <a:rPr lang="en-US" dirty="0"/>
              <a:t> is an itemized list of your education, experience, publications, certificates, awards, and publications.</a:t>
            </a:r>
          </a:p>
          <a:p>
            <a:r>
              <a:rPr lang="en-US" dirty="0"/>
              <a:t>CVs should be tailored to the specific job </a:t>
            </a:r>
            <a:r>
              <a:rPr lang="en-US" b="1" dirty="0">
                <a:solidFill>
                  <a:schemeClr val="accent1"/>
                </a:solidFill>
              </a:rPr>
              <a:t>requirements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and </a:t>
            </a:r>
            <a:r>
              <a:rPr lang="en-US" b="1" dirty="0">
                <a:solidFill>
                  <a:schemeClr val="accent1"/>
                </a:solidFill>
              </a:rPr>
              <a:t>country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b="1" dirty="0">
                <a:solidFill>
                  <a:schemeClr val="accent1"/>
                </a:solidFill>
              </a:rPr>
              <a:t>norms</a:t>
            </a:r>
            <a:r>
              <a:rPr lang="en-US" b="1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6C34E34-06BF-41CD-9632-CA46611C3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711541"/>
              </p:ext>
            </p:extLst>
          </p:nvPr>
        </p:nvGraphicFramePr>
        <p:xfrm>
          <a:off x="2087572" y="3309080"/>
          <a:ext cx="8128000" cy="22961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06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Resume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effectLst/>
                        </a:rPr>
                        <a:t>Emphasize academic</a:t>
                      </a:r>
                      <a:r>
                        <a:rPr lang="en-US" sz="1800" kern="1200" baseline="0" dirty="0">
                          <a:effectLst/>
                        </a:rPr>
                        <a:t> accomplishments: education, experiences, skills, achievements, etc.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Provide a summary of your skills and professional experience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Multiple</a:t>
                      </a:r>
                      <a:r>
                        <a:rPr lang="en-US" baseline="0" dirty="0"/>
                        <a:t> pages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1-2</a:t>
                      </a:r>
                      <a:r>
                        <a:rPr lang="en-US" baseline="0" dirty="0"/>
                        <a:t> pages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Be used to apply</a:t>
                      </a:r>
                      <a:r>
                        <a:rPr lang="en-US" baseline="0" dirty="0"/>
                        <a:t> for academic positions, fellowships, grants, and etc.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 used to apply for jobs, positions in industry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10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6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279" y="0"/>
            <a:ext cx="5422715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781" y="0"/>
            <a:ext cx="5170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4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-257175">
              <a:buFont typeface="Wingdings" panose="05000000000000000000" pitchFamily="2" charset="2"/>
              <a:buChar char="§"/>
            </a:pPr>
            <a:r>
              <a:rPr lang="en-US" sz="2400" b="1" dirty="0"/>
              <a:t>Tailor your CV: </a:t>
            </a:r>
            <a:r>
              <a:rPr lang="en-US" sz="2400" dirty="0"/>
              <a:t>amend your CV for every application, according to the job description.</a:t>
            </a:r>
          </a:p>
          <a:p>
            <a:pPr marL="457200" lvl="1" indent="-257175">
              <a:buFont typeface="Wingdings" panose="05000000000000000000" pitchFamily="2" charset="2"/>
              <a:buChar char="§"/>
            </a:pPr>
            <a:r>
              <a:rPr lang="en-US" sz="2400" b="1" dirty="0" smtClean="0"/>
              <a:t>Optimize </a:t>
            </a:r>
            <a:r>
              <a:rPr lang="en-US" sz="2400" b="1" dirty="0"/>
              <a:t>your </a:t>
            </a:r>
            <a:r>
              <a:rPr lang="en-US" sz="2400" b="1" dirty="0" smtClean="0"/>
              <a:t>CV:</a:t>
            </a:r>
            <a:r>
              <a:rPr lang="en-US" sz="2400" dirty="0"/>
              <a:t> use clear headings and include keywords from the job </a:t>
            </a:r>
            <a:r>
              <a:rPr lang="en-US" sz="2400" dirty="0" smtClean="0"/>
              <a:t>description.</a:t>
            </a:r>
          </a:p>
          <a:p>
            <a:pPr marL="457200" lvl="1" indent="-257175">
              <a:buFont typeface="Wingdings" panose="05000000000000000000" pitchFamily="2" charset="2"/>
              <a:buChar char="§"/>
            </a:pPr>
            <a:r>
              <a:rPr lang="en-US" sz="2400" b="1" dirty="0" smtClean="0"/>
              <a:t>Quantify </a:t>
            </a:r>
            <a:r>
              <a:rPr lang="en-US" sz="2400" b="1" dirty="0"/>
              <a:t>your achievements: </a:t>
            </a:r>
            <a:r>
              <a:rPr lang="en-US" sz="2400" dirty="0"/>
              <a:t>focus on the impact you’ve </a:t>
            </a:r>
            <a:r>
              <a:rPr lang="en-US" sz="2400" dirty="0" smtClean="0"/>
              <a:t>made.</a:t>
            </a:r>
          </a:p>
          <a:p>
            <a:pPr marL="457200" lvl="1" indent="-257175">
              <a:buFont typeface="Wingdings" panose="05000000000000000000" pitchFamily="2" charset="2"/>
              <a:buChar char="§"/>
            </a:pPr>
            <a:r>
              <a:rPr lang="en-US" sz="2400" b="1" dirty="0" smtClean="0"/>
              <a:t>Be </a:t>
            </a:r>
            <a:r>
              <a:rPr lang="en-US" sz="2400" b="1" dirty="0"/>
              <a:t>concise: </a:t>
            </a:r>
            <a:r>
              <a:rPr lang="en-US" sz="2400" dirty="0" smtClean="0"/>
              <a:t>concise </a:t>
            </a:r>
            <a:r>
              <a:rPr lang="en-US" sz="2400" dirty="0"/>
              <a:t>language at all times.</a:t>
            </a:r>
          </a:p>
          <a:p>
            <a:pPr marL="457200" lvl="1" indent="-257175">
              <a:buFont typeface="Wingdings" panose="05000000000000000000" pitchFamily="2" charset="2"/>
              <a:buChar char="§"/>
            </a:pPr>
            <a:r>
              <a:rPr lang="en-US" sz="2400" b="1" dirty="0"/>
              <a:t>Write a </a:t>
            </a:r>
            <a:r>
              <a:rPr lang="en-US" sz="2400" b="1" dirty="0" smtClean="0"/>
              <a:t>cover </a:t>
            </a:r>
            <a:r>
              <a:rPr lang="en-US" sz="2400" b="1" dirty="0"/>
              <a:t>letter:</a:t>
            </a:r>
            <a:r>
              <a:rPr lang="en-US" sz="2400" dirty="0"/>
              <a:t> use </a:t>
            </a:r>
            <a:r>
              <a:rPr lang="en-US" sz="2400" dirty="0" smtClean="0"/>
              <a:t>this letter </a:t>
            </a:r>
            <a:r>
              <a:rPr lang="en-US" sz="2400" dirty="0" smtClean="0"/>
              <a:t>to </a:t>
            </a:r>
            <a:r>
              <a:rPr lang="en-US" sz="2400" dirty="0"/>
              <a:t>expand </a:t>
            </a:r>
            <a:r>
              <a:rPr lang="en-US" sz="2400" dirty="0" smtClean="0"/>
              <a:t>on </a:t>
            </a:r>
            <a:r>
              <a:rPr lang="en-US" sz="2400" dirty="0"/>
              <a:t>your skills and </a:t>
            </a:r>
            <a:r>
              <a:rPr lang="en-US" sz="2400" dirty="0"/>
              <a:t>qualities more </a:t>
            </a:r>
            <a:r>
              <a:rPr lang="en-US" sz="2400" dirty="0" smtClean="0"/>
              <a:t>details.</a:t>
            </a:r>
            <a:endParaRPr lang="en-US" sz="2400" dirty="0"/>
          </a:p>
          <a:p>
            <a:pPr marL="457200" lvl="1" indent="-257175">
              <a:buFont typeface="Wingdings" panose="05000000000000000000" pitchFamily="2" charset="2"/>
              <a:buChar char="§"/>
            </a:pPr>
            <a:r>
              <a:rPr lang="en-US" sz="2400" b="1" dirty="0"/>
              <a:t>Use a beautiful CV design:</a:t>
            </a:r>
            <a:r>
              <a:rPr lang="en-US" sz="2400" dirty="0"/>
              <a:t> a clean, attractive CV design can help set you apart from other candidates.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2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information should be included?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In priority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/>
              <a:t>Personal information (</a:t>
            </a:r>
            <a:r>
              <a:rPr lang="en-US" i="1" dirty="0"/>
              <a:t>Summary, CV title </a:t>
            </a:r>
            <a:r>
              <a:rPr lang="en-US" i="1" dirty="0" smtClean="0"/>
              <a:t>is optional</a:t>
            </a:r>
            <a:r>
              <a:rPr lang="en-US" dirty="0"/>
              <a:t>)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Education</a:t>
            </a:r>
            <a:endParaRPr lang="en-US" dirty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Competences </a:t>
            </a:r>
            <a:r>
              <a:rPr lang="en-US" dirty="0"/>
              <a:t>and skills 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Experience / Working Interests or preferences</a:t>
            </a:r>
            <a:endParaRPr lang="en-US" dirty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Languages </a:t>
            </a:r>
            <a:r>
              <a:rPr lang="en-US" dirty="0"/>
              <a:t>/ Certificate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/>
              <a:t>Achievements and Awards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/>
              <a:t>References / Publication / Hobbits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6A84E61-B58D-499F-9B39-4E1BB9AA5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1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information should be included?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How do you tailor a CV for a specific job?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Review </a:t>
            </a:r>
            <a:r>
              <a:rPr lang="en-US" dirty="0"/>
              <a:t>the job description and requirements.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Customize </a:t>
            </a:r>
            <a:r>
              <a:rPr lang="en-US" dirty="0"/>
              <a:t>your CV by highlighting relevant skills, experiences, and </a:t>
            </a:r>
            <a:r>
              <a:rPr lang="en-US" dirty="0" smtClean="0"/>
              <a:t>achievements. </a:t>
            </a:r>
          </a:p>
          <a:p>
            <a:pPr marL="468630" lvl="2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70C0"/>
                </a:solidFill>
              </a:rPr>
              <a:t>Must </a:t>
            </a:r>
            <a:r>
              <a:rPr lang="en-US" sz="1800" dirty="0" smtClean="0">
                <a:solidFill>
                  <a:srgbClr val="0070C0"/>
                </a:solidFill>
              </a:rPr>
              <a:t>align or be </a:t>
            </a:r>
            <a:r>
              <a:rPr lang="en-US" sz="1800" dirty="0">
                <a:solidFill>
                  <a:srgbClr val="0070C0"/>
                </a:solidFill>
              </a:rPr>
              <a:t>appropriate to the job or internship </a:t>
            </a:r>
            <a:r>
              <a:rPr lang="en-US" sz="1800" dirty="0" smtClean="0">
                <a:solidFill>
                  <a:srgbClr val="0070C0"/>
                </a:solidFill>
              </a:rPr>
              <a:t>application.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Adjust </a:t>
            </a:r>
            <a:r>
              <a:rPr lang="en-US" dirty="0"/>
              <a:t>the order of sections or include additional sections to emphasize your suitability for the role</a:t>
            </a:r>
            <a:r>
              <a:rPr lang="en-US" dirty="0" smtClean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0070C0"/>
                </a:solidFill>
              </a:rPr>
              <a:t>When you are a graduate student, education becomes more </a:t>
            </a:r>
            <a:r>
              <a:rPr lang="en-US" i="1" dirty="0" smtClean="0">
                <a:solidFill>
                  <a:srgbClr val="0070C0"/>
                </a:solidFill>
              </a:rPr>
              <a:t>essential.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i="1" dirty="0"/>
              <a:t>When you are professional, experience become more </a:t>
            </a:r>
            <a:r>
              <a:rPr lang="en-US" i="1" dirty="0" smtClean="0"/>
              <a:t>essential.</a:t>
            </a:r>
            <a:endParaRPr lang="en-US" i="1" dirty="0"/>
          </a:p>
          <a:p>
            <a:pPr lvl="1"/>
            <a:endParaRPr lang="en-US" i="1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2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1978</TotalTime>
  <Words>1120</Words>
  <Application>Microsoft Office PowerPoint</Application>
  <PresentationFormat>Widescreen</PresentationFormat>
  <Paragraphs>181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Wingdings</vt:lpstr>
      <vt:lpstr>Retrospect</vt:lpstr>
      <vt:lpstr>Scientific and technical writing for ICT </vt:lpstr>
      <vt:lpstr>Objectives</vt:lpstr>
      <vt:lpstr>Writing process</vt:lpstr>
      <vt:lpstr>CV – Curriculum Vitae</vt:lpstr>
      <vt:lpstr>CV – Curriculum Vitae</vt:lpstr>
      <vt:lpstr>PowerPoint Presentation</vt:lpstr>
      <vt:lpstr>Quick tips</vt:lpstr>
      <vt:lpstr>What information should be included?</vt:lpstr>
      <vt:lpstr>What information should be included?</vt:lpstr>
      <vt:lpstr>CV Templates</vt:lpstr>
      <vt:lpstr>What information should be included?</vt:lpstr>
      <vt:lpstr>What information should be included?</vt:lpstr>
      <vt:lpstr>What information should be included?</vt:lpstr>
      <vt:lpstr>What information should be included?</vt:lpstr>
      <vt:lpstr>What information should be included?</vt:lpstr>
      <vt:lpstr>What information should be included?</vt:lpstr>
      <vt:lpstr>What is a good CV?</vt:lpstr>
      <vt:lpstr>Writing CV </vt:lpstr>
      <vt:lpstr>Writing CV</vt:lpstr>
      <vt:lpstr>Let’s try to analyze CV samples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and technical writing for ICT</dc:title>
  <dc:creator>Nhat-Quang Doan</dc:creator>
  <cp:lastModifiedBy>USTH</cp:lastModifiedBy>
  <cp:revision>85</cp:revision>
  <dcterms:created xsi:type="dcterms:W3CDTF">2024-02-22T11:42:09Z</dcterms:created>
  <dcterms:modified xsi:type="dcterms:W3CDTF">2024-09-10T05:58:32Z</dcterms:modified>
</cp:coreProperties>
</file>