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86" r:id="rId20"/>
    <p:sldId id="275" r:id="rId21"/>
    <p:sldId id="274" r:id="rId22"/>
    <p:sldId id="276" r:id="rId23"/>
    <p:sldId id="278" r:id="rId24"/>
    <p:sldId id="279" r:id="rId25"/>
    <p:sldId id="280" r:id="rId26"/>
    <p:sldId id="277" r:id="rId27"/>
    <p:sldId id="281" r:id="rId28"/>
    <p:sldId id="282" r:id="rId29"/>
    <p:sldId id="283" r:id="rId30"/>
    <p:sldId id="284" r:id="rId31"/>
    <p:sldId id="285" r:id="rId32"/>
    <p:sldId id="287" r:id="rId33"/>
    <p:sldId id="290" r:id="rId34"/>
    <p:sldId id="291" r:id="rId35"/>
    <p:sldId id="292" r:id="rId36"/>
    <p:sldId id="293" r:id="rId37"/>
    <p:sldId id="295" r:id="rId38"/>
    <p:sldId id="296" r:id="rId39"/>
    <p:sldId id="297" r:id="rId40"/>
    <p:sldId id="288" r:id="rId41"/>
    <p:sldId id="298" r:id="rId42"/>
    <p:sldId id="299" r:id="rId43"/>
    <p:sldId id="300" r:id="rId44"/>
    <p:sldId id="301" r:id="rId45"/>
    <p:sldId id="302" r:id="rId46"/>
    <p:sldId id="303" r:id="rId47"/>
    <p:sldId id="304" r:id="rId48"/>
    <p:sldId id="305" r:id="rId49"/>
    <p:sldId id="306" r:id="rId50"/>
    <p:sldId id="307" r:id="rId51"/>
    <p:sldId id="311" r:id="rId52"/>
    <p:sldId id="308" r:id="rId53"/>
    <p:sldId id="309" r:id="rId54"/>
    <p:sldId id="312" r:id="rId55"/>
    <p:sldId id="313" r:id="rId56"/>
    <p:sldId id="314" r:id="rId57"/>
    <p:sldId id="315" r:id="rId58"/>
    <p:sldId id="316" r:id="rId59"/>
    <p:sldId id="317" r:id="rId60"/>
    <p:sldId id="318" r:id="rId61"/>
    <p:sldId id="319" r:id="rId62"/>
    <p:sldId id="321" r:id="rId63"/>
    <p:sldId id="322" r:id="rId64"/>
    <p:sldId id="323" r:id="rId65"/>
    <p:sldId id="320" r:id="rId66"/>
    <p:sldId id="324" r:id="rId67"/>
    <p:sldId id="325" r:id="rId68"/>
    <p:sldId id="326" r:id="rId69"/>
    <p:sldId id="333" r:id="rId70"/>
    <p:sldId id="327" r:id="rId71"/>
    <p:sldId id="328" r:id="rId72"/>
    <p:sldId id="329" r:id="rId73"/>
    <p:sldId id="330" r:id="rId74"/>
    <p:sldId id="331" r:id="rId75"/>
    <p:sldId id="332" r:id="rId76"/>
    <p:sldId id="335" r:id="rId77"/>
    <p:sldId id="336" r:id="rId78"/>
    <p:sldId id="334" r:id="rId79"/>
    <p:sldId id="337" r:id="rId80"/>
    <p:sldId id="338" r:id="rId81"/>
    <p:sldId id="339" r:id="rId82"/>
    <p:sldId id="340" r:id="rId83"/>
    <p:sldId id="341" r:id="rId84"/>
    <p:sldId id="343" r:id="rId85"/>
    <p:sldId id="344" r:id="rId86"/>
    <p:sldId id="345" r:id="rId87"/>
    <p:sldId id="342"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B6F44-246A-41F2-983A-4D33F47EC8D4}"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0254FD-B805-472C-9DC6-A9644708541D}" type="slidenum">
              <a:rPr lang="en-US" smtClean="0"/>
              <a:t>‹#›</a:t>
            </a:fld>
            <a:endParaRPr lang="en-US"/>
          </a:p>
        </p:txBody>
      </p:sp>
    </p:spTree>
    <p:extLst>
      <p:ext uri="{BB962C8B-B14F-4D97-AF65-F5344CB8AC3E}">
        <p14:creationId xmlns:p14="http://schemas.microsoft.com/office/powerpoint/2010/main" val="1874458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0254FD-B805-472C-9DC6-A9644708541D}" type="slidenum">
              <a:rPr lang="en-US" smtClean="0"/>
              <a:t>58</a:t>
            </a:fld>
            <a:endParaRPr lang="en-US"/>
          </a:p>
        </p:txBody>
      </p:sp>
    </p:spTree>
    <p:extLst>
      <p:ext uri="{BB962C8B-B14F-4D97-AF65-F5344CB8AC3E}">
        <p14:creationId xmlns:p14="http://schemas.microsoft.com/office/powerpoint/2010/main" val="1645572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92F02C-A0A8-4D01-AF1B-A62097570F76}"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1608940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2F02C-A0A8-4D01-AF1B-A62097570F76}"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2706193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2F02C-A0A8-4D01-AF1B-A62097570F76}"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2494349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92F02C-A0A8-4D01-AF1B-A62097570F76}"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1299966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92F02C-A0A8-4D01-AF1B-A62097570F76}"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388280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92F02C-A0A8-4D01-AF1B-A62097570F76}"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216324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92F02C-A0A8-4D01-AF1B-A62097570F76}" type="datetimeFigureOut">
              <a:rPr lang="en-US" smtClean="0"/>
              <a:t>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3308874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92F02C-A0A8-4D01-AF1B-A62097570F76}" type="datetimeFigureOut">
              <a:rPr lang="en-US" smtClean="0"/>
              <a:t>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1057812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2F02C-A0A8-4D01-AF1B-A62097570F76}" type="datetimeFigureOut">
              <a:rPr lang="en-US" smtClean="0"/>
              <a:t>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2796985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2F02C-A0A8-4D01-AF1B-A62097570F76}"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1616275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92F02C-A0A8-4D01-AF1B-A62097570F76}"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160DE3-4C34-431F-9D88-FC3E24CC1165}" type="slidenum">
              <a:rPr lang="en-US" smtClean="0"/>
              <a:t>‹#›</a:t>
            </a:fld>
            <a:endParaRPr lang="en-US"/>
          </a:p>
        </p:txBody>
      </p:sp>
    </p:spTree>
    <p:extLst>
      <p:ext uri="{BB962C8B-B14F-4D97-AF65-F5344CB8AC3E}">
        <p14:creationId xmlns:p14="http://schemas.microsoft.com/office/powerpoint/2010/main" val="1147276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92F02C-A0A8-4D01-AF1B-A62097570F76}" type="datetimeFigureOut">
              <a:rPr lang="en-US" smtClean="0"/>
              <a:t>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160DE3-4C34-431F-9D88-FC3E24CC1165}" type="slidenum">
              <a:rPr lang="en-US" smtClean="0"/>
              <a:t>‹#›</a:t>
            </a:fld>
            <a:endParaRPr lang="en-US"/>
          </a:p>
        </p:txBody>
      </p:sp>
    </p:spTree>
    <p:extLst>
      <p:ext uri="{BB962C8B-B14F-4D97-AF65-F5344CB8AC3E}">
        <p14:creationId xmlns:p14="http://schemas.microsoft.com/office/powerpoint/2010/main" val="2916530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hyperlink" Target="http://www.altimetry.info/glossary_/siral/" TargetMode="External"/><Relationship Id="rId4" Type="http://schemas.openxmlformats.org/officeDocument/2006/relationships/hyperlink" Target="http://www.altimetry.info/glossary_/cryosat/"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altimetry.info/glossary_/jason-1/" TargetMode="External"/><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hyperlink" Target="http://www.altimetry.info/glossary_/gfo/" TargetMode="External"/><Relationship Id="rId5" Type="http://schemas.openxmlformats.org/officeDocument/2006/relationships/hyperlink" Target="http://www.altimetry.info/glossary_/tp/" TargetMode="External"/><Relationship Id="rId4" Type="http://schemas.openxmlformats.org/officeDocument/2006/relationships/hyperlink" Target="http://www.altimetry.info/glossary_/er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altimetry.info/glossary_/ers/" TargetMode="External"/><Relationship Id="rId2" Type="http://schemas.openxmlformats.org/officeDocument/2006/relationships/image" Target="../media/image20.gif"/><Relationship Id="rId1" Type="http://schemas.openxmlformats.org/officeDocument/2006/relationships/slideLayout" Target="../slideLayouts/slideLayout7.xml"/><Relationship Id="rId5" Type="http://schemas.openxmlformats.org/officeDocument/2006/relationships/hyperlink" Target="http://www.altimetry.info/glossary_/topexposeidon/" TargetMode="External"/><Relationship Id="rId4" Type="http://schemas.openxmlformats.org/officeDocument/2006/relationships/hyperlink" Target="http://www.altimetry.info/glossary_/envisa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altimetry.info/glossary_/ionosphere/" TargetMode="External"/><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hyperlink" Target="http://www.altimetry.info/glossary_/nasa/" TargetMode="External"/><Relationship Id="rId5" Type="http://schemas.openxmlformats.org/officeDocument/2006/relationships/image" Target="../media/image55.jpeg"/><Relationship Id="rId4" Type="http://schemas.openxmlformats.org/officeDocument/2006/relationships/hyperlink" Target="http://www.altimetry.info/glossary_/esa/"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altimetry.info/glossary_/esa/" TargetMode="External"/><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hyperlink" Target="http://www.altimetry.info/glossary_/nadir/"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altimetry.info/glossary_/esa/"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altimetry.info/glossary_/cnes/" TargetMode="External"/><Relationship Id="rId2" Type="http://schemas.openxmlformats.org/officeDocument/2006/relationships/hyperlink" Target="http://www.altimetry.info/glossary_/altimetry/" TargetMode="Externa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hyperlink" Target="http://www.altimetry.info/glossary_/data-processing/" TargetMode="External"/><Relationship Id="rId4" Type="http://schemas.openxmlformats.org/officeDocument/2006/relationships/hyperlink" Target="http://www.altimetry.info/glossary_/nasa/"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altimetry.info/glossary_/orbitography/"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www.altimetry.info/glossary_/gps/" TargetMode="External"/><Relationship Id="rId5" Type="http://schemas.openxmlformats.org/officeDocument/2006/relationships/hyperlink" Target="http://www.altimetry.info/glossary_/prare/" TargetMode="External"/><Relationship Id="rId4" Type="http://schemas.openxmlformats.org/officeDocument/2006/relationships/hyperlink" Target="http://www.altimetry.info/glossary_/dori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gif"/><Relationship Id="rId1" Type="http://schemas.openxmlformats.org/officeDocument/2006/relationships/slideLayout" Target="../slideLayouts/slideLayout7.xml"/><Relationship Id="rId5" Type="http://schemas.openxmlformats.org/officeDocument/2006/relationships/hyperlink" Target="http://www.altimetry.info/glossary_/altimetry/" TargetMode="External"/><Relationship Id="rId4" Type="http://schemas.openxmlformats.org/officeDocument/2006/relationships/hyperlink" Target="http://www.altimetry.info/glossary_/wittex/"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www.altimetry.info/glossary_/altimetry/" TargetMode="External"/><Relationship Id="rId1" Type="http://schemas.openxmlformats.org/officeDocument/2006/relationships/slideLayout" Target="../slideLayouts/slideLayout7.xml"/><Relationship Id="rId4" Type="http://schemas.openxmlformats.org/officeDocument/2006/relationships/hyperlink" Target="http://www.aviso.oceanobs.com/" TargetMode="External"/></Relationships>
</file>

<file path=ppt/slides/_rels/slide64.xml.rels><?xml version="1.0" encoding="UTF-8" standalone="yes"?>
<Relationships xmlns="http://schemas.openxmlformats.org/package/2006/relationships"><Relationship Id="rId8" Type="http://schemas.openxmlformats.org/officeDocument/2006/relationships/hyperlink" Target="http://www.mercator-ocean.eu/" TargetMode="External"/><Relationship Id="rId3" Type="http://schemas.openxmlformats.org/officeDocument/2006/relationships/image" Target="../media/image77.png"/><Relationship Id="rId7" Type="http://schemas.openxmlformats.org/officeDocument/2006/relationships/hyperlink" Target="http://www.altimetry.info/glossary_/gfo/" TargetMode="External"/><Relationship Id="rId2" Type="http://schemas.openxmlformats.org/officeDocument/2006/relationships/image" Target="../media/image76.gif"/><Relationship Id="rId1" Type="http://schemas.openxmlformats.org/officeDocument/2006/relationships/slideLayout" Target="../slideLayouts/slideLayout7.xml"/><Relationship Id="rId6" Type="http://schemas.openxmlformats.org/officeDocument/2006/relationships/hyperlink" Target="http://www.altimetry.info/glossary_/ers/" TargetMode="External"/><Relationship Id="rId5" Type="http://schemas.openxmlformats.org/officeDocument/2006/relationships/hyperlink" Target="http://www.altimetry.info/glossary_/altimetry/" TargetMode="External"/><Relationship Id="rId4" Type="http://schemas.openxmlformats.org/officeDocument/2006/relationships/hyperlink" Target="http://www.altimetry.info/glossary_/jason-1/"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mercator-ocean.eu/" TargetMode="External"/><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www.altimetry.info/glossary_/range/" TargetMode="External"/><Relationship Id="rId7" Type="http://schemas.openxmlformats.org/officeDocument/2006/relationships/hyperlink" Target="http://www.altimetry.info/glossary_/altimetry/" TargetMode="External"/><Relationship Id="rId2" Type="http://schemas.openxmlformats.org/officeDocument/2006/relationships/image" Target="../media/image79.gif"/><Relationship Id="rId1" Type="http://schemas.openxmlformats.org/officeDocument/2006/relationships/slideLayout" Target="../slideLayouts/slideLayout7.xml"/><Relationship Id="rId6" Type="http://schemas.openxmlformats.org/officeDocument/2006/relationships/hyperlink" Target="http://www.altimetry.info/glossary_/bathymetry/" TargetMode="External"/><Relationship Id="rId5" Type="http://schemas.openxmlformats.org/officeDocument/2006/relationships/hyperlink" Target="http://www.altimetry.info/glossary_/tide/" TargetMode="External"/><Relationship Id="rId4" Type="http://schemas.openxmlformats.org/officeDocument/2006/relationships/hyperlink" Target="http://www.legos.obs-mip.fr/"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altimetry.info/glossary_/ssalto/" TargetMode="External"/><Relationship Id="rId7" Type="http://schemas.openxmlformats.org/officeDocument/2006/relationships/hyperlink" Target="http://www.altimetry.info/glossary_/cnes/" TargetMode="External"/><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hyperlink" Target="http://www.altimetry.info/glossary_/cls/" TargetMode="External"/><Relationship Id="rId5" Type="http://schemas.openxmlformats.org/officeDocument/2006/relationships/hyperlink" Target="http://www.altimetry.info/glossary_/eu/" TargetMode="External"/><Relationship Id="rId4" Type="http://schemas.openxmlformats.org/officeDocument/2006/relationships/hyperlink" Target="http://www.altimetry.info/glossary_/duacs/"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altimetry.info/glossary_/mean-sea-level/" TargetMode="External"/><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hyperlink" Target="http://www.altimetry.info/glossary_/cnes/" TargetMode="External"/><Relationship Id="rId5" Type="http://schemas.openxmlformats.org/officeDocument/2006/relationships/hyperlink" Target="http://www.altimetry.info/glossary_/cls/" TargetMode="External"/><Relationship Id="rId4" Type="http://schemas.openxmlformats.org/officeDocument/2006/relationships/hyperlink" Target="http://www.altimetry.info/glossary_/altimetry/"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www.cea.fr/" TargetMode="External"/><Relationship Id="rId3" Type="http://schemas.openxmlformats.org/officeDocument/2006/relationships/image" Target="../media/image83.gif"/><Relationship Id="rId7" Type="http://schemas.openxmlformats.org/officeDocument/2006/relationships/hyperlink" Target="http://www.altimetry.info/glossary_/envisat/" TargetMode="External"/><Relationship Id="rId2" Type="http://schemas.openxmlformats.org/officeDocument/2006/relationships/image" Target="../media/image82.gif"/><Relationship Id="rId1" Type="http://schemas.openxmlformats.org/officeDocument/2006/relationships/slideLayout" Target="../slideLayouts/slideLayout7.xml"/><Relationship Id="rId6" Type="http://schemas.openxmlformats.org/officeDocument/2006/relationships/hyperlink" Target="http://www.altimetry.info/glossary_/jason-1/" TargetMode="External"/><Relationship Id="rId5" Type="http://schemas.openxmlformats.org/officeDocument/2006/relationships/image" Target="../media/image85.png"/><Relationship Id="rId4" Type="http://schemas.openxmlformats.org/officeDocument/2006/relationships/image" Target="../media/image84.gif"/><Relationship Id="rId9" Type="http://schemas.openxmlformats.org/officeDocument/2006/relationships/hyperlink" Target="http://www.cls.fr/"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altimetry.info/glossary_/altimetry/" TargetMode="Externa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hyperlink" Target="http://www.altimetry.info/glossary_/cryosat/"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www.altimetry.info/glossary_/modelling/" TargetMode="External"/><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hyperlink" Target="http://www.altimetry.info/glossary_/altimetry/"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ww.altimetry.info/glossary_/altimetry/"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www.altimetry.info/glossary_/altimetry/" TargetMode="External"/><Relationship Id="rId1" Type="http://schemas.openxmlformats.org/officeDocument/2006/relationships/slideLayout" Target="../slideLayouts/slideLayout7.xml"/><Relationship Id="rId4" Type="http://schemas.openxmlformats.org/officeDocument/2006/relationships/hyperlink" Target="http://www.aoml.noaa.gov/"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altimetry.info/glossary_/noaa/" TargetMode="External"/><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hyperlink" Target="http://www.aoml.noaa.gov/" TargetMode="External"/><Relationship Id="rId4" Type="http://schemas.openxmlformats.org/officeDocument/2006/relationships/hyperlink" Target="http://www.altimetry.info/glossary_/altimetry/"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dmu.ac.uk/" TargetMode="External"/><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hyperlink" Target="http://www.altimetry.info/glossary_/cnes/"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www.altimetry.info/glossary_/topex/" TargetMode="External"/><Relationship Id="rId2" Type="http://schemas.openxmlformats.org/officeDocument/2006/relationships/image" Target="../media/image97.gif"/><Relationship Id="rId1" Type="http://schemas.openxmlformats.org/officeDocument/2006/relationships/slideLayout" Target="../slideLayouts/slideLayout7.xml"/><Relationship Id="rId6" Type="http://schemas.openxmlformats.org/officeDocument/2006/relationships/hyperlink" Target="http://www.dmu.ac.uk/" TargetMode="External"/><Relationship Id="rId5" Type="http://schemas.openxmlformats.org/officeDocument/2006/relationships/hyperlink" Target="http://www.altimetry.info/glossary_/envisat/" TargetMode="External"/><Relationship Id="rId4" Type="http://schemas.openxmlformats.org/officeDocument/2006/relationships/hyperlink" Target="http://www.altimetry.info/glossary_/er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hydroweb.theia-land.fr/" TargetMode="Externa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hydroweb.theia-land.fr/" TargetMode="External"/><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hydroweb.theia-land.fr/" TargetMode="External"/><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hyperlink" Target="https://ipad.fas.usda.gov/cropexplorer/global_reservoir/"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ipad.fas.usda.gov/cropexplorer/global_reservoir/" TargetMode="Externa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ipad.fas.usda.gov/cropexplorer/global_reservoir/" TargetMode="Externa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www.altimetry.info/glossary_/radar-altimeter/" TargetMode="External"/><Relationship Id="rId1" Type="http://schemas.openxmlformats.org/officeDocument/2006/relationships/slideLayout" Target="../slideLayouts/slideLayout7.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oceanbites.org/wp-content/uploads/2015/06/Sealevel_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85334"/>
            <a:ext cx="12192000" cy="2677656"/>
          </a:xfrm>
          <a:prstGeom prst="rect">
            <a:avLst/>
          </a:prstGeom>
          <a:noFill/>
        </p:spPr>
        <p:txBody>
          <a:bodyPr wrap="square" rtlCol="0">
            <a:spAutoFit/>
          </a:bodyPr>
          <a:lstStyle/>
          <a:p>
            <a:pPr algn="ctr"/>
            <a:r>
              <a:rPr lang="en-US" sz="2400" b="1" dirty="0" smtClean="0">
                <a:solidFill>
                  <a:srgbClr val="FFFF00"/>
                </a:solidFill>
                <a:latin typeface="Times New Roman" panose="02020603050405020304" pitchFamily="18" charset="0"/>
                <a:cs typeface="Times New Roman" panose="02020603050405020304" pitchFamily="18" charset="0"/>
              </a:rPr>
              <a:t>Module 3.9: Data Acquisition &amp; Satellite </a:t>
            </a:r>
            <a:r>
              <a:rPr lang="en-US" sz="2400" b="1" dirty="0">
                <a:solidFill>
                  <a:srgbClr val="FFFF00"/>
                </a:solidFill>
                <a:latin typeface="Times New Roman" panose="02020603050405020304" pitchFamily="18" charset="0"/>
                <a:cs typeface="Times New Roman" panose="02020603050405020304" pitchFamily="18" charset="0"/>
              </a:rPr>
              <a:t>S</a:t>
            </a:r>
            <a:r>
              <a:rPr lang="en-US" sz="2400" b="1" dirty="0" smtClean="0">
                <a:solidFill>
                  <a:srgbClr val="FFFF00"/>
                </a:solidFill>
                <a:latin typeface="Times New Roman" panose="02020603050405020304" pitchFamily="18" charset="0"/>
                <a:cs typeface="Times New Roman" panose="02020603050405020304" pitchFamily="18" charset="0"/>
              </a:rPr>
              <a:t>ensors</a:t>
            </a:r>
          </a:p>
          <a:p>
            <a:pPr algn="ctr"/>
            <a:endParaRPr lang="en-US" sz="2400" b="1" dirty="0" smtClean="0">
              <a:solidFill>
                <a:srgbClr val="FFFF00"/>
              </a:solidFill>
              <a:latin typeface="Times New Roman" panose="02020603050405020304" pitchFamily="18" charset="0"/>
              <a:cs typeface="Times New Roman" panose="02020603050405020304" pitchFamily="18" charset="0"/>
            </a:endParaRPr>
          </a:p>
          <a:p>
            <a:pPr algn="ctr"/>
            <a:r>
              <a:rPr lang="en-US" sz="2400" b="1" dirty="0" smtClean="0">
                <a:solidFill>
                  <a:srgbClr val="FFFF00"/>
                </a:solidFill>
                <a:latin typeface="Times New Roman" panose="02020603050405020304" pitchFamily="18" charset="0"/>
                <a:cs typeface="Times New Roman" panose="02020603050405020304" pitchFamily="18" charset="0"/>
              </a:rPr>
              <a:t>Lecture: Dr. Pham </a:t>
            </a:r>
            <a:r>
              <a:rPr lang="en-US" sz="2400" b="1" dirty="0">
                <a:solidFill>
                  <a:srgbClr val="FFFF00"/>
                </a:solidFill>
                <a:latin typeface="Times New Roman" panose="02020603050405020304" pitchFamily="18" charset="0"/>
                <a:cs typeface="Times New Roman" panose="02020603050405020304" pitchFamily="18" charset="0"/>
              </a:rPr>
              <a:t>D</a:t>
            </a:r>
            <a:r>
              <a:rPr lang="en-US" sz="2400" b="1" dirty="0" smtClean="0">
                <a:solidFill>
                  <a:srgbClr val="FFFF00"/>
                </a:solidFill>
                <a:latin typeface="Times New Roman" panose="02020603050405020304" pitchFamily="18" charset="0"/>
                <a:cs typeface="Times New Roman" panose="02020603050405020304" pitchFamily="18" charset="0"/>
              </a:rPr>
              <a:t>uc Binh</a:t>
            </a:r>
          </a:p>
          <a:p>
            <a:pPr algn="ctr"/>
            <a:endParaRPr lang="en-US" sz="2400" b="1" dirty="0" smtClean="0">
              <a:solidFill>
                <a:srgbClr val="FFFF00"/>
              </a:solidFill>
              <a:latin typeface="Times New Roman" panose="02020603050405020304" pitchFamily="18" charset="0"/>
              <a:cs typeface="Times New Roman" panose="02020603050405020304" pitchFamily="18" charset="0"/>
            </a:endParaRPr>
          </a:p>
          <a:p>
            <a:pPr algn="ctr"/>
            <a:r>
              <a:rPr lang="en-US" sz="2400" b="1" dirty="0" smtClean="0">
                <a:solidFill>
                  <a:srgbClr val="FFFF00"/>
                </a:solidFill>
                <a:latin typeface="Times New Roman" panose="02020603050405020304" pitchFamily="18" charset="0"/>
                <a:cs typeface="Times New Roman" panose="02020603050405020304" pitchFamily="18" charset="0"/>
              </a:rPr>
              <a:t>Department of Space and Applications</a:t>
            </a:r>
          </a:p>
          <a:p>
            <a:pPr algn="ctr"/>
            <a:endParaRPr lang="en-US" sz="2400" b="1" dirty="0" smtClean="0">
              <a:solidFill>
                <a:srgbClr val="FFFF00"/>
              </a:solidFill>
              <a:latin typeface="Times New Roman" panose="02020603050405020304" pitchFamily="18" charset="0"/>
              <a:cs typeface="Times New Roman" panose="02020603050405020304" pitchFamily="18" charset="0"/>
            </a:endParaRPr>
          </a:p>
          <a:p>
            <a:pPr algn="ctr"/>
            <a:r>
              <a:rPr lang="en-US" sz="2400" b="1" dirty="0" smtClean="0">
                <a:solidFill>
                  <a:srgbClr val="FFFF00"/>
                </a:solidFill>
                <a:latin typeface="Times New Roman" panose="02020603050405020304" pitchFamily="18" charset="0"/>
                <a:cs typeface="Times New Roman" panose="02020603050405020304" pitchFamily="18" charset="0"/>
              </a:rPr>
              <a:t>Email: pham-duc.binh@usth.edu.vn</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504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5.googleusercontent.com/ub9rumCrWQ4uG4wVvqtjDtFGHNxypbe9Z7mgv--92sfPlDK--8zIUK0S8Aki2LCETxHMijCEQOrscBkXER0cT0VH3EgSOKSjjkIohmdIHhfBuF-s-0iRPnjet4VpI7x3Yf0BjnK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66" y="543480"/>
            <a:ext cx="5902859"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FROM RADAR PULSE TO RANGE</a:t>
            </a:r>
          </a:p>
        </p:txBody>
      </p:sp>
      <p:pic>
        <p:nvPicPr>
          <p:cNvPr id="2" name="Picture 1"/>
          <p:cNvPicPr>
            <a:picLocks noChangeAspect="1"/>
          </p:cNvPicPr>
          <p:nvPr/>
        </p:nvPicPr>
        <p:blipFill>
          <a:blip r:embed="rId3"/>
          <a:stretch>
            <a:fillRect/>
          </a:stretch>
        </p:blipFill>
        <p:spPr>
          <a:xfrm>
            <a:off x="7018924" y="573643"/>
            <a:ext cx="3507999" cy="2743200"/>
          </a:xfrm>
          <a:prstGeom prst="rect">
            <a:avLst/>
          </a:prstGeom>
        </p:spPr>
      </p:pic>
      <p:sp>
        <p:nvSpPr>
          <p:cNvPr id="4" name="TextBox 3"/>
          <p:cNvSpPr txBox="1"/>
          <p:nvPr/>
        </p:nvSpPr>
        <p:spPr>
          <a:xfrm>
            <a:off x="136465" y="4269343"/>
            <a:ext cx="5902859" cy="369332"/>
          </a:xfrm>
          <a:prstGeom prst="rect">
            <a:avLst/>
          </a:prstGeom>
          <a:noFill/>
        </p:spPr>
        <p:txBody>
          <a:bodyPr wrap="square" rtlCol="0">
            <a:spAutoFit/>
          </a:bodyPr>
          <a:lstStyle/>
          <a:p>
            <a:pPr algn="ctr"/>
            <a:r>
              <a:rPr lang="en-US" dirty="0" smtClean="0"/>
              <a:t>Waveform in Perfect Conditions</a:t>
            </a:r>
            <a:endParaRPr lang="en-US" dirty="0"/>
          </a:p>
        </p:txBody>
      </p:sp>
      <p:sp>
        <p:nvSpPr>
          <p:cNvPr id="7" name="TextBox 6"/>
          <p:cNvSpPr txBox="1"/>
          <p:nvPr/>
        </p:nvSpPr>
        <p:spPr>
          <a:xfrm>
            <a:off x="6500269" y="3277212"/>
            <a:ext cx="4677332" cy="369332"/>
          </a:xfrm>
          <a:prstGeom prst="rect">
            <a:avLst/>
          </a:prstGeom>
          <a:noFill/>
        </p:spPr>
        <p:txBody>
          <a:bodyPr wrap="square" rtlCol="0">
            <a:spAutoFit/>
          </a:bodyPr>
          <a:lstStyle/>
          <a:p>
            <a:pPr algn="ctr"/>
            <a:r>
              <a:rPr lang="en-US" dirty="0" smtClean="0"/>
              <a:t>Waveform in reality</a:t>
            </a:r>
            <a:endParaRPr lang="en-US" dirty="0"/>
          </a:p>
        </p:txBody>
      </p:sp>
      <p:pic>
        <p:nvPicPr>
          <p:cNvPr id="8" name="Picture 2" descr="eg_waveform_envisat_low_waves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5563" y="3592106"/>
            <a:ext cx="3474720"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522455" y="6425903"/>
            <a:ext cx="4632959" cy="369332"/>
          </a:xfrm>
          <a:prstGeom prst="rect">
            <a:avLst/>
          </a:prstGeom>
          <a:noFill/>
        </p:spPr>
        <p:txBody>
          <a:bodyPr wrap="square" rtlCol="0">
            <a:spAutoFit/>
          </a:bodyPr>
          <a:lstStyle/>
          <a:p>
            <a:pPr algn="ctr"/>
            <a:r>
              <a:rPr lang="en-US" dirty="0" smtClean="0"/>
              <a:t>ENVISAT Waveform over the ocean</a:t>
            </a:r>
            <a:endParaRPr lang="en-US" dirty="0"/>
          </a:p>
        </p:txBody>
      </p:sp>
    </p:spTree>
    <p:extLst>
      <p:ext uri="{BB962C8B-B14F-4D97-AF65-F5344CB8AC3E}">
        <p14:creationId xmlns:p14="http://schemas.microsoft.com/office/powerpoint/2010/main" val="1392896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FROM RADAR PULSE TO RANGE</a:t>
            </a:r>
          </a:p>
        </p:txBody>
      </p:sp>
      <p:pic>
        <p:nvPicPr>
          <p:cNvPr id="7176" name="Picture 8" descr="ice2_retracker"/>
          <p:cNvPicPr>
            <a:picLocks noChangeAspect="1" noChangeArrowheads="1"/>
          </p:cNvPicPr>
          <p:nvPr/>
        </p:nvPicPr>
        <p:blipFill rotWithShape="1">
          <a:blip r:embed="rId2">
            <a:extLst>
              <a:ext uri="{28A0092B-C50C-407E-A947-70E740481C1C}">
                <a14:useLocalDpi xmlns:a14="http://schemas.microsoft.com/office/drawing/2010/main" val="0"/>
              </a:ext>
            </a:extLst>
          </a:blip>
          <a:srcRect t="10523" b="9104"/>
          <a:stretch/>
        </p:blipFill>
        <p:spPr bwMode="auto">
          <a:xfrm>
            <a:off x="5357575" y="1637814"/>
            <a:ext cx="6703828" cy="356616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7008" y="6132731"/>
            <a:ext cx="4482217" cy="369332"/>
          </a:xfrm>
          <a:prstGeom prst="rect">
            <a:avLst/>
          </a:prstGeom>
          <a:noFill/>
        </p:spPr>
        <p:txBody>
          <a:bodyPr wrap="square" rtlCol="0">
            <a:spAutoFit/>
          </a:bodyPr>
          <a:lstStyle/>
          <a:p>
            <a:pPr algn="ctr"/>
            <a:r>
              <a:rPr lang="en-US" dirty="0"/>
              <a:t>Jason-2 waveforms on Amazon river</a:t>
            </a:r>
          </a:p>
        </p:txBody>
      </p:sp>
      <p:sp>
        <p:nvSpPr>
          <p:cNvPr id="8" name="TextBox 7"/>
          <p:cNvSpPr txBox="1"/>
          <p:nvPr/>
        </p:nvSpPr>
        <p:spPr>
          <a:xfrm>
            <a:off x="5229225" y="5337152"/>
            <a:ext cx="6703828" cy="369332"/>
          </a:xfrm>
          <a:prstGeom prst="rect">
            <a:avLst/>
          </a:prstGeom>
          <a:noFill/>
        </p:spPr>
        <p:txBody>
          <a:bodyPr wrap="square" rtlCol="0">
            <a:spAutoFit/>
          </a:bodyPr>
          <a:lstStyle/>
          <a:p>
            <a:pPr algn="ctr"/>
            <a:r>
              <a:rPr lang="en-US" dirty="0"/>
              <a:t>ENVISAT </a:t>
            </a:r>
            <a:r>
              <a:rPr lang="en-US" dirty="0" smtClean="0"/>
              <a:t>Waveform over inland water bodies</a:t>
            </a:r>
            <a:endParaRPr lang="en-US" dirty="0"/>
          </a:p>
        </p:txBody>
      </p:sp>
      <p:pic>
        <p:nvPicPr>
          <p:cNvPr id="1026" name="Picture 2" descr="http://www.altimetry.info/wp-content/uploads/2015/08/GE_Manaus_tr063_J2_wavefor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008" y="906294"/>
            <a:ext cx="448221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349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altimetry.info/wp-content/uploads/2018/06/5.13a_cub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49" y="1485900"/>
            <a:ext cx="5306411" cy="2926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638800" y="1485900"/>
            <a:ext cx="6476166" cy="2926080"/>
          </a:xfrm>
          <a:prstGeom prst="rect">
            <a:avLst/>
          </a:prstGeom>
        </p:spPr>
      </p:pic>
      <p:sp>
        <p:nvSpPr>
          <p:cNvPr id="4" name="Rectangle 3"/>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FROM RADAR PULSE TO RANGE</a:t>
            </a:r>
          </a:p>
        </p:txBody>
      </p:sp>
      <p:sp>
        <p:nvSpPr>
          <p:cNvPr id="3" name="Rectangle 2"/>
          <p:cNvSpPr/>
          <p:nvPr/>
        </p:nvSpPr>
        <p:spPr>
          <a:xfrm>
            <a:off x="146048" y="4663099"/>
            <a:ext cx="11968917" cy="369332"/>
          </a:xfrm>
          <a:prstGeom prst="rect">
            <a:avLst/>
          </a:prstGeom>
        </p:spPr>
        <p:txBody>
          <a:bodyPr wrap="square">
            <a:spAutoFit/>
          </a:bodyPr>
          <a:lstStyle/>
          <a:p>
            <a:pPr algn="ctr"/>
            <a:r>
              <a:rPr lang="en-US" dirty="0" smtClean="0">
                <a:solidFill>
                  <a:srgbClr val="444444"/>
                </a:solidFill>
                <a:latin typeface="Times New Roman" panose="02020603050405020304" pitchFamily="18" charset="0"/>
                <a:cs typeface="Times New Roman" panose="02020603050405020304" pitchFamily="18" charset="0"/>
              </a:rPr>
              <a:t>Examples of real waveforms (from the </a:t>
            </a:r>
            <a:r>
              <a:rPr lang="en-US" dirty="0" smtClean="0">
                <a:solidFill>
                  <a:srgbClr val="2D5C88"/>
                </a:solidFill>
                <a:latin typeface="Times New Roman" panose="02020603050405020304" pitchFamily="18" charset="0"/>
                <a:cs typeface="Times New Roman" panose="02020603050405020304" pitchFamily="18" charset="0"/>
                <a:hlinkClick r:id="rId4"/>
              </a:rPr>
              <a:t>CryoSat</a:t>
            </a:r>
            <a:r>
              <a:rPr lang="en-US" dirty="0" smtClean="0">
                <a:solidFill>
                  <a:srgbClr val="444444"/>
                </a:solidFill>
                <a:latin typeface="Times New Roman" panose="02020603050405020304" pitchFamily="18" charset="0"/>
                <a:cs typeface="Times New Roman" panose="02020603050405020304" pitchFamily="18" charset="0"/>
              </a:rPr>
              <a:t>-2 </a:t>
            </a:r>
            <a:r>
              <a:rPr lang="en-US" dirty="0" smtClean="0">
                <a:solidFill>
                  <a:srgbClr val="2D5C88"/>
                </a:solidFill>
                <a:latin typeface="Times New Roman" panose="02020603050405020304" pitchFamily="18" charset="0"/>
                <a:cs typeface="Times New Roman" panose="02020603050405020304" pitchFamily="18" charset="0"/>
                <a:hlinkClick r:id="rId5"/>
              </a:rPr>
              <a:t>SIRAL</a:t>
            </a:r>
            <a:r>
              <a:rPr lang="en-US" dirty="0" smtClean="0">
                <a:solidFill>
                  <a:srgbClr val="444444"/>
                </a:solidFill>
                <a:latin typeface="Times New Roman" panose="02020603050405020304" pitchFamily="18" charset="0"/>
                <a:cs typeface="Times New Roman" panose="02020603050405020304" pitchFamily="18" charset="0"/>
              </a:rPr>
              <a:t> altimeter), over the isle of Cuba</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6100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FREQUENCIES USED IN RADAR ALTIMETRY &amp; THEIR IMPACTS</a:t>
            </a:r>
          </a:p>
        </p:txBody>
      </p:sp>
      <p:pic>
        <p:nvPicPr>
          <p:cNvPr id="2050" name="Picture 2" descr="http://www.altimetry.info/wp-content/uploads/2015/08/spect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064" y="782637"/>
            <a:ext cx="10505869"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43064" y="4996374"/>
            <a:ext cx="10505869" cy="1754326"/>
          </a:xfrm>
          <a:prstGeom prst="rect">
            <a:avLst/>
          </a:prstGeom>
        </p:spPr>
        <p:txBody>
          <a:bodyPr wrap="square">
            <a:spAutoFit/>
          </a:bodyPr>
          <a:lstStyle/>
          <a:p>
            <a:pPr algn="ctr"/>
            <a:r>
              <a:rPr lang="en-US" b="1" dirty="0" smtClean="0">
                <a:solidFill>
                  <a:srgbClr val="444444"/>
                </a:solidFill>
                <a:latin typeface="Times New Roman" panose="02020603050405020304" pitchFamily="18" charset="0"/>
                <a:cs typeface="Times New Roman" panose="02020603050405020304" pitchFamily="18" charset="0"/>
              </a:rPr>
              <a:t>Electromagnetic Spectrum</a:t>
            </a:r>
          </a:p>
          <a:p>
            <a:pPr algn="ctr"/>
            <a:endParaRPr lang="en-US" dirty="0" smtClean="0">
              <a:solidFill>
                <a:srgbClr val="444444"/>
              </a:solidFill>
              <a:latin typeface="Times New Roman" panose="02020603050405020304" pitchFamily="18" charset="0"/>
              <a:cs typeface="Times New Roman" panose="02020603050405020304" pitchFamily="18" charset="0"/>
            </a:endParaRPr>
          </a:p>
          <a:p>
            <a:pPr marL="285750" indent="-285750">
              <a:buFontTx/>
              <a:buChar char="-"/>
            </a:pPr>
            <a:r>
              <a:rPr lang="en-US" dirty="0" smtClean="0">
                <a:solidFill>
                  <a:srgbClr val="444444"/>
                </a:solidFill>
                <a:latin typeface="Times New Roman" panose="02020603050405020304" pitchFamily="18" charset="0"/>
                <a:cs typeface="Times New Roman" panose="02020603050405020304" pitchFamily="18" charset="0"/>
              </a:rPr>
              <a:t>Several different frequencies can be used for radar altimeters</a:t>
            </a:r>
          </a:p>
          <a:p>
            <a:pPr marL="285750" indent="-285750">
              <a:buFontTx/>
              <a:buChar char="-"/>
            </a:pPr>
            <a:r>
              <a:rPr lang="en-US" dirty="0" smtClean="0">
                <a:solidFill>
                  <a:srgbClr val="444444"/>
                </a:solidFill>
                <a:latin typeface="Times New Roman" panose="02020603050405020304" pitchFamily="18" charset="0"/>
                <a:cs typeface="Times New Roman" panose="02020603050405020304" pitchFamily="18" charset="0"/>
              </a:rPr>
              <a:t>The choice of the frequency depends on regulations, mission objectives and constraints, technical possibilities</a:t>
            </a:r>
          </a:p>
          <a:p>
            <a:pPr marL="285750" indent="-285750">
              <a:buFontTx/>
              <a:buChar char="-"/>
            </a:pPr>
            <a:r>
              <a:rPr lang="en-US" dirty="0" smtClean="0">
                <a:solidFill>
                  <a:srgbClr val="444444"/>
                </a:solidFill>
                <a:latin typeface="Times New Roman" panose="02020603050405020304" pitchFamily="18" charset="0"/>
                <a:cs typeface="Times New Roman" panose="02020603050405020304" pitchFamily="18" charset="0"/>
              </a:rPr>
              <a:t>Each frequency band has its advantages and disadvantages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601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FREQUENCIES USED IN RADAR ALTIMETRY &amp; THEIR IMPACTS</a:t>
            </a:r>
          </a:p>
        </p:txBody>
      </p:sp>
      <p:sp>
        <p:nvSpPr>
          <p:cNvPr id="3" name="Rectangle 2"/>
          <p:cNvSpPr/>
          <p:nvPr/>
        </p:nvSpPr>
        <p:spPr>
          <a:xfrm>
            <a:off x="309561" y="1121850"/>
            <a:ext cx="11572875" cy="4247317"/>
          </a:xfrm>
          <a:prstGeom prst="rect">
            <a:avLst/>
          </a:prstGeom>
        </p:spPr>
        <p:txBody>
          <a:bodyPr wrap="square">
            <a:spAutoFit/>
          </a:bodyPr>
          <a:lstStyle/>
          <a:p>
            <a:pPr algn="ctr"/>
            <a:r>
              <a:rPr lang="en-US" b="1" dirty="0" smtClean="0">
                <a:solidFill>
                  <a:srgbClr val="444444"/>
                </a:solidFill>
                <a:latin typeface="Times New Roman" panose="02020603050405020304" pitchFamily="18" charset="0"/>
                <a:cs typeface="Times New Roman" panose="02020603050405020304" pitchFamily="18" charset="0"/>
              </a:rPr>
              <a:t>K</a:t>
            </a:r>
            <a:r>
              <a:rPr lang="en-US" b="1" baseline="-25000" dirty="0" smtClean="0">
                <a:solidFill>
                  <a:srgbClr val="444444"/>
                </a:solidFill>
                <a:latin typeface="Times New Roman" panose="02020603050405020304" pitchFamily="18" charset="0"/>
                <a:cs typeface="Times New Roman" panose="02020603050405020304" pitchFamily="18" charset="0"/>
              </a:rPr>
              <a:t>u</a:t>
            </a:r>
            <a:r>
              <a:rPr lang="en-US" b="1" dirty="0">
                <a:solidFill>
                  <a:srgbClr val="444444"/>
                </a:solidFill>
                <a:latin typeface="Times New Roman" panose="02020603050405020304" pitchFamily="18" charset="0"/>
                <a:cs typeface="Times New Roman" panose="02020603050405020304" pitchFamily="18" charset="0"/>
              </a:rPr>
              <a:t> </a:t>
            </a:r>
            <a:r>
              <a:rPr lang="en-US" b="1" dirty="0" smtClean="0">
                <a:solidFill>
                  <a:srgbClr val="444444"/>
                </a:solidFill>
                <a:latin typeface="Times New Roman" panose="02020603050405020304" pitchFamily="18" charset="0"/>
                <a:cs typeface="Times New Roman" panose="02020603050405020304" pitchFamily="18" charset="0"/>
              </a:rPr>
              <a:t>band, C band, S band and </a:t>
            </a:r>
            <a:r>
              <a:rPr lang="en-US" b="1" dirty="0" err="1" smtClean="0">
                <a:solidFill>
                  <a:srgbClr val="444444"/>
                </a:solidFill>
                <a:latin typeface="Times New Roman" panose="02020603050405020304" pitchFamily="18" charset="0"/>
                <a:cs typeface="Times New Roman" panose="02020603050405020304" pitchFamily="18" charset="0"/>
              </a:rPr>
              <a:t>K</a:t>
            </a:r>
            <a:r>
              <a:rPr lang="en-US" b="1" baseline="-25000" dirty="0" err="1" smtClean="0">
                <a:solidFill>
                  <a:srgbClr val="444444"/>
                </a:solidFill>
                <a:latin typeface="Times New Roman" panose="02020603050405020304" pitchFamily="18" charset="0"/>
                <a:cs typeface="Times New Roman" panose="02020603050405020304" pitchFamily="18" charset="0"/>
              </a:rPr>
              <a:t>a</a:t>
            </a:r>
            <a:r>
              <a:rPr lang="en-US" b="1" dirty="0" smtClean="0">
                <a:solidFill>
                  <a:srgbClr val="444444"/>
                </a:solidFill>
                <a:latin typeface="Times New Roman" panose="02020603050405020304" pitchFamily="18" charset="0"/>
                <a:cs typeface="Times New Roman" panose="02020603050405020304" pitchFamily="18" charset="0"/>
              </a:rPr>
              <a:t> band</a:t>
            </a:r>
          </a:p>
          <a:p>
            <a:pPr algn="ctr"/>
            <a:endParaRPr lang="en-US" b="1" dirty="0" smtClean="0">
              <a:solidFill>
                <a:srgbClr val="444444"/>
              </a:solidFill>
              <a:latin typeface="Times New Roman" panose="02020603050405020304" pitchFamily="18" charset="0"/>
              <a:cs typeface="Times New Roman" panose="02020603050405020304" pitchFamily="18" charset="0"/>
            </a:endParaRPr>
          </a:p>
          <a:p>
            <a:pPr marL="285750" indent="-285750" algn="just">
              <a:buFontTx/>
              <a:buChar char="-"/>
            </a:pPr>
            <a:r>
              <a:rPr lang="en-US" b="1" dirty="0" smtClean="0">
                <a:solidFill>
                  <a:srgbClr val="444444"/>
                </a:solidFill>
                <a:latin typeface="Times New Roman" panose="02020603050405020304" pitchFamily="18" charset="0"/>
                <a:cs typeface="Times New Roman" panose="02020603050405020304" pitchFamily="18" charset="0"/>
              </a:rPr>
              <a:t>K</a:t>
            </a:r>
            <a:r>
              <a:rPr lang="en-US" b="1" baseline="-25000" dirty="0" smtClean="0">
                <a:solidFill>
                  <a:srgbClr val="444444"/>
                </a:solidFill>
                <a:latin typeface="Times New Roman" panose="02020603050405020304" pitchFamily="18" charset="0"/>
                <a:cs typeface="Times New Roman" panose="02020603050405020304" pitchFamily="18" charset="0"/>
              </a:rPr>
              <a:t>u</a:t>
            </a:r>
            <a:r>
              <a:rPr lang="en-US" b="1" dirty="0" smtClean="0">
                <a:solidFill>
                  <a:srgbClr val="444444"/>
                </a:solidFill>
                <a:latin typeface="Times New Roman" panose="02020603050405020304" pitchFamily="18" charset="0"/>
                <a:cs typeface="Times New Roman" panose="02020603050405020304" pitchFamily="18" charset="0"/>
              </a:rPr>
              <a:t> band (13.6 GHz): </a:t>
            </a:r>
            <a:r>
              <a:rPr lang="en-US" dirty="0" smtClean="0">
                <a:solidFill>
                  <a:srgbClr val="444444"/>
                </a:solidFill>
                <a:latin typeface="Times New Roman" panose="02020603050405020304" pitchFamily="18" charset="0"/>
                <a:cs typeface="Times New Roman" panose="02020603050405020304" pitchFamily="18" charset="0"/>
              </a:rPr>
              <a:t>the most commonly-used frequency in radar altimeter (used for </a:t>
            </a:r>
            <a:r>
              <a:rPr lang="en-US" dirty="0" err="1" smtClean="0">
                <a:solidFill>
                  <a:srgbClr val="444444"/>
                </a:solidFill>
                <a:latin typeface="Times New Roman" panose="02020603050405020304" pitchFamily="18" charset="0"/>
                <a:cs typeface="Times New Roman" panose="02020603050405020304" pitchFamily="18" charset="0"/>
              </a:rPr>
              <a:t>Topex</a:t>
            </a:r>
            <a:r>
              <a:rPr lang="en-US" dirty="0" smtClean="0">
                <a:solidFill>
                  <a:srgbClr val="444444"/>
                </a:solidFill>
                <a:latin typeface="Times New Roman" panose="02020603050405020304" pitchFamily="18" charset="0"/>
                <a:cs typeface="Times New Roman" panose="02020603050405020304" pitchFamily="18" charset="0"/>
              </a:rPr>
              <a:t>/Poseidon, Jason-1, ENVISAT, ERS, </a:t>
            </a:r>
            <a:r>
              <a:rPr lang="en-US" dirty="0" err="1" smtClean="0">
                <a:solidFill>
                  <a:srgbClr val="444444"/>
                </a:solidFill>
                <a:latin typeface="Times New Roman" panose="02020603050405020304" pitchFamily="18" charset="0"/>
                <a:cs typeface="Times New Roman" panose="02020603050405020304" pitchFamily="18" charset="0"/>
              </a:rPr>
              <a:t>etc</a:t>
            </a:r>
            <a:r>
              <a:rPr lang="en-US" dirty="0" smtClean="0">
                <a:solidFill>
                  <a:srgbClr val="444444"/>
                </a:solidFill>
                <a:latin typeface="Times New Roman" panose="02020603050405020304" pitchFamily="18" charset="0"/>
                <a:cs typeface="Times New Roman" panose="02020603050405020304" pitchFamily="18" charset="0"/>
              </a:rPr>
              <a:t>). It is the best compromise between the capacities of the technology, the available bandwidth, sensitivity to atmospheric perturbations, and perturbation by </a:t>
            </a:r>
            <a:r>
              <a:rPr lang="en-US" dirty="0" err="1" smtClean="0">
                <a:solidFill>
                  <a:srgbClr val="444444"/>
                </a:solidFill>
                <a:latin typeface="Times New Roman" panose="02020603050405020304" pitchFamily="18" charset="0"/>
                <a:cs typeface="Times New Roman" panose="02020603050405020304" pitchFamily="18" charset="0"/>
              </a:rPr>
              <a:t>ionospheric</a:t>
            </a:r>
            <a:r>
              <a:rPr lang="en-US" dirty="0" smtClean="0">
                <a:solidFill>
                  <a:srgbClr val="444444"/>
                </a:solidFill>
                <a:latin typeface="Times New Roman" panose="02020603050405020304" pitchFamily="18" charset="0"/>
                <a:cs typeface="Times New Roman" panose="02020603050405020304" pitchFamily="18" charset="0"/>
              </a:rPr>
              <a:t> electrons.</a:t>
            </a:r>
          </a:p>
          <a:p>
            <a:pPr marL="285750" indent="-285750" algn="just">
              <a:buFontTx/>
              <a:buChar char="-"/>
            </a:pPr>
            <a:endParaRPr lang="en-US" dirty="0" smtClean="0">
              <a:solidFill>
                <a:srgbClr val="444444"/>
              </a:solidFill>
              <a:latin typeface="Times New Roman" panose="02020603050405020304" pitchFamily="18" charset="0"/>
              <a:cs typeface="Times New Roman" panose="02020603050405020304" pitchFamily="18" charset="0"/>
            </a:endParaRPr>
          </a:p>
          <a:p>
            <a:pPr marL="285750" indent="-285750" algn="just">
              <a:buFontTx/>
              <a:buChar char="-"/>
            </a:pPr>
            <a:r>
              <a:rPr lang="en-US" b="1" dirty="0" smtClean="0">
                <a:solidFill>
                  <a:srgbClr val="444444"/>
                </a:solidFill>
                <a:latin typeface="Times New Roman" panose="02020603050405020304" pitchFamily="18" charset="0"/>
                <a:cs typeface="Times New Roman" panose="02020603050405020304" pitchFamily="18" charset="0"/>
              </a:rPr>
              <a:t>C band (5.3 GHz): </a:t>
            </a:r>
            <a:r>
              <a:rPr lang="en-US" dirty="0" smtClean="0">
                <a:solidFill>
                  <a:srgbClr val="444444"/>
                </a:solidFill>
                <a:latin typeface="Times New Roman" panose="02020603050405020304" pitchFamily="18" charset="0"/>
                <a:cs typeface="Times New Roman" panose="02020603050405020304" pitchFamily="18" charset="0"/>
              </a:rPr>
              <a:t>is more sensitive than K</a:t>
            </a:r>
            <a:r>
              <a:rPr lang="en-US" baseline="-25000" dirty="0" smtClean="0">
                <a:solidFill>
                  <a:srgbClr val="444444"/>
                </a:solidFill>
                <a:latin typeface="Times New Roman" panose="02020603050405020304" pitchFamily="18" charset="0"/>
                <a:cs typeface="Times New Roman" panose="02020603050405020304" pitchFamily="18" charset="0"/>
              </a:rPr>
              <a:t>u</a:t>
            </a:r>
            <a:r>
              <a:rPr lang="en-US" dirty="0" smtClean="0">
                <a:solidFill>
                  <a:srgbClr val="444444"/>
                </a:solidFill>
                <a:latin typeface="Times New Roman" panose="02020603050405020304" pitchFamily="18" charset="0"/>
                <a:cs typeface="Times New Roman" panose="02020603050405020304" pitchFamily="18" charset="0"/>
              </a:rPr>
              <a:t> to </a:t>
            </a:r>
            <a:r>
              <a:rPr lang="en-US" dirty="0" err="1" smtClean="0">
                <a:solidFill>
                  <a:srgbClr val="444444"/>
                </a:solidFill>
                <a:latin typeface="Times New Roman" panose="02020603050405020304" pitchFamily="18" charset="0"/>
                <a:cs typeface="Times New Roman" panose="02020603050405020304" pitchFamily="18" charset="0"/>
              </a:rPr>
              <a:t>ionospheric</a:t>
            </a:r>
            <a:r>
              <a:rPr lang="en-US" dirty="0" smtClean="0">
                <a:solidFill>
                  <a:srgbClr val="444444"/>
                </a:solidFill>
                <a:latin typeface="Times New Roman" panose="02020603050405020304" pitchFamily="18" charset="0"/>
                <a:cs typeface="Times New Roman" panose="02020603050405020304" pitchFamily="18" charset="0"/>
              </a:rPr>
              <a:t> perturbation, and less sensitive to the effects of atmospheric liquid water. Its main function is to enable correction of the </a:t>
            </a:r>
            <a:r>
              <a:rPr lang="en-US" dirty="0" err="1" smtClean="0">
                <a:solidFill>
                  <a:srgbClr val="444444"/>
                </a:solidFill>
                <a:latin typeface="Times New Roman" panose="02020603050405020304" pitchFamily="18" charset="0"/>
                <a:cs typeface="Times New Roman" panose="02020603050405020304" pitchFamily="18" charset="0"/>
              </a:rPr>
              <a:t>ionospheric</a:t>
            </a:r>
            <a:r>
              <a:rPr lang="en-US" dirty="0" smtClean="0">
                <a:solidFill>
                  <a:srgbClr val="444444"/>
                </a:solidFill>
                <a:latin typeface="Times New Roman" panose="02020603050405020304" pitchFamily="18" charset="0"/>
                <a:cs typeface="Times New Roman" panose="02020603050405020304" pitchFamily="18" charset="0"/>
              </a:rPr>
              <a:t> delay in combination with the K</a:t>
            </a:r>
            <a:r>
              <a:rPr lang="en-US" baseline="-25000" dirty="0" smtClean="0">
                <a:solidFill>
                  <a:srgbClr val="444444"/>
                </a:solidFill>
                <a:latin typeface="Times New Roman" panose="02020603050405020304" pitchFamily="18" charset="0"/>
                <a:cs typeface="Times New Roman" panose="02020603050405020304" pitchFamily="18" charset="0"/>
              </a:rPr>
              <a:t>u</a:t>
            </a:r>
            <a:r>
              <a:rPr lang="en-US" dirty="0" smtClean="0">
                <a:solidFill>
                  <a:srgbClr val="444444"/>
                </a:solidFill>
                <a:latin typeface="Times New Roman" panose="02020603050405020304" pitchFamily="18" charset="0"/>
                <a:cs typeface="Times New Roman" panose="02020603050405020304" pitchFamily="18" charset="0"/>
              </a:rPr>
              <a:t> band measurements. </a:t>
            </a:r>
          </a:p>
          <a:p>
            <a:pPr marL="285750" indent="-285750" algn="just">
              <a:buFontTx/>
              <a:buChar char="-"/>
            </a:pPr>
            <a:endParaRPr lang="en-US" dirty="0" smtClean="0">
              <a:solidFill>
                <a:srgbClr val="444444"/>
              </a:solidFill>
              <a:latin typeface="Times New Roman" panose="02020603050405020304" pitchFamily="18" charset="0"/>
              <a:cs typeface="Times New Roman" panose="02020603050405020304" pitchFamily="18" charset="0"/>
            </a:endParaRPr>
          </a:p>
          <a:p>
            <a:pPr marL="285750" indent="-285750" algn="just">
              <a:buFontTx/>
              <a:buChar char="-"/>
            </a:pPr>
            <a:r>
              <a:rPr lang="en-US" b="1" dirty="0" smtClean="0">
                <a:solidFill>
                  <a:srgbClr val="444444"/>
                </a:solidFill>
                <a:latin typeface="Times New Roman" panose="02020603050405020304" pitchFamily="18" charset="0"/>
                <a:cs typeface="Times New Roman" panose="02020603050405020304" pitchFamily="18" charset="0"/>
              </a:rPr>
              <a:t>S band (3.2 GHz): </a:t>
            </a:r>
            <a:r>
              <a:rPr lang="en-US" dirty="0" smtClean="0">
                <a:solidFill>
                  <a:srgbClr val="444444"/>
                </a:solidFill>
                <a:latin typeface="Times New Roman" panose="02020603050405020304" pitchFamily="18" charset="0"/>
                <a:cs typeface="Times New Roman" panose="02020603050405020304" pitchFamily="18" charset="0"/>
              </a:rPr>
              <a:t>is also used in combination with the K</a:t>
            </a:r>
            <a:r>
              <a:rPr lang="en-US" baseline="-25000" dirty="0" smtClean="0">
                <a:solidFill>
                  <a:srgbClr val="444444"/>
                </a:solidFill>
                <a:latin typeface="Times New Roman" panose="02020603050405020304" pitchFamily="18" charset="0"/>
                <a:cs typeface="Times New Roman" panose="02020603050405020304" pitchFamily="18" charset="0"/>
              </a:rPr>
              <a:t>u</a:t>
            </a:r>
            <a:r>
              <a:rPr lang="en-US" dirty="0" smtClean="0">
                <a:solidFill>
                  <a:srgbClr val="444444"/>
                </a:solidFill>
                <a:latin typeface="Times New Roman" panose="02020603050405020304" pitchFamily="18" charset="0"/>
                <a:cs typeface="Times New Roman" panose="02020603050405020304" pitchFamily="18" charset="0"/>
              </a:rPr>
              <a:t> band measurement, for the same reasons as the C band</a:t>
            </a:r>
          </a:p>
          <a:p>
            <a:pPr marL="285750" indent="-285750" algn="just">
              <a:buFontTx/>
              <a:buChar char="-"/>
            </a:pPr>
            <a:endParaRPr lang="en-US" dirty="0" smtClean="0">
              <a:solidFill>
                <a:srgbClr val="444444"/>
              </a:solidFill>
              <a:latin typeface="Times New Roman" panose="02020603050405020304" pitchFamily="18" charset="0"/>
              <a:cs typeface="Times New Roman" panose="02020603050405020304" pitchFamily="18" charset="0"/>
            </a:endParaRPr>
          </a:p>
          <a:p>
            <a:pPr marL="285750" indent="-285750" algn="just">
              <a:buFontTx/>
              <a:buChar char="-"/>
            </a:pPr>
            <a:r>
              <a:rPr lang="en-US" b="1" dirty="0" err="1" smtClean="0">
                <a:solidFill>
                  <a:srgbClr val="444444"/>
                </a:solidFill>
                <a:latin typeface="Times New Roman" panose="02020603050405020304" pitchFamily="18" charset="0"/>
                <a:cs typeface="Times New Roman" panose="02020603050405020304" pitchFamily="18" charset="0"/>
              </a:rPr>
              <a:t>K</a:t>
            </a:r>
            <a:r>
              <a:rPr lang="en-US" b="1" baseline="-25000" dirty="0" err="1" smtClean="0">
                <a:solidFill>
                  <a:srgbClr val="444444"/>
                </a:solidFill>
                <a:latin typeface="Times New Roman" panose="02020603050405020304" pitchFamily="18" charset="0"/>
                <a:cs typeface="Times New Roman" panose="02020603050405020304" pitchFamily="18" charset="0"/>
              </a:rPr>
              <a:t>a</a:t>
            </a:r>
            <a:r>
              <a:rPr lang="en-US" b="1" dirty="0" smtClean="0">
                <a:solidFill>
                  <a:srgbClr val="444444"/>
                </a:solidFill>
                <a:latin typeface="Times New Roman" panose="02020603050405020304" pitchFamily="18" charset="0"/>
                <a:cs typeface="Times New Roman" panose="02020603050405020304" pitchFamily="18" charset="0"/>
              </a:rPr>
              <a:t> band (35 GHz): </a:t>
            </a:r>
            <a:r>
              <a:rPr lang="en-US" dirty="0" smtClean="0">
                <a:solidFill>
                  <a:srgbClr val="444444"/>
                </a:solidFill>
                <a:latin typeface="Times New Roman" panose="02020603050405020304" pitchFamily="18" charset="0"/>
                <a:cs typeface="Times New Roman" panose="02020603050405020304" pitchFamily="18" charset="0"/>
              </a:rPr>
              <a:t>provides better observation of ice, rain, coastal zones, land masses, and wave height. This frequency provides higher resolution, especially near the coast. It is also better reflected on ice. However, attenuation due to water or water </a:t>
            </a:r>
            <a:r>
              <a:rPr lang="en-US" dirty="0" err="1" smtClean="0">
                <a:solidFill>
                  <a:srgbClr val="444444"/>
                </a:solidFill>
                <a:latin typeface="Times New Roman" panose="02020603050405020304" pitchFamily="18" charset="0"/>
                <a:cs typeface="Times New Roman" panose="02020603050405020304" pitchFamily="18" charset="0"/>
              </a:rPr>
              <a:t>vapour</a:t>
            </a:r>
            <a:r>
              <a:rPr lang="en-US" dirty="0" smtClean="0">
                <a:solidFill>
                  <a:srgbClr val="444444"/>
                </a:solidFill>
                <a:latin typeface="Times New Roman" panose="02020603050405020304" pitchFamily="18" charset="0"/>
                <a:cs typeface="Times New Roman" panose="02020603050405020304" pitchFamily="18" charset="0"/>
              </a:rPr>
              <a:t> is high, meaning that no measurement are produced when the rain rate is higher than 1.5 mm/h</a:t>
            </a:r>
          </a:p>
        </p:txBody>
      </p:sp>
    </p:spTree>
    <p:extLst>
      <p:ext uri="{BB962C8B-B14F-4D97-AF65-F5344CB8AC3E}">
        <p14:creationId xmlns:p14="http://schemas.microsoft.com/office/powerpoint/2010/main" val="3515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FREQUENCIES USED IN RADAR ALTIMETRY &amp; THEIR IMPACTS</a:t>
            </a:r>
          </a:p>
        </p:txBody>
      </p:sp>
      <p:sp>
        <p:nvSpPr>
          <p:cNvPr id="3" name="Rectangle 2"/>
          <p:cNvSpPr/>
          <p:nvPr/>
        </p:nvSpPr>
        <p:spPr>
          <a:xfrm>
            <a:off x="309561" y="1159950"/>
            <a:ext cx="11572875" cy="3693319"/>
          </a:xfrm>
          <a:prstGeom prst="rect">
            <a:avLst/>
          </a:prstGeom>
        </p:spPr>
        <p:txBody>
          <a:bodyPr wrap="square">
            <a:spAutoFit/>
          </a:bodyPr>
          <a:lstStyle/>
          <a:p>
            <a:pPr algn="ctr"/>
            <a:r>
              <a:rPr lang="en-US" b="1" dirty="0" smtClean="0">
                <a:solidFill>
                  <a:srgbClr val="444444"/>
                </a:solidFill>
                <a:latin typeface="Times New Roman" panose="02020603050405020304" pitchFamily="18" charset="0"/>
                <a:cs typeface="Times New Roman" panose="02020603050405020304" pitchFamily="18" charset="0"/>
              </a:rPr>
              <a:t>Dual-frequency altimeters &amp; Varying bandwidth</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marL="285750" indent="-285750" algn="just">
              <a:buFontTx/>
              <a:buChar char="-"/>
            </a:pPr>
            <a:r>
              <a:rPr lang="en-US" b="1" dirty="0" smtClean="0">
                <a:solidFill>
                  <a:srgbClr val="444444"/>
                </a:solidFill>
                <a:latin typeface="Times New Roman" panose="02020603050405020304" pitchFamily="18" charset="0"/>
                <a:cs typeface="Times New Roman" panose="02020603050405020304" pitchFamily="18" charset="0"/>
              </a:rPr>
              <a:t>Dual-frequency altimeters:</a:t>
            </a:r>
            <a:r>
              <a:rPr lang="en-US" dirty="0" smtClean="0">
                <a:solidFill>
                  <a:srgbClr val="444444"/>
                </a:solidFill>
                <a:latin typeface="Times New Roman" panose="02020603050405020304" pitchFamily="18" charset="0"/>
                <a:cs typeface="Times New Roman" panose="02020603050405020304" pitchFamily="18" charset="0"/>
              </a:rPr>
              <a:t> using two frequencies is a way to estimate the content of </a:t>
            </a:r>
            <a:r>
              <a:rPr lang="en-US" dirty="0" err="1" smtClean="0">
                <a:solidFill>
                  <a:srgbClr val="444444"/>
                </a:solidFill>
                <a:latin typeface="Times New Roman" panose="02020603050405020304" pitchFamily="18" charset="0"/>
                <a:cs typeface="Times New Roman" panose="02020603050405020304" pitchFamily="18" charset="0"/>
              </a:rPr>
              <a:t>inospheric</a:t>
            </a:r>
            <a:r>
              <a:rPr lang="en-US" dirty="0" smtClean="0">
                <a:solidFill>
                  <a:srgbClr val="444444"/>
                </a:solidFill>
                <a:latin typeface="Times New Roman" panose="02020603050405020304" pitchFamily="18" charset="0"/>
                <a:cs typeface="Times New Roman" panose="02020603050405020304" pitchFamily="18" charset="0"/>
              </a:rPr>
              <a:t> elections, thus correcting the altimeter range from the delay these electrons induce. Other uses of these two simultaneous measurement can be done, such as estimation of rain rates. </a:t>
            </a:r>
          </a:p>
          <a:p>
            <a:pPr marL="285750" indent="-285750" algn="just">
              <a:buFontTx/>
              <a:buChar char="-"/>
            </a:pPr>
            <a:endParaRPr lang="en-US" dirty="0">
              <a:solidFill>
                <a:srgbClr val="444444"/>
              </a:solidFill>
              <a:latin typeface="Times New Roman" panose="02020603050405020304" pitchFamily="18" charset="0"/>
              <a:cs typeface="Times New Roman" panose="02020603050405020304" pitchFamily="18" charset="0"/>
            </a:endParaRPr>
          </a:p>
          <a:p>
            <a:pPr marL="285750" indent="-285750" algn="just">
              <a:buFontTx/>
              <a:buChar char="-"/>
            </a:pPr>
            <a:r>
              <a:rPr lang="en-US" dirty="0" smtClean="0">
                <a:solidFill>
                  <a:srgbClr val="444444"/>
                </a:solidFill>
                <a:latin typeface="Times New Roman" panose="02020603050405020304" pitchFamily="18" charset="0"/>
                <a:cs typeface="Times New Roman" panose="02020603050405020304" pitchFamily="18" charset="0"/>
              </a:rPr>
              <a:t>A varying bandwidth: The </a:t>
            </a:r>
            <a:r>
              <a:rPr lang="en-US" dirty="0" err="1" smtClean="0">
                <a:solidFill>
                  <a:srgbClr val="444444"/>
                </a:solidFill>
                <a:latin typeface="Times New Roman" panose="02020603050405020304" pitchFamily="18" charset="0"/>
                <a:cs typeface="Times New Roman" panose="02020603050405020304" pitchFamily="18" charset="0"/>
              </a:rPr>
              <a:t>Envisat</a:t>
            </a:r>
            <a:r>
              <a:rPr lang="en-US" dirty="0" smtClean="0">
                <a:solidFill>
                  <a:srgbClr val="444444"/>
                </a:solidFill>
                <a:latin typeface="Times New Roman" panose="02020603050405020304" pitchFamily="18" charset="0"/>
                <a:cs typeface="Times New Roman" panose="02020603050405020304" pitchFamily="18" charset="0"/>
              </a:rPr>
              <a:t> satellite has three different bandwidths for the same central K</a:t>
            </a:r>
            <a:r>
              <a:rPr lang="en-US" baseline="-25000" dirty="0" smtClean="0">
                <a:solidFill>
                  <a:srgbClr val="444444"/>
                </a:solidFill>
                <a:latin typeface="Times New Roman" panose="02020603050405020304" pitchFamily="18" charset="0"/>
                <a:cs typeface="Times New Roman" panose="02020603050405020304" pitchFamily="18" charset="0"/>
              </a:rPr>
              <a:t>u</a:t>
            </a:r>
            <a:r>
              <a:rPr lang="en-US" dirty="0" smtClean="0">
                <a:solidFill>
                  <a:srgbClr val="444444"/>
                </a:solidFill>
                <a:latin typeface="Times New Roman" panose="02020603050405020304" pitchFamily="18" charset="0"/>
                <a:cs typeface="Times New Roman" panose="02020603050405020304" pitchFamily="18" charset="0"/>
              </a:rPr>
              <a:t>-band frequency. Each bandwidth corresponds to a proper resolution. The higher the bandwidth, the better the resolution. </a:t>
            </a:r>
          </a:p>
          <a:p>
            <a:pPr marL="742950" lvl="1" indent="-285750" algn="just">
              <a:buFont typeface="Courier New" panose="02070309020205020404" pitchFamily="49" charset="0"/>
              <a:buChar char="o"/>
            </a:pPr>
            <a:r>
              <a:rPr lang="en-US" dirty="0">
                <a:solidFill>
                  <a:srgbClr val="444444"/>
                </a:solidFill>
                <a:latin typeface="Times New Roman" panose="02020603050405020304" pitchFamily="18" charset="0"/>
                <a:cs typeface="Times New Roman" panose="02020603050405020304" pitchFamily="18" charset="0"/>
              </a:rPr>
              <a:t>a</a:t>
            </a:r>
            <a:r>
              <a:rPr lang="en-US" dirty="0" smtClean="0">
                <a:solidFill>
                  <a:srgbClr val="444444"/>
                </a:solidFill>
                <a:latin typeface="Times New Roman" panose="02020603050405020304" pitchFamily="18" charset="0"/>
                <a:cs typeface="Times New Roman" panose="02020603050405020304" pitchFamily="18" charset="0"/>
              </a:rPr>
              <a:t> 320 MHz bandwidth with resolution of 47 cm </a:t>
            </a:r>
          </a:p>
          <a:p>
            <a:pPr marL="742950" lvl="1" indent="-285750" algn="just">
              <a:buFont typeface="Courier New" panose="02070309020205020404" pitchFamily="49" charset="0"/>
              <a:buChar char="o"/>
            </a:pPr>
            <a:r>
              <a:rPr lang="en-US" dirty="0" smtClean="0">
                <a:solidFill>
                  <a:srgbClr val="444444"/>
                </a:solidFill>
                <a:latin typeface="Times New Roman" panose="02020603050405020304" pitchFamily="18" charset="0"/>
                <a:cs typeface="Times New Roman" panose="02020603050405020304" pitchFamily="18" charset="0"/>
              </a:rPr>
              <a:t>a 80 </a:t>
            </a:r>
            <a:r>
              <a:rPr lang="en-US" dirty="0">
                <a:solidFill>
                  <a:srgbClr val="444444"/>
                </a:solidFill>
                <a:latin typeface="Times New Roman" panose="02020603050405020304" pitchFamily="18" charset="0"/>
                <a:cs typeface="Times New Roman" panose="02020603050405020304" pitchFamily="18" charset="0"/>
              </a:rPr>
              <a:t>MHz bandwidth with resolution of </a:t>
            </a:r>
            <a:r>
              <a:rPr lang="en-US" dirty="0" smtClean="0">
                <a:solidFill>
                  <a:srgbClr val="444444"/>
                </a:solidFill>
                <a:latin typeface="Times New Roman" panose="02020603050405020304" pitchFamily="18" charset="0"/>
                <a:cs typeface="Times New Roman" panose="02020603050405020304" pitchFamily="18" charset="0"/>
              </a:rPr>
              <a:t>190 </a:t>
            </a:r>
            <a:r>
              <a:rPr lang="en-US" dirty="0">
                <a:solidFill>
                  <a:srgbClr val="444444"/>
                </a:solidFill>
                <a:latin typeface="Times New Roman" panose="02020603050405020304" pitchFamily="18" charset="0"/>
                <a:cs typeface="Times New Roman" panose="02020603050405020304" pitchFamily="18" charset="0"/>
              </a:rPr>
              <a:t>cm </a:t>
            </a:r>
          </a:p>
          <a:p>
            <a:pPr marL="742950" lvl="1" indent="-285750" algn="just">
              <a:buFont typeface="Courier New" panose="02070309020205020404" pitchFamily="49" charset="0"/>
              <a:buChar char="o"/>
            </a:pPr>
            <a:r>
              <a:rPr lang="en-US" dirty="0">
                <a:solidFill>
                  <a:srgbClr val="444444"/>
                </a:solidFill>
                <a:latin typeface="Times New Roman" panose="02020603050405020304" pitchFamily="18" charset="0"/>
                <a:cs typeface="Times New Roman" panose="02020603050405020304" pitchFamily="18" charset="0"/>
              </a:rPr>
              <a:t>a</a:t>
            </a:r>
            <a:r>
              <a:rPr lang="en-US" dirty="0" smtClean="0">
                <a:solidFill>
                  <a:srgbClr val="444444"/>
                </a:solidFill>
                <a:latin typeface="Times New Roman" panose="02020603050405020304" pitchFamily="18" charset="0"/>
                <a:cs typeface="Times New Roman" panose="02020603050405020304" pitchFamily="18" charset="0"/>
              </a:rPr>
              <a:t> 20 </a:t>
            </a:r>
            <a:r>
              <a:rPr lang="en-US" dirty="0">
                <a:solidFill>
                  <a:srgbClr val="444444"/>
                </a:solidFill>
                <a:latin typeface="Times New Roman" panose="02020603050405020304" pitchFamily="18" charset="0"/>
                <a:cs typeface="Times New Roman" panose="02020603050405020304" pitchFamily="18" charset="0"/>
              </a:rPr>
              <a:t>MHz bandwidth with resolution of </a:t>
            </a:r>
            <a:r>
              <a:rPr lang="en-US" dirty="0" smtClean="0">
                <a:solidFill>
                  <a:srgbClr val="444444"/>
                </a:solidFill>
                <a:latin typeface="Times New Roman" panose="02020603050405020304" pitchFamily="18" charset="0"/>
                <a:cs typeface="Times New Roman" panose="02020603050405020304" pitchFamily="18" charset="0"/>
              </a:rPr>
              <a:t>750 </a:t>
            </a:r>
            <a:r>
              <a:rPr lang="en-US" dirty="0">
                <a:solidFill>
                  <a:srgbClr val="444444"/>
                </a:solidFill>
                <a:latin typeface="Times New Roman" panose="02020603050405020304" pitchFamily="18" charset="0"/>
                <a:cs typeface="Times New Roman" panose="02020603050405020304" pitchFamily="18" charset="0"/>
              </a:rPr>
              <a:t>cm </a:t>
            </a:r>
          </a:p>
          <a:p>
            <a:pPr marL="742950" lvl="1" indent="-285750" algn="just">
              <a:buFont typeface="Courier New" panose="02070309020205020404" pitchFamily="49" charset="0"/>
              <a:buChar char="o"/>
            </a:pPr>
            <a:endParaRPr lang="en-US" dirty="0" smtClean="0">
              <a:solidFill>
                <a:srgbClr val="444444"/>
              </a:solidFill>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43658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ALTIMETER CONSTELLATIONS</a:t>
            </a:r>
          </a:p>
        </p:txBody>
      </p:sp>
      <p:sp>
        <p:nvSpPr>
          <p:cNvPr id="3" name="Rectangle 2"/>
          <p:cNvSpPr/>
          <p:nvPr/>
        </p:nvSpPr>
        <p:spPr>
          <a:xfrm>
            <a:off x="309561" y="559875"/>
            <a:ext cx="11572875" cy="646331"/>
          </a:xfrm>
          <a:prstGeom prst="rect">
            <a:avLst/>
          </a:prstGeom>
        </p:spPr>
        <p:txBody>
          <a:bodyPr wrap="square">
            <a:spAutoFit/>
          </a:bodyPr>
          <a:lstStyle/>
          <a:p>
            <a:pPr lvl="1" algn="just"/>
            <a:r>
              <a:rPr lang="en-US" dirty="0" smtClean="0">
                <a:solidFill>
                  <a:srgbClr val="444444"/>
                </a:solidFill>
                <a:latin typeface="Times New Roman" panose="02020603050405020304" pitchFamily="18" charset="0"/>
                <a:cs typeface="Times New Roman" panose="02020603050405020304" pitchFamily="18" charset="0"/>
              </a:rPr>
              <a:t>The coverage of only one satellite is limited. However, we can combine information collected from several satellites to improve quality of our estimation. </a:t>
            </a:r>
            <a:endParaRPr lang="en-US" dirty="0">
              <a:latin typeface="Times New Roman" panose="02020603050405020304" pitchFamily="18" charset="0"/>
              <a:cs typeface="Times New Roman" panose="02020603050405020304" pitchFamily="18" charset="0"/>
            </a:endParaRPr>
          </a:p>
        </p:txBody>
      </p:sp>
      <p:pic>
        <p:nvPicPr>
          <p:cNvPr id="4098" name="Picture 2" descr="http://www.altimetry.info/wp-content/uploads/2015/08/200409_msla_j1e2-vs-J1e2tpg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398" y="1206206"/>
            <a:ext cx="5029199"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9561" y="5676721"/>
            <a:ext cx="11572874" cy="923330"/>
          </a:xfrm>
          <a:prstGeom prst="rect">
            <a:avLst/>
          </a:prstGeom>
        </p:spPr>
        <p:txBody>
          <a:bodyPr wrap="square">
            <a:spAutoFit/>
          </a:bodyPr>
          <a:lstStyle/>
          <a:p>
            <a:r>
              <a:rPr lang="en-US" dirty="0" smtClean="0">
                <a:solidFill>
                  <a:srgbClr val="444444"/>
                </a:solidFill>
                <a:latin typeface="Times New Roman" panose="02020603050405020304" pitchFamily="18" charset="0"/>
                <a:cs typeface="Times New Roman" panose="02020603050405020304" pitchFamily="18" charset="0"/>
              </a:rPr>
              <a:t>Sea level anomaly maps over the Mediterranean from 11 June 2003, made from </a:t>
            </a:r>
            <a:r>
              <a:rPr lang="en-US" dirty="0" smtClean="0">
                <a:solidFill>
                  <a:srgbClr val="2D5C88"/>
                </a:solidFill>
                <a:latin typeface="Times New Roman" panose="02020603050405020304" pitchFamily="18" charset="0"/>
                <a:cs typeface="Times New Roman" panose="02020603050405020304" pitchFamily="18" charset="0"/>
                <a:hlinkClick r:id="rId3"/>
              </a:rPr>
              <a:t>Jason-1</a:t>
            </a:r>
            <a:r>
              <a:rPr lang="en-US" dirty="0" smtClean="0">
                <a:solidFill>
                  <a:srgbClr val="444444"/>
                </a:solidFill>
                <a:latin typeface="Times New Roman" panose="02020603050405020304" pitchFamily="18" charset="0"/>
                <a:cs typeface="Times New Roman" panose="02020603050405020304" pitchFamily="18" charset="0"/>
              </a:rPr>
              <a:t> + </a:t>
            </a:r>
            <a:r>
              <a:rPr lang="en-US" dirty="0" smtClean="0">
                <a:solidFill>
                  <a:srgbClr val="2D5C88"/>
                </a:solidFill>
                <a:latin typeface="Times New Roman" panose="02020603050405020304" pitchFamily="18" charset="0"/>
                <a:cs typeface="Times New Roman" panose="02020603050405020304" pitchFamily="18" charset="0"/>
                <a:hlinkClick r:id="rId4"/>
              </a:rPr>
              <a:t>ERS</a:t>
            </a:r>
            <a:r>
              <a:rPr lang="en-US" dirty="0" smtClean="0">
                <a:solidFill>
                  <a:srgbClr val="444444"/>
                </a:solidFill>
                <a:latin typeface="Times New Roman" panose="02020603050405020304" pitchFamily="18" charset="0"/>
                <a:cs typeface="Times New Roman" panose="02020603050405020304" pitchFamily="18" charset="0"/>
              </a:rPr>
              <a:t>-2 (top) and </a:t>
            </a:r>
            <a:r>
              <a:rPr lang="en-US" dirty="0" smtClean="0">
                <a:solidFill>
                  <a:srgbClr val="2D5C88"/>
                </a:solidFill>
                <a:latin typeface="Times New Roman" panose="02020603050405020304" pitchFamily="18" charset="0"/>
                <a:cs typeface="Times New Roman" panose="02020603050405020304" pitchFamily="18" charset="0"/>
                <a:hlinkClick r:id="rId3"/>
              </a:rPr>
              <a:t>Jason-1</a:t>
            </a:r>
            <a:r>
              <a:rPr lang="en-US" dirty="0" smtClean="0">
                <a:solidFill>
                  <a:srgbClr val="444444"/>
                </a:solidFill>
                <a:latin typeface="Times New Roman" panose="02020603050405020304" pitchFamily="18" charset="0"/>
                <a:cs typeface="Times New Roman" panose="02020603050405020304" pitchFamily="18" charset="0"/>
              </a:rPr>
              <a:t>+</a:t>
            </a:r>
            <a:r>
              <a:rPr lang="en-US" dirty="0" smtClean="0">
                <a:solidFill>
                  <a:srgbClr val="2D5C88"/>
                </a:solidFill>
                <a:latin typeface="Times New Roman" panose="02020603050405020304" pitchFamily="18" charset="0"/>
                <a:cs typeface="Times New Roman" panose="02020603050405020304" pitchFamily="18" charset="0"/>
                <a:hlinkClick r:id="rId4"/>
              </a:rPr>
              <a:t>ERS</a:t>
            </a:r>
            <a:r>
              <a:rPr lang="en-US" dirty="0" smtClean="0">
                <a:solidFill>
                  <a:srgbClr val="444444"/>
                </a:solidFill>
                <a:latin typeface="Times New Roman" panose="02020603050405020304" pitchFamily="18" charset="0"/>
                <a:cs typeface="Times New Roman" panose="02020603050405020304" pitchFamily="18" charset="0"/>
              </a:rPr>
              <a:t>-2+</a:t>
            </a:r>
            <a:r>
              <a:rPr lang="en-US" dirty="0" smtClean="0">
                <a:solidFill>
                  <a:srgbClr val="2D5C88"/>
                </a:solidFill>
                <a:latin typeface="Times New Roman" panose="02020603050405020304" pitchFamily="18" charset="0"/>
                <a:cs typeface="Times New Roman" panose="02020603050405020304" pitchFamily="18" charset="0"/>
                <a:hlinkClick r:id="rId5"/>
              </a:rPr>
              <a:t>T/P</a:t>
            </a:r>
            <a:r>
              <a:rPr lang="en-US" dirty="0" smtClean="0">
                <a:solidFill>
                  <a:srgbClr val="444444"/>
                </a:solidFill>
                <a:latin typeface="Times New Roman" panose="02020603050405020304" pitchFamily="18" charset="0"/>
                <a:cs typeface="Times New Roman" panose="02020603050405020304" pitchFamily="18" charset="0"/>
              </a:rPr>
              <a:t>+</a:t>
            </a:r>
            <a:r>
              <a:rPr lang="en-US" dirty="0" smtClean="0">
                <a:solidFill>
                  <a:srgbClr val="2D5C88"/>
                </a:solidFill>
                <a:latin typeface="Times New Roman" panose="02020603050405020304" pitchFamily="18" charset="0"/>
                <a:cs typeface="Times New Roman" panose="02020603050405020304" pitchFamily="18" charset="0"/>
                <a:hlinkClick r:id="rId6"/>
              </a:rPr>
              <a:t>GFO</a:t>
            </a:r>
            <a:r>
              <a:rPr lang="en-US" dirty="0" smtClean="0">
                <a:solidFill>
                  <a:srgbClr val="444444"/>
                </a:solidFill>
                <a:latin typeface="Times New Roman" panose="02020603050405020304" pitchFamily="18" charset="0"/>
                <a:cs typeface="Times New Roman" panose="02020603050405020304" pitchFamily="18" charset="0"/>
              </a:rPr>
              <a:t> (bottom). Merging the data from the four satellites shows spots that are invisible, or barely visible with two satellites and much better resolved with four.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5639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ltimetry.info/wp-content/uploads/2015/08/EGS_2003_Hydro_1_DMU_09_000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84326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ALTIMETER CONSTELLATIONS</a:t>
            </a:r>
          </a:p>
        </p:txBody>
      </p:sp>
      <p:sp>
        <p:nvSpPr>
          <p:cNvPr id="2" name="Rectangle 1"/>
          <p:cNvSpPr/>
          <p:nvPr/>
        </p:nvSpPr>
        <p:spPr>
          <a:xfrm>
            <a:off x="276226" y="5729585"/>
            <a:ext cx="11782424" cy="646331"/>
          </a:xfrm>
          <a:prstGeom prst="rect">
            <a:avLst/>
          </a:prstGeom>
        </p:spPr>
        <p:txBody>
          <a:bodyPr wrap="square">
            <a:spAutoFit/>
          </a:bodyPr>
          <a:lstStyle/>
          <a:p>
            <a:r>
              <a:rPr lang="en-US" dirty="0">
                <a:solidFill>
                  <a:srgbClr val="444444"/>
                </a:solidFill>
                <a:latin typeface="Times New Roman" panose="02020603050405020304" pitchFamily="18" charset="0"/>
                <a:cs typeface="Times New Roman" panose="02020603050405020304" pitchFamily="18" charset="0"/>
              </a:rPr>
              <a:t>Number of lakes seen by </a:t>
            </a:r>
            <a:r>
              <a:rPr lang="en-US" dirty="0">
                <a:solidFill>
                  <a:srgbClr val="2D5C88"/>
                </a:solidFill>
                <a:latin typeface="Times New Roman" panose="02020603050405020304" pitchFamily="18" charset="0"/>
                <a:cs typeface="Times New Roman" panose="02020603050405020304" pitchFamily="18" charset="0"/>
                <a:hlinkClick r:id="rId3"/>
              </a:rPr>
              <a:t>ERS</a:t>
            </a:r>
            <a:r>
              <a:rPr lang="en-US" dirty="0">
                <a:solidFill>
                  <a:srgbClr val="444444"/>
                </a:solidFill>
                <a:latin typeface="Times New Roman" panose="02020603050405020304" pitchFamily="18" charset="0"/>
                <a:cs typeface="Times New Roman" panose="02020603050405020304" pitchFamily="18" charset="0"/>
              </a:rPr>
              <a:t> (or </a:t>
            </a:r>
            <a:r>
              <a:rPr lang="en-US" dirty="0" err="1">
                <a:solidFill>
                  <a:srgbClr val="2D5C88"/>
                </a:solidFill>
                <a:latin typeface="Times New Roman" panose="02020603050405020304" pitchFamily="18" charset="0"/>
                <a:cs typeface="Times New Roman" panose="02020603050405020304" pitchFamily="18" charset="0"/>
                <a:hlinkClick r:id="rId4"/>
              </a:rPr>
              <a:t>Envisat</a:t>
            </a:r>
            <a:r>
              <a:rPr lang="en-US" dirty="0">
                <a:solidFill>
                  <a:srgbClr val="444444"/>
                </a:solidFill>
                <a:latin typeface="Times New Roman" panose="02020603050405020304" pitchFamily="18" charset="0"/>
                <a:cs typeface="Times New Roman" panose="02020603050405020304" pitchFamily="18" charset="0"/>
              </a:rPr>
              <a:t>) (215 lakes of more than </a:t>
            </a:r>
            <a:r>
              <a:rPr lang="en-US" dirty="0" smtClean="0">
                <a:solidFill>
                  <a:srgbClr val="444444"/>
                </a:solidFill>
                <a:latin typeface="Times New Roman" panose="02020603050405020304" pitchFamily="18" charset="0"/>
                <a:cs typeface="Times New Roman" panose="02020603050405020304" pitchFamily="18" charset="0"/>
              </a:rPr>
              <a:t>100 km</a:t>
            </a:r>
            <a:r>
              <a:rPr lang="en-US" baseline="30000" dirty="0" smtClean="0">
                <a:solidFill>
                  <a:srgbClr val="444444"/>
                </a:solidFill>
                <a:latin typeface="Times New Roman" panose="02020603050405020304" pitchFamily="18" charset="0"/>
                <a:cs typeface="Times New Roman" panose="02020603050405020304" pitchFamily="18" charset="0"/>
              </a:rPr>
              <a:t>2</a:t>
            </a:r>
            <a:r>
              <a:rPr lang="en-US" baseline="-25000" dirty="0" smtClean="0">
                <a:solidFill>
                  <a:srgbClr val="444444"/>
                </a:solidFill>
                <a:latin typeface="Times New Roman" panose="02020603050405020304" pitchFamily="18" charset="0"/>
                <a:cs typeface="Times New Roman" panose="02020603050405020304" pitchFamily="18" charset="0"/>
              </a:rPr>
              <a:t> </a:t>
            </a:r>
            <a:r>
              <a:rPr lang="en-US" dirty="0" smtClean="0">
                <a:solidFill>
                  <a:srgbClr val="444444"/>
                </a:solidFill>
                <a:latin typeface="Times New Roman" panose="02020603050405020304" pitchFamily="18" charset="0"/>
                <a:cs typeface="Times New Roman" panose="02020603050405020304" pitchFamily="18" charset="0"/>
              </a:rPr>
              <a:t>- blue) and </a:t>
            </a:r>
            <a:r>
              <a:rPr lang="en-US" dirty="0" err="1" smtClean="0">
                <a:solidFill>
                  <a:srgbClr val="2D5C88"/>
                </a:solidFill>
                <a:latin typeface="Times New Roman" panose="02020603050405020304" pitchFamily="18" charset="0"/>
                <a:cs typeface="Times New Roman" panose="02020603050405020304" pitchFamily="18" charset="0"/>
                <a:hlinkClick r:id="rId5"/>
              </a:rPr>
              <a:t>Topex</a:t>
            </a:r>
            <a:r>
              <a:rPr lang="en-US" dirty="0" smtClean="0">
                <a:solidFill>
                  <a:srgbClr val="2D5C88"/>
                </a:solidFill>
                <a:latin typeface="Times New Roman" panose="02020603050405020304" pitchFamily="18" charset="0"/>
                <a:cs typeface="Times New Roman" panose="02020603050405020304" pitchFamily="18" charset="0"/>
                <a:hlinkClick r:id="rId5"/>
              </a:rPr>
              <a:t>/Poseidon</a:t>
            </a:r>
            <a:r>
              <a:rPr lang="en-US" dirty="0">
                <a:solidFill>
                  <a:srgbClr val="444444"/>
                </a:solidFill>
                <a:latin typeface="Times New Roman" panose="02020603050405020304" pitchFamily="18" charset="0"/>
                <a:cs typeface="Times New Roman" panose="02020603050405020304" pitchFamily="18" charset="0"/>
              </a:rPr>
              <a:t> (43 </a:t>
            </a:r>
            <a:r>
              <a:rPr lang="en-US" dirty="0" smtClean="0">
                <a:solidFill>
                  <a:srgbClr val="444444"/>
                </a:solidFill>
                <a:latin typeface="Times New Roman" panose="02020603050405020304" pitchFamily="18" charset="0"/>
                <a:cs typeface="Times New Roman" panose="02020603050405020304" pitchFamily="18" charset="0"/>
              </a:rPr>
              <a:t>lakes - red). Combining the two satellites, we can observe variation of more lakes.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7400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650" y="1671403"/>
            <a:ext cx="3502325" cy="3816429"/>
          </a:xfrm>
          <a:prstGeom prst="rect">
            <a:avLst/>
          </a:prstGeom>
          <a:solidFill>
            <a:schemeClr val="accent2">
              <a:lumMod val="20000"/>
              <a:lumOff val="80000"/>
            </a:schemeClr>
          </a:solidFill>
        </p:spPr>
        <p:txBody>
          <a:bodyPr wrap="square" rtlCol="0">
            <a:spAutoFit/>
          </a:bodyPr>
          <a:lstStyle/>
          <a:p>
            <a:pPr lvl="1"/>
            <a:r>
              <a:rPr lang="en-US" sz="2200" b="1" dirty="0" smtClean="0">
                <a:latin typeface="Times New Roman" panose="02020603050405020304" pitchFamily="18" charset="0"/>
                <a:cs typeface="Times New Roman" panose="02020603050405020304" pitchFamily="18" charset="0"/>
              </a:rPr>
              <a:t>Past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Skylab</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GEOS 3</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Seasat</a:t>
            </a:r>
            <a:endParaRPr lang="en-US" sz="2200" dirty="0" smtClean="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Geosat</a:t>
            </a:r>
            <a:endParaRPr lang="en-US" sz="2200" dirty="0" smtClean="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ERS-1</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Topex</a:t>
            </a:r>
            <a:r>
              <a:rPr lang="en-US" sz="2200" dirty="0" smtClean="0">
                <a:latin typeface="Times New Roman" panose="02020603050405020304" pitchFamily="18" charset="0"/>
                <a:cs typeface="Times New Roman" panose="02020603050405020304" pitchFamily="18" charset="0"/>
              </a:rPr>
              <a:t>/Poseidon</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Geosat</a:t>
            </a:r>
            <a:r>
              <a:rPr lang="en-US" sz="2200" dirty="0" smtClean="0">
                <a:latin typeface="Times New Roman" panose="02020603050405020304" pitchFamily="18" charset="0"/>
                <a:cs typeface="Times New Roman" panose="02020603050405020304" pitchFamily="18" charset="0"/>
              </a:rPr>
              <a:t> Follow-on</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ERS-2</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Envisat</a:t>
            </a:r>
            <a:endParaRPr lang="en-US" sz="2200" dirty="0" smtClean="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Jason-1</a:t>
            </a:r>
          </a:p>
        </p:txBody>
      </p:sp>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3. SATELLITE ALTIMETRY MISSIONS</a:t>
            </a:r>
          </a:p>
        </p:txBody>
      </p:sp>
      <p:sp>
        <p:nvSpPr>
          <p:cNvPr id="7" name="TextBox 6"/>
          <p:cNvSpPr txBox="1"/>
          <p:nvPr/>
        </p:nvSpPr>
        <p:spPr>
          <a:xfrm>
            <a:off x="3819346" y="1671403"/>
            <a:ext cx="3653286" cy="2800767"/>
          </a:xfrm>
          <a:prstGeom prst="rect">
            <a:avLst/>
          </a:prstGeom>
          <a:solidFill>
            <a:schemeClr val="accent4">
              <a:lumMod val="20000"/>
              <a:lumOff val="80000"/>
            </a:schemeClr>
          </a:solidFill>
        </p:spPr>
        <p:txBody>
          <a:bodyPr wrap="square" rtlCol="0">
            <a:spAutoFit/>
          </a:bodyPr>
          <a:lstStyle/>
          <a:p>
            <a:pPr lvl="1"/>
            <a:r>
              <a:rPr lang="en-US" sz="2200" b="1" dirty="0" smtClean="0">
                <a:latin typeface="Times New Roman" panose="02020603050405020304" pitchFamily="18" charset="0"/>
                <a:cs typeface="Times New Roman" panose="02020603050405020304" pitchFamily="18" charset="0"/>
              </a:rPr>
              <a:t>Current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Jason-2</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Cryosat-2</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HaiYang-2</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Saral</a:t>
            </a:r>
            <a:endParaRPr lang="en-US" sz="2200" dirty="0" smtClean="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Jason-3</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Sentinel-3</a:t>
            </a:r>
            <a:endParaRPr lang="en-US" sz="2200" dirty="0">
              <a:latin typeface="Times New Roman" panose="02020603050405020304" pitchFamily="18" charset="0"/>
              <a:cs typeface="Times New Roman" panose="02020603050405020304" pitchFamily="18" charset="0"/>
            </a:endParaRPr>
          </a:p>
          <a:p>
            <a:pPr lvl="1"/>
            <a:r>
              <a:rPr lang="en-US" sz="2200" dirty="0" smtClean="0">
                <a:latin typeface="Times New Roman" panose="02020603050405020304" pitchFamily="18" charset="0"/>
                <a:cs typeface="Times New Roman" panose="02020603050405020304" pitchFamily="18" charset="0"/>
              </a:rPr>
              <a:t>	- Jason-CS/Sentinel-6</a:t>
            </a:r>
          </a:p>
        </p:txBody>
      </p:sp>
      <p:sp>
        <p:nvSpPr>
          <p:cNvPr id="9" name="TextBox 8"/>
          <p:cNvSpPr txBox="1"/>
          <p:nvPr/>
        </p:nvSpPr>
        <p:spPr>
          <a:xfrm>
            <a:off x="7643004" y="1671403"/>
            <a:ext cx="4416725" cy="3139321"/>
          </a:xfrm>
          <a:prstGeom prst="rect">
            <a:avLst/>
          </a:prstGeom>
          <a:solidFill>
            <a:schemeClr val="accent6">
              <a:lumMod val="20000"/>
              <a:lumOff val="80000"/>
            </a:schemeClr>
          </a:solidFill>
        </p:spPr>
        <p:txBody>
          <a:bodyPr wrap="square" rtlCol="0">
            <a:spAutoFit/>
          </a:bodyPr>
          <a:lstStyle/>
          <a:p>
            <a:pPr lvl="1"/>
            <a:r>
              <a:rPr lang="en-US" sz="2200" b="1" dirty="0" smtClean="0">
                <a:latin typeface="Times New Roman" panose="02020603050405020304" pitchFamily="18" charset="0"/>
                <a:cs typeface="Times New Roman" panose="02020603050405020304" pitchFamily="18" charset="0"/>
              </a:rPr>
              <a:t>Future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SWOT</a:t>
            </a:r>
          </a:p>
          <a:p>
            <a:pPr lvl="1"/>
            <a:endParaRPr lang="en-US" sz="2200" dirty="0" smtClean="0">
              <a:latin typeface="Times New Roman" panose="02020603050405020304" pitchFamily="18" charset="0"/>
              <a:cs typeface="Times New Roman" panose="02020603050405020304" pitchFamily="18" charset="0"/>
            </a:endParaRPr>
          </a:p>
          <a:p>
            <a:pPr lvl="1"/>
            <a:endParaRPr lang="en-US" sz="2200" dirty="0">
              <a:latin typeface="Times New Roman" panose="02020603050405020304" pitchFamily="18" charset="0"/>
              <a:cs typeface="Times New Roman" panose="02020603050405020304" pitchFamily="18" charset="0"/>
            </a:endParaRPr>
          </a:p>
          <a:p>
            <a:pPr lvl="1"/>
            <a:r>
              <a:rPr lang="en-US" sz="2200" b="1" dirty="0" smtClean="0">
                <a:latin typeface="Times New Roman" panose="02020603050405020304" pitchFamily="18" charset="0"/>
                <a:cs typeface="Times New Roman" panose="02020603050405020304" pitchFamily="18" charset="0"/>
              </a:rPr>
              <a:t>Altimetry in planetary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MARSIS – Mars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SHARAD – Mars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RIME – Jupiter Moons </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SRS - Venus</a:t>
            </a:r>
          </a:p>
        </p:txBody>
      </p:sp>
    </p:spTree>
    <p:extLst>
      <p:ext uri="{BB962C8B-B14F-4D97-AF65-F5344CB8AC3E}">
        <p14:creationId xmlns:p14="http://schemas.microsoft.com/office/powerpoint/2010/main" val="277648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836" y="1438490"/>
            <a:ext cx="3502325" cy="3816429"/>
          </a:xfrm>
          <a:prstGeom prst="rect">
            <a:avLst/>
          </a:prstGeom>
          <a:solidFill>
            <a:schemeClr val="accent2">
              <a:lumMod val="20000"/>
              <a:lumOff val="80000"/>
            </a:schemeClr>
          </a:solidFill>
        </p:spPr>
        <p:txBody>
          <a:bodyPr wrap="square" rtlCol="0">
            <a:spAutoFit/>
          </a:bodyPr>
          <a:lstStyle/>
          <a:p>
            <a:pPr lvl="1"/>
            <a:r>
              <a:rPr lang="en-US" sz="2200" b="1" dirty="0" smtClean="0">
                <a:latin typeface="Times New Roman" panose="02020603050405020304" pitchFamily="18" charset="0"/>
                <a:cs typeface="Times New Roman" panose="02020603050405020304" pitchFamily="18" charset="0"/>
              </a:rPr>
              <a:t>Past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Skylab</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GEOS 3</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Seasat</a:t>
            </a:r>
            <a:endParaRPr lang="en-US" sz="2200" dirty="0" smtClean="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Geosat</a:t>
            </a:r>
            <a:endParaRPr lang="en-US" sz="2200" dirty="0" smtClean="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ERS-1</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Topex</a:t>
            </a:r>
            <a:r>
              <a:rPr lang="en-US" sz="2200" dirty="0" smtClean="0">
                <a:latin typeface="Times New Roman" panose="02020603050405020304" pitchFamily="18" charset="0"/>
                <a:cs typeface="Times New Roman" panose="02020603050405020304" pitchFamily="18" charset="0"/>
              </a:rPr>
              <a:t>/Poseidon</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Geosat</a:t>
            </a:r>
            <a:r>
              <a:rPr lang="en-US" sz="2200" dirty="0" smtClean="0">
                <a:latin typeface="Times New Roman" panose="02020603050405020304" pitchFamily="18" charset="0"/>
                <a:cs typeface="Times New Roman" panose="02020603050405020304" pitchFamily="18" charset="0"/>
              </a:rPr>
              <a:t> Follow-on</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ERS-2</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Envisat</a:t>
            </a:r>
            <a:endParaRPr lang="en-US" sz="2200" dirty="0" smtClean="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Jason-1</a:t>
            </a:r>
          </a:p>
        </p:txBody>
      </p:sp>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3. SATELLITE ALTIMETRY MISSIONS</a:t>
            </a:r>
          </a:p>
        </p:txBody>
      </p:sp>
    </p:spTree>
    <p:extLst>
      <p:ext uri="{BB962C8B-B14F-4D97-AF65-F5344CB8AC3E}">
        <p14:creationId xmlns:p14="http://schemas.microsoft.com/office/powerpoint/2010/main" val="42185922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903653"/>
            <a:ext cx="5667555" cy="5509200"/>
          </a:xfrm>
          <a:prstGeom prst="rect">
            <a:avLst/>
          </a:prstGeom>
          <a:noFill/>
        </p:spPr>
        <p:txBody>
          <a:bodyPr wrap="square" rtlCol="0">
            <a:spAutoFit/>
          </a:bodyPr>
          <a:lstStyle/>
          <a:p>
            <a:pPr marL="914400" lvl="1" indent="-457200">
              <a:buAutoNum type="arabicPeriod"/>
            </a:pPr>
            <a:r>
              <a:rPr lang="en-US" sz="2200" dirty="0" smtClean="0">
                <a:latin typeface="Times New Roman" panose="02020603050405020304" pitchFamily="18" charset="0"/>
                <a:cs typeface="Times New Roman" panose="02020603050405020304" pitchFamily="18" charset="0"/>
              </a:rPr>
              <a:t>Introduction to satellite radar altimetry </a:t>
            </a:r>
          </a:p>
          <a:p>
            <a:pPr lvl="2"/>
            <a:r>
              <a:rPr lang="en-US" sz="2200" dirty="0" smtClean="0">
                <a:latin typeface="Times New Roman" panose="02020603050405020304" pitchFamily="18" charset="0"/>
                <a:cs typeface="Times New Roman" panose="02020603050405020304" pitchFamily="18" charset="0"/>
              </a:rPr>
              <a:t>- History of satellite altimetry</a:t>
            </a:r>
          </a:p>
          <a:p>
            <a:pPr marL="914400" lvl="1" indent="-457200">
              <a:buAutoNum type="arabicPeriod"/>
            </a:pPr>
            <a:r>
              <a:rPr lang="en-US" sz="2200" dirty="0" smtClean="0">
                <a:latin typeface="Times New Roman" panose="02020603050405020304" pitchFamily="18" charset="0"/>
                <a:cs typeface="Times New Roman" panose="02020603050405020304" pitchFamily="18" charset="0"/>
              </a:rPr>
              <a:t>How satellite altimetry works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Basic principle</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From radar pulse to range</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Frequencies used and their impact</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High precision altimetry</a:t>
            </a:r>
          </a:p>
          <a:p>
            <a:pPr lvl="1"/>
            <a:r>
              <a:rPr lang="en-US" sz="2200" dirty="0" smtClean="0">
                <a:latin typeface="Times New Roman" panose="02020603050405020304" pitchFamily="18" charset="0"/>
                <a:cs typeface="Times New Roman" panose="02020603050405020304" pitchFamily="18" charset="0"/>
              </a:rPr>
              <a:t>3. Satellite altimetry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Past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Current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Future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Altimetry in planetary missions</a:t>
            </a:r>
          </a:p>
          <a:p>
            <a:pPr lvl="1"/>
            <a:r>
              <a:rPr lang="en-US" sz="2200" dirty="0" smtClean="0">
                <a:latin typeface="Times New Roman" panose="02020603050405020304" pitchFamily="18" charset="0"/>
                <a:cs typeface="Times New Roman" panose="02020603050405020304" pitchFamily="18" charset="0"/>
              </a:rPr>
              <a:t>4. </a:t>
            </a:r>
            <a:r>
              <a:rPr lang="en-US" sz="2200" dirty="0">
                <a:latin typeface="Times New Roman" panose="02020603050405020304" pitchFamily="18" charset="0"/>
                <a:cs typeface="Times New Roman" panose="02020603050405020304" pitchFamily="18" charset="0"/>
              </a:rPr>
              <a:t>Data flow</a:t>
            </a:r>
          </a:p>
          <a:p>
            <a:pPr lvl="1"/>
            <a:r>
              <a:rPr lang="en-US" sz="2200" dirty="0">
                <a:latin typeface="Times New Roman" panose="02020603050405020304" pitchFamily="18" charset="0"/>
                <a:cs typeface="Times New Roman" panose="02020603050405020304" pitchFamily="18" charset="0"/>
              </a:rPr>
              <a:t>	- Data acquisition</a:t>
            </a:r>
          </a:p>
          <a:p>
            <a:pPr lvl="1"/>
            <a:r>
              <a:rPr lang="en-US" sz="2200" dirty="0">
                <a:latin typeface="Times New Roman" panose="02020603050405020304" pitchFamily="18" charset="0"/>
                <a:cs typeface="Times New Roman" panose="02020603050405020304" pitchFamily="18" charset="0"/>
              </a:rPr>
              <a:t>	- Data processing</a:t>
            </a:r>
          </a:p>
          <a:p>
            <a:pPr lvl="1"/>
            <a:r>
              <a:rPr lang="en-US" sz="2200" dirty="0">
                <a:latin typeface="Times New Roman" panose="02020603050405020304" pitchFamily="18" charset="0"/>
                <a:cs typeface="Times New Roman" panose="02020603050405020304" pitchFamily="18" charset="0"/>
              </a:rPr>
              <a:t>	- Data </a:t>
            </a:r>
            <a:r>
              <a:rPr lang="en-US" sz="2200" dirty="0" smtClean="0">
                <a:latin typeface="Times New Roman" panose="02020603050405020304" pitchFamily="18" charset="0"/>
                <a:cs typeface="Times New Roman" panose="02020603050405020304" pitchFamily="18" charset="0"/>
              </a:rPr>
              <a:t>qualification</a:t>
            </a:r>
            <a:endParaRPr lang="en-US" sz="2200"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1. INTRODUCTION TO SATELLITE RADAR ALTIMETRY</a:t>
            </a:r>
          </a:p>
        </p:txBody>
      </p:sp>
      <p:sp>
        <p:nvSpPr>
          <p:cNvPr id="6" name="TextBox 5"/>
          <p:cNvSpPr txBox="1"/>
          <p:nvPr/>
        </p:nvSpPr>
        <p:spPr>
          <a:xfrm>
            <a:off x="6095999" y="1411484"/>
            <a:ext cx="6018360" cy="4832092"/>
          </a:xfrm>
          <a:prstGeom prst="rect">
            <a:avLst/>
          </a:prstGeom>
          <a:noFill/>
        </p:spPr>
        <p:txBody>
          <a:bodyPr wrap="square" rtlCol="0">
            <a:spAutoFit/>
          </a:bodyPr>
          <a:lstStyle/>
          <a:p>
            <a:pPr lvl="1"/>
            <a:r>
              <a:rPr lang="en-US" sz="2200" dirty="0" smtClean="0">
                <a:latin typeface="Times New Roman" panose="02020603050405020304" pitchFamily="18" charset="0"/>
                <a:cs typeface="Times New Roman" panose="02020603050405020304" pitchFamily="18" charset="0"/>
              </a:rPr>
              <a:t>5. Future </a:t>
            </a:r>
            <a:r>
              <a:rPr lang="en-US" sz="2200" dirty="0">
                <a:latin typeface="Times New Roman" panose="02020603050405020304" pitchFamily="18" charset="0"/>
                <a:cs typeface="Times New Roman" panose="02020603050405020304" pitchFamily="18" charset="0"/>
              </a:rPr>
              <a:t>improvement of satellite altimetry</a:t>
            </a:r>
          </a:p>
          <a:p>
            <a:pPr lvl="1"/>
            <a:r>
              <a:rPr lang="en-US" sz="2200" dirty="0">
                <a:latin typeface="Times New Roman" panose="02020603050405020304" pitchFamily="18" charset="0"/>
                <a:cs typeface="Times New Roman" panose="02020603050405020304" pitchFamily="18" charset="0"/>
              </a:rPr>
              <a:t>	- </a:t>
            </a:r>
            <a:r>
              <a:rPr lang="en-US" sz="2200" dirty="0" err="1">
                <a:latin typeface="Times New Roman" panose="02020603050405020304" pitchFamily="18" charset="0"/>
                <a:cs typeface="Times New Roman" panose="02020603050405020304" pitchFamily="18" charset="0"/>
              </a:rPr>
              <a:t>Ka</a:t>
            </a:r>
            <a:r>
              <a:rPr lang="en-US" sz="2200" dirty="0">
                <a:latin typeface="Times New Roman" panose="02020603050405020304" pitchFamily="18" charset="0"/>
                <a:cs typeface="Times New Roman" panose="02020603050405020304" pitchFamily="18" charset="0"/>
              </a:rPr>
              <a:t>-band altimetry</a:t>
            </a:r>
          </a:p>
          <a:p>
            <a:pPr lvl="1"/>
            <a:r>
              <a:rPr lang="en-US" sz="2200" dirty="0">
                <a:latin typeface="Times New Roman" panose="02020603050405020304" pitchFamily="18" charset="0"/>
                <a:cs typeface="Times New Roman" panose="02020603050405020304" pitchFamily="18" charset="0"/>
              </a:rPr>
              <a:t>	- Altimetry interferometry</a:t>
            </a:r>
          </a:p>
          <a:p>
            <a:pPr lvl="1"/>
            <a:r>
              <a:rPr lang="en-US" sz="2200" dirty="0">
                <a:latin typeface="Times New Roman" panose="02020603050405020304" pitchFamily="18" charset="0"/>
                <a:cs typeface="Times New Roman" panose="02020603050405020304" pitchFamily="18" charset="0"/>
              </a:rPr>
              <a:t>	- GNSS </a:t>
            </a:r>
            <a:r>
              <a:rPr lang="en-US" sz="2200" dirty="0" smtClean="0">
                <a:latin typeface="Times New Roman" panose="02020603050405020304" pitchFamily="18" charset="0"/>
                <a:cs typeface="Times New Roman" panose="02020603050405020304" pitchFamily="18" charset="0"/>
              </a:rPr>
              <a:t>altimetry</a:t>
            </a:r>
          </a:p>
          <a:p>
            <a:pPr lvl="1"/>
            <a:r>
              <a:rPr lang="en-US" sz="2200" dirty="0" smtClean="0">
                <a:latin typeface="Times New Roman" panose="02020603050405020304" pitchFamily="18" charset="0"/>
                <a:cs typeface="Times New Roman" panose="02020603050405020304" pitchFamily="18" charset="0"/>
              </a:rPr>
              <a:t>6. Applications of satellite altimetry</a:t>
            </a:r>
          </a:p>
          <a:p>
            <a:pPr lvl="1"/>
            <a:r>
              <a:rPr lang="en-US" sz="2200" dirty="0" smtClean="0">
                <a:latin typeface="Times New Roman" panose="02020603050405020304" pitchFamily="18" charset="0"/>
                <a:cs typeface="Times New Roman" panose="02020603050405020304" pitchFamily="18" charset="0"/>
              </a:rPr>
              <a:t>	- Ocean Applications</a:t>
            </a:r>
          </a:p>
          <a:p>
            <a:pPr lvl="1"/>
            <a:r>
              <a:rPr lang="en-US" sz="2200" dirty="0" smtClean="0">
                <a:latin typeface="Times New Roman" panose="02020603050405020304" pitchFamily="18" charset="0"/>
                <a:cs typeface="Times New Roman" panose="02020603050405020304" pitchFamily="18" charset="0"/>
              </a:rPr>
              <a:t>	- Land &amp; Sea Ice Applications	</a:t>
            </a:r>
          </a:p>
          <a:p>
            <a:pPr lvl="1"/>
            <a:r>
              <a:rPr lang="en-US" sz="2200" dirty="0" smtClean="0">
                <a:latin typeface="Times New Roman" panose="02020603050405020304" pitchFamily="18" charset="0"/>
                <a:cs typeface="Times New Roman" panose="02020603050405020304" pitchFamily="18" charset="0"/>
              </a:rPr>
              <a:t>	- Climate Applications</a:t>
            </a:r>
          </a:p>
          <a:p>
            <a:pPr lvl="1"/>
            <a:r>
              <a:rPr lang="en-US" sz="2200" dirty="0" smtClean="0">
                <a:latin typeface="Times New Roman" panose="02020603050405020304" pitchFamily="18" charset="0"/>
                <a:cs typeface="Times New Roman" panose="02020603050405020304" pitchFamily="18" charset="0"/>
              </a:rPr>
              <a:t>	- Atmospheric Applications</a:t>
            </a:r>
          </a:p>
          <a:p>
            <a:pPr lvl="1"/>
            <a:r>
              <a:rPr lang="en-US" sz="2200" dirty="0" smtClean="0">
                <a:latin typeface="Times New Roman" panose="02020603050405020304" pitchFamily="18" charset="0"/>
                <a:cs typeface="Times New Roman" panose="02020603050405020304" pitchFamily="18" charset="0"/>
              </a:rPr>
              <a:t>	- Hydrology &amp; Land Applications</a:t>
            </a:r>
          </a:p>
          <a:p>
            <a:pPr lvl="1"/>
            <a:r>
              <a:rPr lang="en-US" sz="2200" dirty="0" smtClean="0">
                <a:latin typeface="Times New Roman" panose="02020603050405020304" pitchFamily="18" charset="0"/>
                <a:cs typeface="Times New Roman" panose="02020603050405020304" pitchFamily="18" charset="0"/>
              </a:rPr>
              <a:t>7. Tools to get the height variations of inland water bodies</a:t>
            </a:r>
          </a:p>
          <a:p>
            <a:pPr lvl="1"/>
            <a:r>
              <a:rPr lang="en-US" sz="2200" dirty="0" smtClean="0">
                <a:latin typeface="Times New Roman" panose="02020603050405020304" pitchFamily="18" charset="0"/>
                <a:cs typeface="Times New Roman" panose="02020603050405020304" pitchFamily="18" charset="0"/>
              </a:rPr>
              <a:t>8</a:t>
            </a:r>
            <a:r>
              <a:rPr lang="en-US" sz="2200" dirty="0" smtClean="0">
                <a:latin typeface="Times New Roman" panose="02020603050405020304" pitchFamily="18" charset="0"/>
                <a:cs typeface="Times New Roman" panose="02020603050405020304" pitchFamily="18" charset="0"/>
              </a:rPr>
              <a:t>. Hand-on training using satellite altimetry for monitoring lake water volume</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6701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ltimetry.info/wp-content/uploads/2015/07/precision_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4661" y="698798"/>
            <a:ext cx="7862675"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Tree>
    <p:extLst>
      <p:ext uri="{BB962C8B-B14F-4D97-AF65-F5344CB8AC3E}">
        <p14:creationId xmlns:p14="http://schemas.microsoft.com/office/powerpoint/2010/main" val="22180367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
        <p:nvSpPr>
          <p:cNvPr id="2" name="Rectangle 1"/>
          <p:cNvSpPr/>
          <p:nvPr/>
        </p:nvSpPr>
        <p:spPr>
          <a:xfrm>
            <a:off x="204787" y="4208014"/>
            <a:ext cx="11782424" cy="2308324"/>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Skylab was the first American experimental Space station, launched in May 1973, and visited by crews three times in 1973 and 1974. </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satellite was equipped with both active and passive microwave measurement systems called S193. This instrument carried the first </a:t>
            </a:r>
            <a:r>
              <a:rPr lang="en-US" dirty="0" err="1" smtClean="0">
                <a:solidFill>
                  <a:srgbClr val="444444"/>
                </a:solidFill>
                <a:latin typeface="Times New Roman" panose="02020603050405020304" pitchFamily="18" charset="0"/>
                <a:cs typeface="Times New Roman" panose="02020603050405020304" pitchFamily="18" charset="0"/>
              </a:rPr>
              <a:t>spaceborne</a:t>
            </a:r>
            <a:r>
              <a:rPr lang="en-US" dirty="0" smtClean="0">
                <a:solidFill>
                  <a:srgbClr val="444444"/>
                </a:solidFill>
                <a:latin typeface="Times New Roman" panose="02020603050405020304" pitchFamily="18" charset="0"/>
                <a:cs typeface="Times New Roman" panose="02020603050405020304" pitchFamily="18" charset="0"/>
              </a:rPr>
              <a:t> altimeter, for the purpose of “to providing ocean state effects on pulse characteristics”. </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satellite only operated over short orbital segments only, but was able to demonstrate the measurement of coarse features of the marine geoid, such as major ocean trenches. </a:t>
            </a:r>
            <a:endParaRPr lang="en-US" dirty="0">
              <a:latin typeface="Times New Roman" panose="02020603050405020304" pitchFamily="18" charset="0"/>
              <a:cs typeface="Times New Roman" panose="02020603050405020304" pitchFamily="18" charset="0"/>
            </a:endParaRPr>
          </a:p>
        </p:txBody>
      </p:sp>
      <p:pic>
        <p:nvPicPr>
          <p:cNvPr id="1026" name="Picture 2" descr="http://www.altimetry.info/wp-content/uploads/2015/07/skyla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7221" y="798032"/>
            <a:ext cx="425053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665343" y="1255232"/>
            <a:ext cx="3703759" cy="2286000"/>
          </a:xfrm>
          <a:prstGeom prst="rect">
            <a:avLst/>
          </a:prstGeom>
        </p:spPr>
      </p:pic>
    </p:spTree>
    <p:extLst>
      <p:ext uri="{BB962C8B-B14F-4D97-AF65-F5344CB8AC3E}">
        <p14:creationId xmlns:p14="http://schemas.microsoft.com/office/powerpoint/2010/main" val="3599479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
        <p:nvSpPr>
          <p:cNvPr id="2" name="Rectangle 1"/>
          <p:cNvSpPr/>
          <p:nvPr/>
        </p:nvSpPr>
        <p:spPr>
          <a:xfrm>
            <a:off x="204787" y="4354663"/>
            <a:ext cx="11782424" cy="1477328"/>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GEOS 3 – Geodynamics Experimental Ocean Satellite – was launched in April 1975, and ended its mission in December 1978</a:t>
            </a:r>
            <a:r>
              <a:rPr lang="en-US" dirty="0" smtClean="0">
                <a:latin typeface="Times New Roman" panose="02020603050405020304" pitchFamily="18" charset="0"/>
                <a:cs typeface="Times New Roman" panose="02020603050405020304" pitchFamily="18" charset="0"/>
              </a:rPr>
              <a:t>. It carried the first instrument to yield measurement of sea level and its variability over time.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GEOS 3 offered significant improvement over Skylab’s altimeter, including improved performance as well as greater global coverage, but this performance was still not good enough to enable useful science to be extracted from its measurements. </a:t>
            </a:r>
          </a:p>
        </p:txBody>
      </p:sp>
      <p:pic>
        <p:nvPicPr>
          <p:cNvPr id="3074" name="Picture 2" descr="http://www.altimetry.info/wp-content/uploads/2015/07/geos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155" y="550414"/>
            <a:ext cx="234766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641415" y="1236214"/>
            <a:ext cx="3780118" cy="2286000"/>
          </a:xfrm>
          <a:prstGeom prst="rect">
            <a:avLst/>
          </a:prstGeom>
        </p:spPr>
      </p:pic>
    </p:spTree>
    <p:extLst>
      <p:ext uri="{BB962C8B-B14F-4D97-AF65-F5344CB8AC3E}">
        <p14:creationId xmlns:p14="http://schemas.microsoft.com/office/powerpoint/2010/main" val="22681479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
        <p:nvSpPr>
          <p:cNvPr id="2" name="Rectangle 1"/>
          <p:cNvSpPr/>
          <p:nvPr/>
        </p:nvSpPr>
        <p:spPr>
          <a:xfrm>
            <a:off x="160067" y="3773451"/>
            <a:ext cx="11871864" cy="2585323"/>
          </a:xfrm>
          <a:prstGeom prst="rect">
            <a:avLst/>
          </a:prstGeom>
        </p:spPr>
        <p:txBody>
          <a:bodyPr wrap="square">
            <a:spAutoFit/>
          </a:bodyPr>
          <a:lstStyle/>
          <a:p>
            <a:pPr algn="just"/>
            <a:r>
              <a:rPr lang="en-US" dirty="0" err="1" smtClean="0">
                <a:solidFill>
                  <a:srgbClr val="444444"/>
                </a:solidFill>
                <a:latin typeface="Times New Roman" panose="02020603050405020304" pitchFamily="18" charset="0"/>
                <a:cs typeface="Times New Roman" panose="02020603050405020304" pitchFamily="18" charset="0"/>
              </a:rPr>
              <a:t>Seasat</a:t>
            </a:r>
            <a:r>
              <a:rPr lang="en-US" dirty="0" smtClean="0">
                <a:solidFill>
                  <a:srgbClr val="444444"/>
                </a:solidFill>
                <a:latin typeface="Times New Roman" panose="02020603050405020304" pitchFamily="18" charset="0"/>
                <a:cs typeface="Times New Roman" panose="02020603050405020304" pitchFamily="18" charset="0"/>
              </a:rPr>
              <a:t> – </a:t>
            </a:r>
            <a:r>
              <a:rPr lang="en-US" dirty="0" err="1" smtClean="0">
                <a:solidFill>
                  <a:srgbClr val="444444"/>
                </a:solidFill>
                <a:latin typeface="Times New Roman" panose="02020603050405020304" pitchFamily="18" charset="0"/>
                <a:cs typeface="Times New Roman" panose="02020603050405020304" pitchFamily="18" charset="0"/>
              </a:rPr>
              <a:t>SEAfaring</a:t>
            </a:r>
            <a:r>
              <a:rPr lang="en-US" dirty="0" smtClean="0">
                <a:solidFill>
                  <a:srgbClr val="444444"/>
                </a:solidFill>
                <a:latin typeface="Times New Roman" panose="02020603050405020304" pitchFamily="18" charset="0"/>
                <a:cs typeface="Times New Roman" panose="02020603050405020304" pitchFamily="18" charset="0"/>
              </a:rPr>
              <a:t> </a:t>
            </a:r>
            <a:r>
              <a:rPr lang="en-US" dirty="0" err="1" smtClean="0">
                <a:solidFill>
                  <a:srgbClr val="444444"/>
                </a:solidFill>
                <a:latin typeface="Times New Roman" panose="02020603050405020304" pitchFamily="18" charset="0"/>
                <a:cs typeface="Times New Roman" panose="02020603050405020304" pitchFamily="18" charset="0"/>
              </a:rPr>
              <a:t>SATellite</a:t>
            </a:r>
            <a:r>
              <a:rPr lang="en-US" dirty="0" smtClean="0">
                <a:solidFill>
                  <a:srgbClr val="444444"/>
                </a:solidFill>
                <a:latin typeface="Times New Roman" panose="02020603050405020304" pitchFamily="18" charset="0"/>
                <a:cs typeface="Times New Roman" panose="02020603050405020304" pitchFamily="18" charset="0"/>
              </a:rPr>
              <a:t> – was launched in June 1978, and ended its mission in October 1978, due to malfunction. </a:t>
            </a:r>
          </a:p>
          <a:p>
            <a:pPr algn="just"/>
            <a:r>
              <a:rPr lang="en-US" dirty="0" smtClean="0">
                <a:solidFill>
                  <a:srgbClr val="444444"/>
                </a:solidFill>
                <a:latin typeface="Times New Roman" panose="02020603050405020304" pitchFamily="18" charset="0"/>
                <a:cs typeface="Times New Roman" panose="02020603050405020304" pitchFamily="18" charset="0"/>
              </a:rPr>
              <a:t>Important instruments on-board of the satellite:</a:t>
            </a:r>
          </a:p>
          <a:p>
            <a:pPr algn="just"/>
            <a:r>
              <a:rPr lang="en-US" dirty="0">
                <a:solidFill>
                  <a:srgbClr val="444444"/>
                </a:solidFill>
                <a:latin typeface="Times New Roman" panose="02020603050405020304" pitchFamily="18" charset="0"/>
                <a:cs typeface="Times New Roman" panose="02020603050405020304" pitchFamily="18" charset="0"/>
              </a:rPr>
              <a:t>	</a:t>
            </a:r>
            <a:r>
              <a:rPr lang="en-US" dirty="0" smtClean="0">
                <a:solidFill>
                  <a:srgbClr val="444444"/>
                </a:solidFill>
                <a:latin typeface="Times New Roman" panose="02020603050405020304" pitchFamily="18" charset="0"/>
                <a:cs typeface="Times New Roman" panose="02020603050405020304" pitchFamily="18" charset="0"/>
              </a:rPr>
              <a:t>- A synthetic aperture radar which provided the first ever highly-detailed radar images of ocean and land surfaces from Space</a:t>
            </a:r>
          </a:p>
          <a:p>
            <a:pPr algn="just"/>
            <a:r>
              <a:rPr lang="en-US" dirty="0" smtClean="0">
                <a:solidFill>
                  <a:srgbClr val="444444"/>
                </a:solidFill>
                <a:latin typeface="Times New Roman" panose="02020603050405020304" pitchFamily="18" charset="0"/>
                <a:cs typeface="Times New Roman" panose="02020603050405020304" pitchFamily="18" charset="0"/>
              </a:rPr>
              <a:t>	- A radar </a:t>
            </a:r>
            <a:r>
              <a:rPr lang="en-US" dirty="0" err="1" smtClean="0">
                <a:solidFill>
                  <a:srgbClr val="444444"/>
                </a:solidFill>
                <a:latin typeface="Times New Roman" panose="02020603050405020304" pitchFamily="18" charset="0"/>
                <a:cs typeface="Times New Roman" panose="02020603050405020304" pitchFamily="18" charset="0"/>
              </a:rPr>
              <a:t>scatterometer</a:t>
            </a:r>
            <a:r>
              <a:rPr lang="en-US" dirty="0" smtClean="0">
                <a:solidFill>
                  <a:srgbClr val="444444"/>
                </a:solidFill>
                <a:latin typeface="Times New Roman" panose="02020603050405020304" pitchFamily="18" charset="0"/>
                <a:cs typeface="Times New Roman" panose="02020603050405020304" pitchFamily="18" charset="0"/>
              </a:rPr>
              <a:t> which measured near-surface wind speed and direction</a:t>
            </a:r>
          </a:p>
          <a:p>
            <a:pPr algn="just"/>
            <a:r>
              <a:rPr lang="en-US" dirty="0">
                <a:solidFill>
                  <a:srgbClr val="444444"/>
                </a:solidFill>
                <a:latin typeface="Times New Roman" panose="02020603050405020304" pitchFamily="18" charset="0"/>
                <a:cs typeface="Times New Roman" panose="02020603050405020304" pitchFamily="18" charset="0"/>
              </a:rPr>
              <a:t>	</a:t>
            </a:r>
            <a:r>
              <a:rPr lang="en-US" dirty="0" smtClean="0">
                <a:solidFill>
                  <a:srgbClr val="444444"/>
                </a:solidFill>
                <a:latin typeface="Times New Roman" panose="02020603050405020304" pitchFamily="18" charset="0"/>
                <a:cs typeface="Times New Roman" panose="02020603050405020304" pitchFamily="18" charset="0"/>
              </a:rPr>
              <a:t>- A radar altimeter which measured ocean surface and wave height</a:t>
            </a:r>
          </a:p>
          <a:p>
            <a:pPr algn="just"/>
            <a:r>
              <a:rPr lang="en-US" dirty="0">
                <a:solidFill>
                  <a:srgbClr val="444444"/>
                </a:solidFill>
                <a:latin typeface="Times New Roman" panose="02020603050405020304" pitchFamily="18" charset="0"/>
                <a:cs typeface="Times New Roman" panose="02020603050405020304" pitchFamily="18" charset="0"/>
              </a:rPr>
              <a:t>	</a:t>
            </a:r>
            <a:r>
              <a:rPr lang="en-US" dirty="0" smtClean="0">
                <a:solidFill>
                  <a:srgbClr val="444444"/>
                </a:solidFill>
                <a:latin typeface="Times New Roman" panose="02020603050405020304" pitchFamily="18" charset="0"/>
                <a:cs typeface="Times New Roman" panose="02020603050405020304" pitchFamily="18" charset="0"/>
              </a:rPr>
              <a:t>- A scanning multi-channel microwave radiometer which measured surface temperatures, wind speeds and sea ice cover</a:t>
            </a:r>
          </a:p>
          <a:p>
            <a:pPr algn="just"/>
            <a:r>
              <a:rPr lang="en-US" dirty="0">
                <a:solidFill>
                  <a:srgbClr val="444444"/>
                </a:solidFill>
                <a:latin typeface="Times New Roman" panose="02020603050405020304" pitchFamily="18" charset="0"/>
                <a:cs typeface="Times New Roman" panose="02020603050405020304" pitchFamily="18" charset="0"/>
              </a:rPr>
              <a:t>	</a:t>
            </a:r>
            <a:r>
              <a:rPr lang="en-US" dirty="0" smtClean="0">
                <a:solidFill>
                  <a:srgbClr val="444444"/>
                </a:solidFill>
                <a:latin typeface="Times New Roman" panose="02020603050405020304" pitchFamily="18" charset="0"/>
                <a:cs typeface="Times New Roman" panose="02020603050405020304" pitchFamily="18" charset="0"/>
              </a:rPr>
              <a:t>- A high-performance altimeter firstly designed for remote sensing of the oceans</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4098" name="Picture 2" descr="http://www.altimetry.info/wp-content/uploads/2015/07/seas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749" y="502186"/>
            <a:ext cx="253249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517729" y="1187986"/>
            <a:ext cx="3890802" cy="1828800"/>
          </a:xfrm>
          <a:prstGeom prst="rect">
            <a:avLst/>
          </a:prstGeom>
        </p:spPr>
      </p:pic>
    </p:spTree>
    <p:extLst>
      <p:ext uri="{BB962C8B-B14F-4D97-AF65-F5344CB8AC3E}">
        <p14:creationId xmlns:p14="http://schemas.microsoft.com/office/powerpoint/2010/main" val="3481624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
        <p:nvSpPr>
          <p:cNvPr id="2" name="Rectangle 1"/>
          <p:cNvSpPr/>
          <p:nvPr/>
        </p:nvSpPr>
        <p:spPr>
          <a:xfrm>
            <a:off x="92974" y="4044113"/>
            <a:ext cx="11854611" cy="2585323"/>
          </a:xfrm>
          <a:prstGeom prst="rect">
            <a:avLst/>
          </a:prstGeom>
        </p:spPr>
        <p:txBody>
          <a:bodyPr wrap="square">
            <a:spAutoFit/>
          </a:bodyPr>
          <a:lstStyle/>
          <a:p>
            <a:pPr algn="just"/>
            <a:r>
              <a:rPr lang="en-US" dirty="0">
                <a:solidFill>
                  <a:srgbClr val="444444"/>
                </a:solidFill>
                <a:latin typeface="Times New Roman" panose="02020603050405020304" pitchFamily="18" charset="0"/>
                <a:cs typeface="Times New Roman" panose="02020603050405020304" pitchFamily="18" charset="0"/>
              </a:rPr>
              <a:t>From </a:t>
            </a:r>
            <a:r>
              <a:rPr lang="en-US" dirty="0" err="1">
                <a:solidFill>
                  <a:srgbClr val="444444"/>
                </a:solidFill>
                <a:latin typeface="Times New Roman" panose="02020603050405020304" pitchFamily="18" charset="0"/>
                <a:cs typeface="Times New Roman" panose="02020603050405020304" pitchFamily="18" charset="0"/>
              </a:rPr>
              <a:t>Seasat</a:t>
            </a:r>
            <a:r>
              <a:rPr lang="en-US" dirty="0">
                <a:solidFill>
                  <a:srgbClr val="444444"/>
                </a:solidFill>
                <a:latin typeface="Times New Roman" panose="02020603050405020304" pitchFamily="18" charset="0"/>
                <a:cs typeface="Times New Roman" panose="02020603050405020304" pitchFamily="18" charset="0"/>
              </a:rPr>
              <a:t>, a new approach was used for satellite radar altimeter – the full-</a:t>
            </a:r>
            <a:r>
              <a:rPr lang="en-US" dirty="0" err="1">
                <a:solidFill>
                  <a:srgbClr val="444444"/>
                </a:solidFill>
                <a:latin typeface="Times New Roman" panose="02020603050405020304" pitchFamily="18" charset="0"/>
                <a:cs typeface="Times New Roman" panose="02020603050405020304" pitchFamily="18" charset="0"/>
              </a:rPr>
              <a:t>deramp</a:t>
            </a:r>
            <a:r>
              <a:rPr lang="en-US" dirty="0">
                <a:solidFill>
                  <a:srgbClr val="444444"/>
                </a:solidFill>
                <a:latin typeface="Times New Roman" panose="02020603050405020304" pitchFamily="18" charset="0"/>
                <a:cs typeface="Times New Roman" panose="02020603050405020304" pitchFamily="18" charset="0"/>
              </a:rPr>
              <a:t> technique – since then, all radar altimeters have been using this technique, achieving a significant improvement in resolution. </a:t>
            </a:r>
          </a:p>
          <a:p>
            <a:pPr algn="just"/>
            <a:r>
              <a:rPr lang="en-US" dirty="0" err="1" smtClean="0">
                <a:solidFill>
                  <a:srgbClr val="444444"/>
                </a:solidFill>
                <a:latin typeface="Times New Roman" panose="02020603050405020304" pitchFamily="18" charset="0"/>
                <a:cs typeface="Times New Roman" panose="02020603050405020304" pitchFamily="18" charset="0"/>
              </a:rPr>
              <a:t>Seasat</a:t>
            </a:r>
            <a:r>
              <a:rPr lang="en-US" dirty="0" smtClean="0">
                <a:solidFill>
                  <a:srgbClr val="444444"/>
                </a:solidFill>
                <a:latin typeface="Times New Roman" panose="02020603050405020304" pitchFamily="18" charset="0"/>
                <a:cs typeface="Times New Roman" panose="02020603050405020304" pitchFamily="18" charset="0"/>
              </a:rPr>
              <a:t> provided the first global view of ocean circulation, waves and winds, providing new insights into the links between the ocean and atmosphere. </a:t>
            </a:r>
          </a:p>
          <a:p>
            <a:pPr algn="just"/>
            <a:r>
              <a:rPr lang="en-US" dirty="0" smtClean="0">
                <a:solidFill>
                  <a:srgbClr val="444444"/>
                </a:solidFill>
                <a:latin typeface="Times New Roman" panose="02020603050405020304" pitchFamily="18" charset="0"/>
                <a:cs typeface="Times New Roman" panose="02020603050405020304" pitchFamily="18" charset="0"/>
              </a:rPr>
              <a:t>For the first time, the state of an entire ocean could be seen at once. </a:t>
            </a:r>
          </a:p>
          <a:p>
            <a:pPr algn="just"/>
            <a:r>
              <a:rPr lang="en-US" dirty="0" err="1" smtClean="0">
                <a:solidFill>
                  <a:srgbClr val="444444"/>
                </a:solidFill>
                <a:latin typeface="Times New Roman" panose="02020603050405020304" pitchFamily="18" charset="0"/>
                <a:cs typeface="Times New Roman" panose="02020603050405020304" pitchFamily="18" charset="0"/>
              </a:rPr>
              <a:t>Seasat’s</a:t>
            </a:r>
            <a:r>
              <a:rPr lang="en-US" dirty="0" smtClean="0">
                <a:solidFill>
                  <a:srgbClr val="444444"/>
                </a:solidFill>
                <a:latin typeface="Times New Roman" panose="02020603050405020304" pitchFamily="18" charset="0"/>
                <a:cs typeface="Times New Roman" panose="02020603050405020304" pitchFamily="18" charset="0"/>
              </a:rPr>
              <a:t> altimeter mapped ocean topography, allowing us to determine ocean circulation and heat storage. </a:t>
            </a:r>
          </a:p>
          <a:p>
            <a:pPr algn="just"/>
            <a:r>
              <a:rPr lang="en-US" dirty="0" smtClean="0">
                <a:solidFill>
                  <a:srgbClr val="444444"/>
                </a:solidFill>
                <a:latin typeface="Times New Roman" panose="02020603050405020304" pitchFamily="18" charset="0"/>
                <a:cs typeface="Times New Roman" panose="02020603050405020304" pitchFamily="18" charset="0"/>
              </a:rPr>
              <a:t>Since </a:t>
            </a:r>
            <a:r>
              <a:rPr lang="en-US" dirty="0" err="1" smtClean="0">
                <a:solidFill>
                  <a:srgbClr val="444444"/>
                </a:solidFill>
                <a:latin typeface="Times New Roman" panose="02020603050405020304" pitchFamily="18" charset="0"/>
                <a:cs typeface="Times New Roman" panose="02020603050405020304" pitchFamily="18" charset="0"/>
              </a:rPr>
              <a:t>Seasat</a:t>
            </a:r>
            <a:r>
              <a:rPr lang="en-US" dirty="0" smtClean="0">
                <a:solidFill>
                  <a:srgbClr val="444444"/>
                </a:solidFill>
                <a:latin typeface="Times New Roman" panose="02020603050405020304" pitchFamily="18" charset="0"/>
                <a:cs typeface="Times New Roman" panose="02020603050405020304" pitchFamily="18" charset="0"/>
              </a:rPr>
              <a:t>, advance ocean altimeters on the next satellites have been making precise measurements of sea surface height which are used to study climate phenomena such as El Nino and La Nina. </a:t>
            </a:r>
          </a:p>
          <a:p>
            <a:pPr algn="just"/>
            <a:r>
              <a:rPr lang="en-US" dirty="0" smtClean="0">
                <a:solidFill>
                  <a:srgbClr val="444444"/>
                </a:solidFill>
                <a:latin typeface="Times New Roman" panose="02020603050405020304" pitchFamily="18" charset="0"/>
                <a:cs typeface="Times New Roman" panose="02020603050405020304" pitchFamily="18" charset="0"/>
              </a:rPr>
              <a:t>Ocean altimetry has since become part of weather and climate models and many other applications. </a:t>
            </a:r>
          </a:p>
        </p:txBody>
      </p:sp>
      <p:pic>
        <p:nvPicPr>
          <p:cNvPr id="4098" name="Picture 2" descr="http://www.altimetry.info/wp-content/uploads/2015/07/seas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6" y="588450"/>
            <a:ext cx="253249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560861" y="1274250"/>
            <a:ext cx="3890802" cy="1828800"/>
          </a:xfrm>
          <a:prstGeom prst="rect">
            <a:avLst/>
          </a:prstGeom>
        </p:spPr>
      </p:pic>
    </p:spTree>
    <p:extLst>
      <p:ext uri="{BB962C8B-B14F-4D97-AF65-F5344CB8AC3E}">
        <p14:creationId xmlns:p14="http://schemas.microsoft.com/office/powerpoint/2010/main" val="3919442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altimetry.info/wp-content/uploads/2015/07/geos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725" y="821363"/>
            <a:ext cx="3505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pic>
        <p:nvPicPr>
          <p:cNvPr id="2" name="Picture 1"/>
          <p:cNvPicPr>
            <a:picLocks noChangeAspect="1"/>
          </p:cNvPicPr>
          <p:nvPr/>
        </p:nvPicPr>
        <p:blipFill>
          <a:blip r:embed="rId3"/>
          <a:stretch>
            <a:fillRect/>
          </a:stretch>
        </p:blipFill>
        <p:spPr>
          <a:xfrm>
            <a:off x="5724281" y="1278563"/>
            <a:ext cx="3803073" cy="1828800"/>
          </a:xfrm>
          <a:prstGeom prst="rect">
            <a:avLst/>
          </a:prstGeom>
        </p:spPr>
      </p:pic>
      <p:sp>
        <p:nvSpPr>
          <p:cNvPr id="5" name="Rectangle 4"/>
          <p:cNvSpPr/>
          <p:nvPr/>
        </p:nvSpPr>
        <p:spPr>
          <a:xfrm>
            <a:off x="92974" y="4044113"/>
            <a:ext cx="11854611" cy="1754326"/>
          </a:xfrm>
          <a:prstGeom prst="rect">
            <a:avLst/>
          </a:prstGeom>
        </p:spPr>
        <p:txBody>
          <a:bodyPr wrap="square">
            <a:spAutoFit/>
          </a:bodyPr>
          <a:lstStyle/>
          <a:p>
            <a:pPr algn="just"/>
            <a:r>
              <a:rPr lang="en-US" dirty="0" err="1" smtClean="0">
                <a:solidFill>
                  <a:srgbClr val="444444"/>
                </a:solidFill>
                <a:latin typeface="Times New Roman" panose="02020603050405020304" pitchFamily="18" charset="0"/>
                <a:cs typeface="Times New Roman" panose="02020603050405020304" pitchFamily="18" charset="0"/>
              </a:rPr>
              <a:t>Geosat</a:t>
            </a:r>
            <a:r>
              <a:rPr lang="en-US" dirty="0" smtClean="0">
                <a:solidFill>
                  <a:srgbClr val="444444"/>
                </a:solidFill>
                <a:latin typeface="Times New Roman" panose="02020603050405020304" pitchFamily="18" charset="0"/>
                <a:cs typeface="Times New Roman" panose="02020603050405020304" pitchFamily="18" charset="0"/>
              </a:rPr>
              <a:t> – </a:t>
            </a:r>
            <a:r>
              <a:rPr lang="en-US" dirty="0" err="1" smtClean="0">
                <a:solidFill>
                  <a:srgbClr val="444444"/>
                </a:solidFill>
                <a:latin typeface="Times New Roman" panose="02020603050405020304" pitchFamily="18" charset="0"/>
                <a:cs typeface="Times New Roman" panose="02020603050405020304" pitchFamily="18" charset="0"/>
              </a:rPr>
              <a:t>GEOdetic</a:t>
            </a:r>
            <a:r>
              <a:rPr lang="en-US" dirty="0" smtClean="0">
                <a:solidFill>
                  <a:srgbClr val="444444"/>
                </a:solidFill>
                <a:latin typeface="Times New Roman" panose="02020603050405020304" pitchFamily="18" charset="0"/>
                <a:cs typeface="Times New Roman" panose="02020603050405020304" pitchFamily="18" charset="0"/>
              </a:rPr>
              <a:t> </a:t>
            </a:r>
            <a:r>
              <a:rPr lang="en-US" dirty="0" err="1" smtClean="0">
                <a:solidFill>
                  <a:srgbClr val="444444"/>
                </a:solidFill>
                <a:latin typeface="Times New Roman" panose="02020603050405020304" pitchFamily="18" charset="0"/>
                <a:cs typeface="Times New Roman" panose="02020603050405020304" pitchFamily="18" charset="0"/>
              </a:rPr>
              <a:t>SATellite</a:t>
            </a:r>
            <a:r>
              <a:rPr lang="en-US" dirty="0" smtClean="0">
                <a:solidFill>
                  <a:srgbClr val="444444"/>
                </a:solidFill>
                <a:latin typeface="Times New Roman" panose="02020603050405020304" pitchFamily="18" charset="0"/>
                <a:cs typeface="Times New Roman" panose="02020603050405020304" pitchFamily="18" charset="0"/>
              </a:rPr>
              <a:t> – was launched in March 1985, and ended its mission in January 1990. </a:t>
            </a:r>
          </a:p>
          <a:p>
            <a:pPr algn="just"/>
            <a:r>
              <a:rPr lang="en-US" dirty="0" smtClean="0">
                <a:solidFill>
                  <a:srgbClr val="444444"/>
                </a:solidFill>
                <a:latin typeface="Times New Roman" panose="02020603050405020304" pitchFamily="18" charset="0"/>
                <a:cs typeface="Times New Roman" panose="02020603050405020304" pitchFamily="18" charset="0"/>
              </a:rPr>
              <a:t>Its primary task was to measure the marine geoid for the US Navy, but also to provide measurements of sea state and winds. </a:t>
            </a:r>
          </a:p>
          <a:p>
            <a:pPr algn="just"/>
            <a:r>
              <a:rPr lang="en-US" dirty="0" smtClean="0">
                <a:solidFill>
                  <a:srgbClr val="444444"/>
                </a:solidFill>
                <a:latin typeface="Times New Roman" panose="02020603050405020304" pitchFamily="18" charset="0"/>
                <a:cs typeface="Times New Roman" panose="02020603050405020304" pitchFamily="18" charset="0"/>
              </a:rPr>
              <a:t>When its 18-month mission was over, the satellite was put on a 17-day repeat orbit which began on 8 November 1986, retracing </a:t>
            </a:r>
            <a:r>
              <a:rPr lang="en-US" dirty="0" err="1" smtClean="0">
                <a:solidFill>
                  <a:srgbClr val="444444"/>
                </a:solidFill>
                <a:latin typeface="Times New Roman" panose="02020603050405020304" pitchFamily="18" charset="0"/>
                <a:cs typeface="Times New Roman" panose="02020603050405020304" pitchFamily="18" charset="0"/>
              </a:rPr>
              <a:t>Seasat’s</a:t>
            </a:r>
            <a:r>
              <a:rPr lang="en-US" dirty="0" smtClean="0">
                <a:solidFill>
                  <a:srgbClr val="444444"/>
                </a:solidFill>
                <a:latin typeface="Times New Roman" panose="02020603050405020304" pitchFamily="18" charset="0"/>
                <a:cs typeface="Times New Roman" panose="02020603050405020304" pitchFamily="18" charset="0"/>
              </a:rPr>
              <a:t> ground tracks, and providing altimetry data to the scientific community over three years.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err="1" smtClean="0">
                <a:solidFill>
                  <a:srgbClr val="444444"/>
                </a:solidFill>
                <a:latin typeface="Times New Roman" panose="02020603050405020304" pitchFamily="18" charset="0"/>
                <a:cs typeface="Times New Roman" panose="02020603050405020304" pitchFamily="18" charset="0"/>
              </a:rPr>
              <a:t>Geosat</a:t>
            </a:r>
            <a:r>
              <a:rPr lang="en-US" dirty="0" smtClean="0">
                <a:solidFill>
                  <a:srgbClr val="444444"/>
                </a:solidFill>
                <a:latin typeface="Times New Roman" panose="02020603050405020304" pitchFamily="18" charset="0"/>
                <a:cs typeface="Times New Roman" panose="02020603050405020304" pitchFamily="18" charset="0"/>
              </a:rPr>
              <a:t> was the first mission ever to provide long-term high-quality altimetry data. </a:t>
            </a:r>
          </a:p>
        </p:txBody>
      </p:sp>
    </p:spTree>
    <p:extLst>
      <p:ext uri="{BB962C8B-B14F-4D97-AF65-F5344CB8AC3E}">
        <p14:creationId xmlns:p14="http://schemas.microsoft.com/office/powerpoint/2010/main" val="2431697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ltimetry.info/wp-content/uploads/2015/07/ers-1_v3_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4539" y="691964"/>
            <a:ext cx="2958139"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
        <p:nvSpPr>
          <p:cNvPr id="4" name="Rectangle 3"/>
          <p:cNvSpPr/>
          <p:nvPr/>
        </p:nvSpPr>
        <p:spPr>
          <a:xfrm>
            <a:off x="153356" y="4147627"/>
            <a:ext cx="11854611" cy="2031325"/>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The ERS-1 – European Remote-Sensing Satellite-1 – was launched in July 1991, switched off in June 1996 and retired in March 2000. </a:t>
            </a:r>
          </a:p>
          <a:p>
            <a:pPr algn="just"/>
            <a:r>
              <a:rPr lang="en-US" dirty="0" smtClean="0">
                <a:solidFill>
                  <a:srgbClr val="444444"/>
                </a:solidFill>
                <a:latin typeface="Times New Roman" panose="02020603050405020304" pitchFamily="18" charset="0"/>
                <a:cs typeface="Times New Roman" panose="02020603050405020304" pitchFamily="18" charset="0"/>
              </a:rPr>
              <a:t>The satellite’s main mission was to observe the Earth’s atmosphere and ocean. </a:t>
            </a:r>
          </a:p>
          <a:p>
            <a:pPr algn="just"/>
            <a:r>
              <a:rPr lang="en-US" dirty="0" smtClean="0">
                <a:solidFill>
                  <a:srgbClr val="444444"/>
                </a:solidFill>
                <a:latin typeface="Times New Roman" panose="02020603050405020304" pitchFamily="18" charset="0"/>
                <a:cs typeface="Times New Roman" panose="02020603050405020304" pitchFamily="18" charset="0"/>
              </a:rPr>
              <a:t>Among several carried instruments, there was a radar altimeter, which works in three different orbits:</a:t>
            </a:r>
          </a:p>
          <a:p>
            <a:pPr algn="just"/>
            <a:r>
              <a:rPr lang="en-US" dirty="0">
                <a:solidFill>
                  <a:srgbClr val="444444"/>
                </a:solidFill>
                <a:latin typeface="Times New Roman" panose="02020603050405020304" pitchFamily="18" charset="0"/>
                <a:cs typeface="Times New Roman" panose="02020603050405020304" pitchFamily="18" charset="0"/>
              </a:rPr>
              <a:t>	</a:t>
            </a:r>
            <a:r>
              <a:rPr lang="en-US" dirty="0" smtClean="0">
                <a:solidFill>
                  <a:srgbClr val="444444"/>
                </a:solidFill>
                <a:latin typeface="Times New Roman" panose="02020603050405020304" pitchFamily="18" charset="0"/>
                <a:cs typeface="Times New Roman" panose="02020603050405020304" pitchFamily="18" charset="0"/>
              </a:rPr>
              <a:t>- A 3-day period for calibration and sea ice observation</a:t>
            </a:r>
          </a:p>
          <a:p>
            <a:pPr algn="just"/>
            <a:r>
              <a:rPr lang="en-US" dirty="0">
                <a:solidFill>
                  <a:srgbClr val="444444"/>
                </a:solidFill>
                <a:latin typeface="Times New Roman" panose="02020603050405020304" pitchFamily="18" charset="0"/>
                <a:cs typeface="Times New Roman" panose="02020603050405020304" pitchFamily="18" charset="0"/>
              </a:rPr>
              <a:t>	</a:t>
            </a:r>
            <a:r>
              <a:rPr lang="en-US" dirty="0" smtClean="0">
                <a:solidFill>
                  <a:srgbClr val="444444"/>
                </a:solidFill>
                <a:latin typeface="Times New Roman" panose="02020603050405020304" pitchFamily="18" charset="0"/>
                <a:cs typeface="Times New Roman" panose="02020603050405020304" pitchFamily="18" charset="0"/>
              </a:rPr>
              <a:t>- A 35-day period for multi-disciplinary ocean observations</a:t>
            </a:r>
          </a:p>
          <a:p>
            <a:pPr algn="just"/>
            <a:r>
              <a:rPr lang="en-US" dirty="0">
                <a:solidFill>
                  <a:srgbClr val="444444"/>
                </a:solidFill>
                <a:latin typeface="Times New Roman" panose="02020603050405020304" pitchFamily="18" charset="0"/>
                <a:cs typeface="Times New Roman" panose="02020603050405020304" pitchFamily="18" charset="0"/>
              </a:rPr>
              <a:t>	</a:t>
            </a:r>
            <a:r>
              <a:rPr lang="en-US" dirty="0" smtClean="0">
                <a:solidFill>
                  <a:srgbClr val="444444"/>
                </a:solidFill>
                <a:latin typeface="Times New Roman" panose="02020603050405020304" pitchFamily="18" charset="0"/>
                <a:cs typeface="Times New Roman" panose="02020603050405020304" pitchFamily="18" charset="0"/>
              </a:rPr>
              <a:t>- A 168-day period for geodetic applications</a:t>
            </a:r>
          </a:p>
        </p:txBody>
      </p:sp>
      <p:pic>
        <p:nvPicPr>
          <p:cNvPr id="2" name="Picture 1"/>
          <p:cNvPicPr>
            <a:picLocks noChangeAspect="1"/>
          </p:cNvPicPr>
          <p:nvPr/>
        </p:nvPicPr>
        <p:blipFill>
          <a:blip r:embed="rId3"/>
          <a:stretch>
            <a:fillRect/>
          </a:stretch>
        </p:blipFill>
        <p:spPr>
          <a:xfrm>
            <a:off x="5744339" y="1149164"/>
            <a:ext cx="4157505" cy="2286000"/>
          </a:xfrm>
          <a:prstGeom prst="rect">
            <a:avLst/>
          </a:prstGeom>
        </p:spPr>
      </p:pic>
    </p:spTree>
    <p:extLst>
      <p:ext uri="{BB962C8B-B14F-4D97-AF65-F5344CB8AC3E}">
        <p14:creationId xmlns:p14="http://schemas.microsoft.com/office/powerpoint/2010/main" val="32147689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
        <p:nvSpPr>
          <p:cNvPr id="4" name="Rectangle 3"/>
          <p:cNvSpPr/>
          <p:nvPr/>
        </p:nvSpPr>
        <p:spPr>
          <a:xfrm>
            <a:off x="153356" y="3871587"/>
            <a:ext cx="11854611" cy="2862322"/>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The </a:t>
            </a:r>
            <a:r>
              <a:rPr lang="en-US" dirty="0" err="1" smtClean="0">
                <a:solidFill>
                  <a:srgbClr val="444444"/>
                </a:solidFill>
                <a:latin typeface="Times New Roman" panose="02020603050405020304" pitchFamily="18" charset="0"/>
                <a:cs typeface="Times New Roman" panose="02020603050405020304" pitchFamily="18" charset="0"/>
              </a:rPr>
              <a:t>Topex</a:t>
            </a:r>
            <a:r>
              <a:rPr lang="en-US" dirty="0" smtClean="0">
                <a:solidFill>
                  <a:srgbClr val="444444"/>
                </a:solidFill>
                <a:latin typeface="Times New Roman" panose="02020603050405020304" pitchFamily="18" charset="0"/>
                <a:cs typeface="Times New Roman" panose="02020603050405020304" pitchFamily="18" charset="0"/>
              </a:rPr>
              <a:t>/Poseidon satellite – a joint project between NASA and CNES – was launched in August 1992, with the objective of “Observing and understanding the ocean circulation”.  </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satellite carried two radar altimeters and precise orbit determination systems, including the DORIS system. </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satellite supplied the world’s ocean topography, or sea surface height, every ten days</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This mission ended in January 2006, due to a failure of the reaction wheel. </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former </a:t>
            </a:r>
            <a:r>
              <a:rPr lang="en-US" dirty="0" err="1" smtClean="0">
                <a:solidFill>
                  <a:srgbClr val="444444"/>
                </a:solidFill>
                <a:latin typeface="Times New Roman" panose="02020603050405020304" pitchFamily="18" charset="0"/>
                <a:cs typeface="Times New Roman" panose="02020603050405020304" pitchFamily="18" charset="0"/>
              </a:rPr>
              <a:t>Topex</a:t>
            </a:r>
            <a:r>
              <a:rPr lang="en-US" dirty="0" smtClean="0">
                <a:solidFill>
                  <a:srgbClr val="444444"/>
                </a:solidFill>
                <a:latin typeface="Times New Roman" panose="02020603050405020304" pitchFamily="18" charset="0"/>
                <a:cs typeface="Times New Roman" panose="02020603050405020304" pitchFamily="18" charset="0"/>
              </a:rPr>
              <a:t>/Poseidon ground tracks was then applied to Jason-1 satellite. </a:t>
            </a:r>
          </a:p>
        </p:txBody>
      </p:sp>
      <p:pic>
        <p:nvPicPr>
          <p:cNvPr id="1026" name="Picture 2" descr="http://www.altimetry.info/wp-content/uploads/2015/07/tp_s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178" y="590996"/>
            <a:ext cx="273538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561421" y="819596"/>
            <a:ext cx="3596640" cy="2743200"/>
          </a:xfrm>
          <a:prstGeom prst="rect">
            <a:avLst/>
          </a:prstGeom>
        </p:spPr>
      </p:pic>
    </p:spTree>
    <p:extLst>
      <p:ext uri="{BB962C8B-B14F-4D97-AF65-F5344CB8AC3E}">
        <p14:creationId xmlns:p14="http://schemas.microsoft.com/office/powerpoint/2010/main" val="18925276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
        <p:nvSpPr>
          <p:cNvPr id="4" name="Rectangle 3"/>
          <p:cNvSpPr/>
          <p:nvPr/>
        </p:nvSpPr>
        <p:spPr>
          <a:xfrm>
            <a:off x="153356" y="3871587"/>
            <a:ext cx="11854611" cy="2308324"/>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The </a:t>
            </a:r>
            <a:r>
              <a:rPr lang="en-US" dirty="0" err="1" smtClean="0">
                <a:solidFill>
                  <a:srgbClr val="444444"/>
                </a:solidFill>
                <a:latin typeface="Times New Roman" panose="02020603050405020304" pitchFamily="18" charset="0"/>
                <a:cs typeface="Times New Roman" panose="02020603050405020304" pitchFamily="18" charset="0"/>
              </a:rPr>
              <a:t>Geosat</a:t>
            </a:r>
            <a:r>
              <a:rPr lang="en-US" dirty="0" smtClean="0">
                <a:solidFill>
                  <a:srgbClr val="444444"/>
                </a:solidFill>
                <a:latin typeface="Times New Roman" panose="02020603050405020304" pitchFamily="18" charset="0"/>
                <a:cs typeface="Times New Roman" panose="02020603050405020304" pitchFamily="18" charset="0"/>
              </a:rPr>
              <a:t> Follow-On (GFO) satellite was launched in February 1998, and retired in November 2008. </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GEO satellite follows the 17-day repetitive orbit of the </a:t>
            </a:r>
            <a:r>
              <a:rPr lang="en-US" dirty="0" err="1" smtClean="0">
                <a:solidFill>
                  <a:srgbClr val="444444"/>
                </a:solidFill>
                <a:latin typeface="Times New Roman" panose="02020603050405020304" pitchFamily="18" charset="0"/>
                <a:cs typeface="Times New Roman" panose="02020603050405020304" pitchFamily="18" charset="0"/>
              </a:rPr>
              <a:t>Geosat</a:t>
            </a:r>
            <a:r>
              <a:rPr lang="en-US" dirty="0" smtClean="0">
                <a:solidFill>
                  <a:srgbClr val="444444"/>
                </a:solidFill>
                <a:latin typeface="Times New Roman" panose="02020603050405020304" pitchFamily="18" charset="0"/>
                <a:cs typeface="Times New Roman" panose="02020603050405020304" pitchFamily="18" charset="0"/>
              </a:rPr>
              <a:t>. </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GEO’s mission is to provide real-time ocean topography data to the US Navy using a radar altimeter.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Scientific and commercial users have access to these data through the National Oceanic and Atmospheric Administration (NOAA).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2050" name="Picture 2" descr="http://www.altimetry.info/wp-content/uploads/2015/07/gfo.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353" y="588450"/>
            <a:ext cx="348075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6175136" y="817050"/>
            <a:ext cx="3490331" cy="2286000"/>
          </a:xfrm>
          <a:prstGeom prst="rect">
            <a:avLst/>
          </a:prstGeom>
        </p:spPr>
      </p:pic>
    </p:spTree>
    <p:extLst>
      <p:ext uri="{BB962C8B-B14F-4D97-AF65-F5344CB8AC3E}">
        <p14:creationId xmlns:p14="http://schemas.microsoft.com/office/powerpoint/2010/main" val="3348072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
        <p:nvSpPr>
          <p:cNvPr id="4" name="Rectangle 3"/>
          <p:cNvSpPr/>
          <p:nvPr/>
        </p:nvSpPr>
        <p:spPr>
          <a:xfrm>
            <a:off x="153356" y="3871587"/>
            <a:ext cx="11854611" cy="1754326"/>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The </a:t>
            </a:r>
            <a:r>
              <a:rPr lang="en-US" dirty="0">
                <a:solidFill>
                  <a:srgbClr val="444444"/>
                </a:solidFill>
                <a:latin typeface="Times New Roman" panose="02020603050405020304" pitchFamily="18" charset="0"/>
                <a:cs typeface="Times New Roman" panose="02020603050405020304" pitchFamily="18" charset="0"/>
              </a:rPr>
              <a:t>European Remote-Sensing </a:t>
            </a:r>
            <a:r>
              <a:rPr lang="en-US" dirty="0" smtClean="0">
                <a:solidFill>
                  <a:srgbClr val="444444"/>
                </a:solidFill>
                <a:latin typeface="Times New Roman" panose="02020603050405020304" pitchFamily="18" charset="0"/>
                <a:cs typeface="Times New Roman" panose="02020603050405020304" pitchFamily="18" charset="0"/>
              </a:rPr>
              <a:t>Satellite-2 was launched in April 1995 as the follow-on from ERS-1, with the mission to observe atmosphere and ocean using a radar altimeter. </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ERS-2 used the identical orbits with ERS-1, with a one-day shift.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satellite ended its mission in July 2011.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3074" name="Picture 2" descr="http://www.altimetry.info/wp-content/uploads/2015/07/ers-1_v3_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2178" y="588450"/>
            <a:ext cx="253554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640563" y="817050"/>
            <a:ext cx="3717637" cy="2286000"/>
          </a:xfrm>
          <a:prstGeom prst="rect">
            <a:avLst/>
          </a:prstGeom>
        </p:spPr>
      </p:pic>
    </p:spTree>
    <p:extLst>
      <p:ext uri="{BB962C8B-B14F-4D97-AF65-F5344CB8AC3E}">
        <p14:creationId xmlns:p14="http://schemas.microsoft.com/office/powerpoint/2010/main" val="3055317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WHAT IS SATELLITE ALTIMETRY</a:t>
            </a:r>
          </a:p>
        </p:txBody>
      </p:sp>
      <p:sp>
        <p:nvSpPr>
          <p:cNvPr id="3" name="Rectangle 2"/>
          <p:cNvSpPr/>
          <p:nvPr/>
        </p:nvSpPr>
        <p:spPr>
          <a:xfrm>
            <a:off x="371476" y="598412"/>
            <a:ext cx="11179834" cy="1631216"/>
          </a:xfrm>
          <a:prstGeom prst="rect">
            <a:avLst/>
          </a:prstGeom>
        </p:spPr>
        <p:txBody>
          <a:bodyPr wrap="square">
            <a:spAutoFit/>
          </a:bodyPr>
          <a:lstStyle/>
          <a:p>
            <a:r>
              <a:rPr lang="en-US" sz="2000" b="1" i="0" dirty="0" smtClean="0">
                <a:solidFill>
                  <a:srgbClr val="444444"/>
                </a:solidFill>
                <a:effectLst/>
                <a:latin typeface="Times New Roman" panose="02020603050405020304" pitchFamily="18" charset="0"/>
                <a:cs typeface="Times New Roman" panose="02020603050405020304" pitchFamily="18" charset="0"/>
              </a:rPr>
              <a:t>Altimetry</a:t>
            </a:r>
            <a:r>
              <a:rPr lang="en-US" sz="2000" b="0" i="0" dirty="0" smtClean="0">
                <a:solidFill>
                  <a:srgbClr val="444444"/>
                </a:solidFill>
                <a:effectLst/>
                <a:latin typeface="Times New Roman" panose="02020603050405020304" pitchFamily="18" charset="0"/>
                <a:cs typeface="Times New Roman" panose="02020603050405020304" pitchFamily="18" charset="0"/>
              </a:rPr>
              <a:t> is a technique for </a:t>
            </a:r>
            <a:r>
              <a:rPr lang="en-US" sz="2000" b="1" i="0" dirty="0" smtClean="0">
                <a:solidFill>
                  <a:srgbClr val="444444"/>
                </a:solidFill>
                <a:effectLst/>
                <a:latin typeface="Times New Roman" panose="02020603050405020304" pitchFamily="18" charset="0"/>
                <a:cs typeface="Times New Roman" panose="02020603050405020304" pitchFamily="18" charset="0"/>
              </a:rPr>
              <a:t>measuring height</a:t>
            </a:r>
            <a:r>
              <a:rPr lang="en-US" sz="2000" b="0" i="0" dirty="0" smtClean="0">
                <a:solidFill>
                  <a:srgbClr val="444444"/>
                </a:solidFill>
                <a:effectLst/>
                <a:latin typeface="Times New Roman" panose="02020603050405020304" pitchFamily="18" charset="0"/>
                <a:cs typeface="Times New Roman" panose="02020603050405020304" pitchFamily="18" charset="0"/>
              </a:rPr>
              <a:t>. </a:t>
            </a:r>
          </a:p>
          <a:p>
            <a:pPr algn="just"/>
            <a:r>
              <a:rPr lang="en-US" sz="2000" b="0" i="0" dirty="0" smtClean="0">
                <a:solidFill>
                  <a:srgbClr val="444444"/>
                </a:solidFill>
                <a:effectLst/>
                <a:latin typeface="Times New Roman" panose="02020603050405020304" pitchFamily="18" charset="0"/>
                <a:cs typeface="Times New Roman" panose="02020603050405020304" pitchFamily="18" charset="0"/>
              </a:rPr>
              <a:t>Satellite </a:t>
            </a:r>
            <a:r>
              <a:rPr lang="en-US" sz="2000" b="1" i="0" dirty="0" smtClean="0">
                <a:solidFill>
                  <a:srgbClr val="444444"/>
                </a:solidFill>
                <a:effectLst/>
                <a:latin typeface="Times New Roman" panose="02020603050405020304" pitchFamily="18" charset="0"/>
                <a:cs typeface="Times New Roman" panose="02020603050405020304" pitchFamily="18" charset="0"/>
              </a:rPr>
              <a:t>altimetry measures </a:t>
            </a:r>
            <a:r>
              <a:rPr lang="en-US" sz="2000" b="0" i="0" dirty="0" smtClean="0">
                <a:solidFill>
                  <a:srgbClr val="444444"/>
                </a:solidFill>
                <a:effectLst/>
                <a:latin typeface="Times New Roman" panose="02020603050405020304" pitchFamily="18" charset="0"/>
                <a:cs typeface="Times New Roman" panose="02020603050405020304" pitchFamily="18" charset="0"/>
              </a:rPr>
              <a:t>the </a:t>
            </a:r>
            <a:r>
              <a:rPr lang="en-US" sz="2000" b="1" i="0" dirty="0" smtClean="0">
                <a:solidFill>
                  <a:srgbClr val="444444"/>
                </a:solidFill>
                <a:effectLst/>
                <a:latin typeface="Times New Roman" panose="02020603050405020304" pitchFamily="18" charset="0"/>
                <a:cs typeface="Times New Roman" panose="02020603050405020304" pitchFamily="18" charset="0"/>
              </a:rPr>
              <a:t>time taken </a:t>
            </a:r>
            <a:r>
              <a:rPr lang="en-US" sz="2000" b="0" i="0" dirty="0" smtClean="0">
                <a:solidFill>
                  <a:srgbClr val="444444"/>
                </a:solidFill>
                <a:effectLst/>
                <a:latin typeface="Times New Roman" panose="02020603050405020304" pitchFamily="18" charset="0"/>
                <a:cs typeface="Times New Roman" panose="02020603050405020304" pitchFamily="18" charset="0"/>
              </a:rPr>
              <a:t>by a radar pulse to travel from the </a:t>
            </a:r>
            <a:r>
              <a:rPr lang="en-US" sz="2000" b="1" i="0" dirty="0" smtClean="0">
                <a:solidFill>
                  <a:srgbClr val="444444"/>
                </a:solidFill>
                <a:effectLst/>
                <a:latin typeface="Times New Roman" panose="02020603050405020304" pitchFamily="18" charset="0"/>
                <a:cs typeface="Times New Roman" panose="02020603050405020304" pitchFamily="18" charset="0"/>
              </a:rPr>
              <a:t>satellite antenna </a:t>
            </a:r>
            <a:r>
              <a:rPr lang="en-US" sz="2000" b="0" i="0" dirty="0" smtClean="0">
                <a:solidFill>
                  <a:srgbClr val="444444"/>
                </a:solidFill>
                <a:effectLst/>
                <a:latin typeface="Times New Roman" panose="02020603050405020304" pitchFamily="18" charset="0"/>
                <a:cs typeface="Times New Roman" panose="02020603050405020304" pitchFamily="18" charset="0"/>
              </a:rPr>
              <a:t>to the </a:t>
            </a:r>
            <a:r>
              <a:rPr lang="en-US" sz="2000" b="1" i="0" dirty="0" smtClean="0">
                <a:solidFill>
                  <a:srgbClr val="444444"/>
                </a:solidFill>
                <a:effectLst/>
                <a:latin typeface="Times New Roman" panose="02020603050405020304" pitchFamily="18" charset="0"/>
                <a:cs typeface="Times New Roman" panose="02020603050405020304" pitchFamily="18" charset="0"/>
              </a:rPr>
              <a:t>surface</a:t>
            </a:r>
            <a:r>
              <a:rPr lang="en-US" sz="2000" b="0" i="0" dirty="0" smtClean="0">
                <a:solidFill>
                  <a:srgbClr val="444444"/>
                </a:solidFill>
                <a:effectLst/>
                <a:latin typeface="Times New Roman" panose="02020603050405020304" pitchFamily="18" charset="0"/>
                <a:cs typeface="Times New Roman" panose="02020603050405020304" pitchFamily="18" charset="0"/>
              </a:rPr>
              <a:t> and </a:t>
            </a:r>
            <a:r>
              <a:rPr lang="en-US" sz="2000" b="1" i="0" dirty="0" smtClean="0">
                <a:solidFill>
                  <a:srgbClr val="444444"/>
                </a:solidFill>
                <a:effectLst/>
                <a:latin typeface="Times New Roman" panose="02020603050405020304" pitchFamily="18" charset="0"/>
                <a:cs typeface="Times New Roman" panose="02020603050405020304" pitchFamily="18" charset="0"/>
              </a:rPr>
              <a:t>back</a:t>
            </a:r>
            <a:r>
              <a:rPr lang="en-US" sz="2000" b="0" i="0" dirty="0" smtClean="0">
                <a:solidFill>
                  <a:srgbClr val="444444"/>
                </a:solidFill>
                <a:effectLst/>
                <a:latin typeface="Times New Roman" panose="02020603050405020304" pitchFamily="18" charset="0"/>
                <a:cs typeface="Times New Roman" panose="02020603050405020304" pitchFamily="18" charset="0"/>
              </a:rPr>
              <a:t> to the satellite </a:t>
            </a:r>
            <a:r>
              <a:rPr lang="en-US" sz="2000" b="1" i="0" dirty="0" smtClean="0">
                <a:solidFill>
                  <a:srgbClr val="444444"/>
                </a:solidFill>
                <a:effectLst/>
                <a:latin typeface="Times New Roman" panose="02020603050405020304" pitchFamily="18" charset="0"/>
                <a:cs typeface="Times New Roman" panose="02020603050405020304" pitchFamily="18" charset="0"/>
              </a:rPr>
              <a:t>receiver</a:t>
            </a:r>
            <a:r>
              <a:rPr lang="en-US" sz="2000" b="0" i="0" dirty="0" smtClean="0">
                <a:solidFill>
                  <a:srgbClr val="444444"/>
                </a:solidFill>
                <a:effectLst/>
                <a:latin typeface="Times New Roman" panose="02020603050405020304" pitchFamily="18" charset="0"/>
                <a:cs typeface="Times New Roman" panose="02020603050405020304" pitchFamily="18" charset="0"/>
              </a:rPr>
              <a:t>. Combined with precise satellite location data, altimetry measurements yield sea-surface heights.</a:t>
            </a:r>
          </a:p>
          <a:p>
            <a:pPr algn="just"/>
            <a:r>
              <a:rPr lang="en-US" sz="2000" b="1" dirty="0" smtClean="0">
                <a:latin typeface="Times New Roman" panose="02020603050405020304" pitchFamily="18" charset="0"/>
                <a:cs typeface="Times New Roman" panose="02020603050405020304" pitchFamily="18" charset="0"/>
              </a:rPr>
              <a:t>Altimetry</a:t>
            </a:r>
            <a:r>
              <a:rPr lang="en-US" sz="2000" dirty="0" smtClean="0">
                <a:latin typeface="Times New Roman" panose="02020603050405020304" pitchFamily="18" charset="0"/>
                <a:cs typeface="Times New Roman" panose="02020603050405020304" pitchFamily="18" charset="0"/>
              </a:rPr>
              <a:t> was developed for </a:t>
            </a:r>
            <a:r>
              <a:rPr lang="en-US" sz="2000" b="1" dirty="0" smtClean="0">
                <a:latin typeface="Times New Roman" panose="02020603050405020304" pitchFamily="18" charset="0"/>
                <a:cs typeface="Times New Roman" panose="02020603050405020304" pitchFamily="18" charset="0"/>
              </a:rPr>
              <a:t>oceanography</a:t>
            </a:r>
            <a:r>
              <a:rPr lang="en-US" sz="2000" dirty="0" smtClean="0">
                <a:latin typeface="Times New Roman" panose="02020603050405020304" pitchFamily="18" charset="0"/>
                <a:cs typeface="Times New Roman" panose="02020603050405020304" pitchFamily="18" charset="0"/>
              </a:rPr>
              <a:t>, but then also found </a:t>
            </a:r>
            <a:r>
              <a:rPr lang="en-US" sz="2000" b="1" dirty="0" smtClean="0">
                <a:latin typeface="Times New Roman" panose="02020603050405020304" pitchFamily="18" charset="0"/>
                <a:cs typeface="Times New Roman" panose="02020603050405020304" pitchFamily="18" charset="0"/>
              </a:rPr>
              <a:t>effective</a:t>
            </a:r>
            <a:r>
              <a:rPr lang="en-US" sz="2000" dirty="0" smtClean="0">
                <a:latin typeface="Times New Roman" panose="02020603050405020304" pitchFamily="18" charset="0"/>
                <a:cs typeface="Times New Roman" panose="02020603050405020304" pitchFamily="18" charset="0"/>
              </a:rPr>
              <a:t> for </a:t>
            </a:r>
            <a:r>
              <a:rPr lang="en-US" sz="2000" b="1" dirty="0" smtClean="0">
                <a:latin typeface="Times New Roman" panose="02020603050405020304" pitchFamily="18" charset="0"/>
                <a:cs typeface="Times New Roman" panose="02020603050405020304" pitchFamily="18" charset="0"/>
              </a:rPr>
              <a:t>inland hydrology</a:t>
            </a:r>
            <a:endParaRPr lang="en-US" sz="20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119620" y="2647533"/>
            <a:ext cx="6654345" cy="3657600"/>
          </a:xfrm>
          <a:prstGeom prst="rect">
            <a:avLst/>
          </a:prstGeom>
        </p:spPr>
      </p:pic>
      <p:sp>
        <p:nvSpPr>
          <p:cNvPr id="10" name="TextBox 9"/>
          <p:cNvSpPr txBox="1"/>
          <p:nvPr/>
        </p:nvSpPr>
        <p:spPr>
          <a:xfrm>
            <a:off x="6773966" y="2352675"/>
            <a:ext cx="5303734" cy="4247317"/>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History of satellite altimeters</a:t>
            </a:r>
          </a:p>
          <a:p>
            <a:pPr marL="285750" indent="-285750">
              <a:buFontTx/>
              <a:buChar char="-"/>
            </a:pPr>
            <a:r>
              <a:rPr lang="en-US" dirty="0" smtClean="0">
                <a:latin typeface="Times New Roman" panose="02020603050405020304" pitchFamily="18" charset="0"/>
                <a:cs typeface="Times New Roman" panose="02020603050405020304" pitchFamily="18" charset="0"/>
              </a:rPr>
              <a:t>First </a:t>
            </a:r>
            <a:r>
              <a:rPr lang="en-US" dirty="0">
                <a:latin typeface="Times New Roman" panose="02020603050405020304" pitchFamily="18" charset="0"/>
                <a:cs typeface="Times New Roman" panose="02020603050405020304" pitchFamily="18" charset="0"/>
              </a:rPr>
              <a:t>altimeter flown on </a:t>
            </a:r>
            <a:r>
              <a:rPr lang="en-US" dirty="0" smtClean="0">
                <a:latin typeface="Times New Roman" panose="02020603050405020304" pitchFamily="18" charset="0"/>
                <a:cs typeface="Times New Roman" panose="02020603050405020304" pitchFamily="18" charset="0"/>
              </a:rPr>
              <a:t>Skylab</a:t>
            </a:r>
            <a:endParaRPr lang="en-US" dirty="0">
              <a:latin typeface="Times New Roman" panose="02020603050405020304" pitchFamily="18" charset="0"/>
              <a:cs typeface="Times New Roman" panose="02020603050405020304" pitchFamily="18" charset="0"/>
            </a:endParaRPr>
          </a:p>
          <a:p>
            <a:pPr marL="285750" indent="-285750">
              <a:buFontTx/>
              <a:buChar char="-"/>
            </a:pPr>
            <a:r>
              <a:rPr lang="en-US" dirty="0" smtClean="0">
                <a:latin typeface="Times New Roman" panose="02020603050405020304" pitchFamily="18" charset="0"/>
                <a:cs typeface="Times New Roman" panose="02020603050405020304" pitchFamily="18" charset="0"/>
              </a:rPr>
              <a:t>Then </a:t>
            </a:r>
            <a:r>
              <a:rPr lang="en-US" dirty="0" err="1">
                <a:latin typeface="Times New Roman" panose="02020603050405020304" pitchFamily="18" charset="0"/>
                <a:cs typeface="Times New Roman" panose="02020603050405020304" pitchFamily="18" charset="0"/>
              </a:rPr>
              <a:t>Seasat</a:t>
            </a:r>
            <a:r>
              <a:rPr lang="en-US" dirty="0">
                <a:latin typeface="Times New Roman" panose="02020603050405020304" pitchFamily="18" charset="0"/>
                <a:cs typeface="Times New Roman" panose="02020603050405020304" pitchFamily="18" charset="0"/>
              </a:rPr>
              <a:t> launched in 1978, which lasted 90 </a:t>
            </a:r>
            <a:r>
              <a:rPr lang="en-US" dirty="0" smtClean="0">
                <a:latin typeface="Times New Roman" panose="02020603050405020304" pitchFamily="18" charset="0"/>
                <a:cs typeface="Times New Roman" panose="02020603050405020304" pitchFamily="18" charset="0"/>
              </a:rPr>
              <a:t>days</a:t>
            </a:r>
          </a:p>
          <a:p>
            <a:pPr marL="285750" indent="-285750">
              <a:buFontTx/>
              <a:buChar char="-"/>
            </a:pPr>
            <a:r>
              <a:rPr lang="en-US" dirty="0">
                <a:latin typeface="Times New Roman" panose="02020603050405020304" pitchFamily="18" charset="0"/>
                <a:cs typeface="Times New Roman" panose="02020603050405020304" pitchFamily="18" charset="0"/>
              </a:rPr>
              <a:t>GEOSAT Geodetic </a:t>
            </a:r>
            <a:r>
              <a:rPr lang="en-US" dirty="0" smtClean="0">
                <a:latin typeface="Times New Roman" panose="02020603050405020304" pitchFamily="18" charset="0"/>
                <a:cs typeface="Times New Roman" panose="02020603050405020304" pitchFamily="18" charset="0"/>
              </a:rPr>
              <a:t>Mission (18 months from Mars 1985 to September 1986</a:t>
            </a:r>
          </a:p>
          <a:p>
            <a:pPr marL="285750" indent="-285750">
              <a:buFontTx/>
              <a:buChar char="-"/>
            </a:pPr>
            <a:r>
              <a:rPr lang="en-US" dirty="0">
                <a:latin typeface="Times New Roman" panose="02020603050405020304" pitchFamily="18" charset="0"/>
                <a:cs typeface="Times New Roman" panose="02020603050405020304" pitchFamily="18" charset="0"/>
              </a:rPr>
              <a:t>GEOSAT Exact Repeat </a:t>
            </a:r>
            <a:r>
              <a:rPr lang="en-US" dirty="0" smtClean="0">
                <a:latin typeface="Times New Roman" panose="02020603050405020304" pitchFamily="18" charset="0"/>
                <a:cs typeface="Times New Roman" panose="02020603050405020304" pitchFamily="18" charset="0"/>
              </a:rPr>
              <a:t>Mission (November 1986 to December 1989)</a:t>
            </a:r>
          </a:p>
          <a:p>
            <a:pPr marL="285750" indent="-285750">
              <a:buFontTx/>
              <a:buChar char="-"/>
            </a:pPr>
            <a:r>
              <a:rPr lang="en-US" dirty="0" smtClean="0">
                <a:latin typeface="Times New Roman" panose="02020603050405020304" pitchFamily="18" charset="0"/>
                <a:cs typeface="Times New Roman" panose="02020603050405020304" pitchFamily="18" charset="0"/>
              </a:rPr>
              <a:t>TOPEX/Poseidon launched 1992</a:t>
            </a:r>
          </a:p>
          <a:p>
            <a:pPr marL="285750" indent="-285750">
              <a:buFontTx/>
              <a:buChar char="-"/>
            </a:pPr>
            <a:r>
              <a:rPr lang="en-US" dirty="0" smtClean="0">
                <a:latin typeface="Times New Roman" panose="02020603050405020304" pitchFamily="18" charset="0"/>
                <a:cs typeface="Times New Roman" panose="02020603050405020304" pitchFamily="18" charset="0"/>
              </a:rPr>
              <a:t>Jason-1 (2001), Jason-2 (2008), and Jason-3 (2008)</a:t>
            </a:r>
          </a:p>
          <a:p>
            <a:pPr marL="285750" indent="-285750">
              <a:buFontTx/>
              <a:buChar char="-"/>
            </a:pPr>
            <a:r>
              <a:rPr lang="en-US" dirty="0" smtClean="0">
                <a:latin typeface="Times New Roman" panose="02020603050405020304" pitchFamily="18" charset="0"/>
                <a:cs typeface="Times New Roman" panose="02020603050405020304" pitchFamily="18" charset="0"/>
              </a:rPr>
              <a:t>GFO launched 1998</a:t>
            </a:r>
          </a:p>
          <a:p>
            <a:pPr marL="285750" indent="-285750">
              <a:buFontTx/>
              <a:buChar char="-"/>
            </a:pPr>
            <a:r>
              <a:rPr lang="en-US" dirty="0" smtClean="0">
                <a:latin typeface="Times New Roman" panose="02020603050405020304" pitchFamily="18" charset="0"/>
                <a:cs typeface="Times New Roman" panose="02020603050405020304" pitchFamily="18" charset="0"/>
              </a:rPr>
              <a:t>ERS-1 and ERS-2 launched in 1991 and 1995</a:t>
            </a:r>
          </a:p>
          <a:p>
            <a:pPr marL="285750" indent="-285750">
              <a:buFontTx/>
              <a:buChar char="-"/>
            </a:pPr>
            <a:r>
              <a:rPr lang="en-US" dirty="0" smtClean="0">
                <a:latin typeface="Times New Roman" panose="02020603050405020304" pitchFamily="18" charset="0"/>
                <a:cs typeface="Times New Roman" panose="02020603050405020304" pitchFamily="18" charset="0"/>
              </a:rPr>
              <a:t>ENVISAT launched in 2002</a:t>
            </a:r>
          </a:p>
          <a:p>
            <a:pPr marL="285750" indent="-285750">
              <a:buFontTx/>
              <a:buChar char="-"/>
            </a:pPr>
            <a:r>
              <a:rPr lang="en-US" dirty="0" smtClean="0">
                <a:latin typeface="Times New Roman" panose="02020603050405020304" pitchFamily="18" charset="0"/>
                <a:cs typeface="Times New Roman" panose="02020603050405020304" pitchFamily="18" charset="0"/>
              </a:rPr>
              <a:t>CryoSat-2 launched in 2010</a:t>
            </a:r>
          </a:p>
          <a:p>
            <a:pPr marL="285750" indent="-285750">
              <a:buFontTx/>
              <a:buChar char="-"/>
            </a:pPr>
            <a:r>
              <a:rPr lang="en-US" dirty="0" smtClean="0">
                <a:latin typeface="Times New Roman" panose="02020603050405020304" pitchFamily="18" charset="0"/>
                <a:cs typeface="Times New Roman" panose="02020603050405020304" pitchFamily="18" charset="0"/>
              </a:rPr>
              <a:t>SARAL launched in 2013</a:t>
            </a:r>
          </a:p>
          <a:p>
            <a:pPr marL="285750" indent="-285750">
              <a:buFontTx/>
              <a:buChar char="-"/>
            </a:pPr>
            <a:r>
              <a:rPr lang="en-US" dirty="0" smtClean="0">
                <a:latin typeface="Times New Roman" panose="02020603050405020304" pitchFamily="18" charset="0"/>
                <a:cs typeface="Times New Roman" panose="02020603050405020304" pitchFamily="18" charset="0"/>
              </a:rPr>
              <a:t>Sentinel-3A &amp; B launched in 2016 and 2018</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12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
        <p:nvSpPr>
          <p:cNvPr id="4" name="Rectangle 3"/>
          <p:cNvSpPr/>
          <p:nvPr/>
        </p:nvSpPr>
        <p:spPr>
          <a:xfrm>
            <a:off x="153356" y="3871587"/>
            <a:ext cx="11854611" cy="2585323"/>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The Environmental Satellite (</a:t>
            </a:r>
            <a:r>
              <a:rPr lang="en-US" dirty="0" err="1" smtClean="0">
                <a:solidFill>
                  <a:srgbClr val="444444"/>
                </a:solidFill>
                <a:latin typeface="Times New Roman" panose="02020603050405020304" pitchFamily="18" charset="0"/>
                <a:cs typeface="Times New Roman" panose="02020603050405020304" pitchFamily="18" charset="0"/>
              </a:rPr>
              <a:t>Envisat</a:t>
            </a:r>
            <a:r>
              <a:rPr lang="en-US" dirty="0" smtClean="0">
                <a:solidFill>
                  <a:srgbClr val="444444"/>
                </a:solidFill>
                <a:latin typeface="Times New Roman" panose="02020603050405020304" pitchFamily="18" charset="0"/>
                <a:cs typeface="Times New Roman" panose="02020603050405020304" pitchFamily="18" charset="0"/>
              </a:rPr>
              <a:t>) is the follow-on to ERS-1 and ERS-2, designed for environmental studies, and climate change by observing the Earth’s atmosphere and surface.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Among 10 instruments, there is a radar altimeter and a DORIS </a:t>
            </a:r>
            <a:r>
              <a:rPr lang="en-US" dirty="0" err="1" smtClean="0">
                <a:solidFill>
                  <a:srgbClr val="444444"/>
                </a:solidFill>
                <a:latin typeface="Times New Roman" panose="02020603050405020304" pitchFamily="18" charset="0"/>
                <a:cs typeface="Times New Roman" panose="02020603050405020304" pitchFamily="18" charset="0"/>
              </a:rPr>
              <a:t>orbitography</a:t>
            </a:r>
            <a:r>
              <a:rPr lang="en-US" dirty="0" smtClean="0">
                <a:solidFill>
                  <a:srgbClr val="444444"/>
                </a:solidFill>
                <a:latin typeface="Times New Roman" panose="02020603050405020304" pitchFamily="18" charset="0"/>
                <a:cs typeface="Times New Roman" panose="02020603050405020304" pitchFamily="18" charset="0"/>
              </a:rPr>
              <a:t> and precise location system.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Similar to ERS-2, </a:t>
            </a:r>
            <a:r>
              <a:rPr lang="en-US" dirty="0" err="1" smtClean="0">
                <a:solidFill>
                  <a:srgbClr val="444444"/>
                </a:solidFill>
                <a:latin typeface="Times New Roman" panose="02020603050405020304" pitchFamily="18" charset="0"/>
                <a:cs typeface="Times New Roman" panose="02020603050405020304" pitchFamily="18" charset="0"/>
              </a:rPr>
              <a:t>Envisat’s</a:t>
            </a:r>
            <a:r>
              <a:rPr lang="en-US" dirty="0" smtClean="0">
                <a:solidFill>
                  <a:srgbClr val="444444"/>
                </a:solidFill>
                <a:latin typeface="Times New Roman" panose="02020603050405020304" pitchFamily="18" charset="0"/>
                <a:cs typeface="Times New Roman" panose="02020603050405020304" pitchFamily="18" charset="0"/>
              </a:rPr>
              <a:t> orbital period is 35 days.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In October 2010, </a:t>
            </a:r>
            <a:r>
              <a:rPr lang="en-US" dirty="0" err="1" smtClean="0">
                <a:solidFill>
                  <a:srgbClr val="444444"/>
                </a:solidFill>
                <a:latin typeface="Times New Roman" panose="02020603050405020304" pitchFamily="18" charset="0"/>
                <a:cs typeface="Times New Roman" panose="02020603050405020304" pitchFamily="18" charset="0"/>
              </a:rPr>
              <a:t>Envisat</a:t>
            </a:r>
            <a:r>
              <a:rPr lang="en-US" dirty="0" smtClean="0">
                <a:solidFill>
                  <a:srgbClr val="444444"/>
                </a:solidFill>
                <a:latin typeface="Times New Roman" panose="02020603050405020304" pitchFamily="18" charset="0"/>
                <a:cs typeface="Times New Roman" panose="02020603050405020304" pitchFamily="18" charset="0"/>
              </a:rPr>
              <a:t> changed its orbit to ensure an additional 3 years lifespan. As a result, its ground tracks changed, as well as its repeat cycle, to 30 days with 431 orbits per cycle instead of 35 days with 501 orbits per cycle.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4098" name="Picture 2" descr="http://www.altimetry.info/wp-content/uploads/2015/07/envisat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409" y="629818"/>
            <a:ext cx="279070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494177" y="1087018"/>
            <a:ext cx="3326004" cy="1828800"/>
          </a:xfrm>
          <a:prstGeom prst="rect">
            <a:avLst/>
          </a:prstGeom>
        </p:spPr>
      </p:pic>
    </p:spTree>
    <p:extLst>
      <p:ext uri="{BB962C8B-B14F-4D97-AF65-F5344CB8AC3E}">
        <p14:creationId xmlns:p14="http://schemas.microsoft.com/office/powerpoint/2010/main" val="1317047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PAST MISSIONS </a:t>
            </a:r>
          </a:p>
        </p:txBody>
      </p:sp>
      <p:sp>
        <p:nvSpPr>
          <p:cNvPr id="4" name="Rectangle 3"/>
          <p:cNvSpPr/>
          <p:nvPr/>
        </p:nvSpPr>
        <p:spPr>
          <a:xfrm>
            <a:off x="153356" y="3871587"/>
            <a:ext cx="11854611" cy="1477328"/>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The Jason-1 satellite is the follow-on to </a:t>
            </a:r>
            <a:r>
              <a:rPr lang="en-US" dirty="0" err="1" smtClean="0">
                <a:solidFill>
                  <a:srgbClr val="444444"/>
                </a:solidFill>
                <a:latin typeface="Times New Roman" panose="02020603050405020304" pitchFamily="18" charset="0"/>
                <a:cs typeface="Times New Roman" panose="02020603050405020304" pitchFamily="18" charset="0"/>
              </a:rPr>
              <a:t>Topex</a:t>
            </a:r>
            <a:r>
              <a:rPr lang="en-US" dirty="0" smtClean="0">
                <a:solidFill>
                  <a:srgbClr val="444444"/>
                </a:solidFill>
                <a:latin typeface="Times New Roman" panose="02020603050405020304" pitchFamily="18" charset="0"/>
                <a:cs typeface="Times New Roman" panose="02020603050405020304" pitchFamily="18" charset="0"/>
              </a:rPr>
              <a:t>/Poseidon, was launched in December 2001, and terminated in July 2013 due to the lost of communication with the satellite.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main objective of this mission is to observe variation of sea surface height (SSH) accurately to within a few centimeters all over the globe.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5122" name="Picture 2" descr="http://www.altimetry.info/wp-content/uploads/2015/07/jason_s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711" y="858418"/>
            <a:ext cx="410546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873627" y="858418"/>
            <a:ext cx="3463871" cy="2743200"/>
          </a:xfrm>
          <a:prstGeom prst="rect">
            <a:avLst/>
          </a:prstGeom>
        </p:spPr>
      </p:pic>
    </p:spTree>
    <p:extLst>
      <p:ext uri="{BB962C8B-B14F-4D97-AF65-F5344CB8AC3E}">
        <p14:creationId xmlns:p14="http://schemas.microsoft.com/office/powerpoint/2010/main" val="6295564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3. SATELLITE ALTIMETRY MISSIONS</a:t>
            </a:r>
          </a:p>
        </p:txBody>
      </p:sp>
      <p:sp>
        <p:nvSpPr>
          <p:cNvPr id="7" name="TextBox 6"/>
          <p:cNvSpPr txBox="1"/>
          <p:nvPr/>
        </p:nvSpPr>
        <p:spPr>
          <a:xfrm>
            <a:off x="4269356" y="1645524"/>
            <a:ext cx="3653286" cy="2800767"/>
          </a:xfrm>
          <a:prstGeom prst="rect">
            <a:avLst/>
          </a:prstGeom>
          <a:solidFill>
            <a:schemeClr val="accent4">
              <a:lumMod val="20000"/>
              <a:lumOff val="80000"/>
            </a:schemeClr>
          </a:solidFill>
        </p:spPr>
        <p:txBody>
          <a:bodyPr wrap="square" rtlCol="0">
            <a:spAutoFit/>
          </a:bodyPr>
          <a:lstStyle/>
          <a:p>
            <a:pPr lvl="1"/>
            <a:r>
              <a:rPr lang="en-US" sz="2200" b="1" dirty="0" smtClean="0">
                <a:latin typeface="Times New Roman" panose="02020603050405020304" pitchFamily="18" charset="0"/>
                <a:cs typeface="Times New Roman" panose="02020603050405020304" pitchFamily="18" charset="0"/>
              </a:rPr>
              <a:t>Current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Jason-2</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Cryosat-2</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HaiYang-2</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Saral</a:t>
            </a:r>
            <a:endParaRPr lang="en-US" sz="2200" dirty="0" smtClean="0">
              <a:latin typeface="Times New Roman" panose="02020603050405020304" pitchFamily="18" charset="0"/>
              <a:cs typeface="Times New Roman" panose="02020603050405020304" pitchFamily="18" charset="0"/>
            </a:endParaRP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Jason-3</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Sentinel-3</a:t>
            </a:r>
            <a:endParaRPr lang="en-US" sz="2200" dirty="0">
              <a:latin typeface="Times New Roman" panose="02020603050405020304" pitchFamily="18" charset="0"/>
              <a:cs typeface="Times New Roman" panose="02020603050405020304" pitchFamily="18" charset="0"/>
            </a:endParaRPr>
          </a:p>
          <a:p>
            <a:pPr lvl="1"/>
            <a:r>
              <a:rPr lang="en-US" sz="2200" dirty="0" smtClean="0">
                <a:latin typeface="Times New Roman" panose="02020603050405020304" pitchFamily="18" charset="0"/>
                <a:cs typeface="Times New Roman" panose="02020603050405020304" pitchFamily="18" charset="0"/>
              </a:rPr>
              <a:t>	- Jason-CS/Sentinel-6</a:t>
            </a:r>
          </a:p>
        </p:txBody>
      </p:sp>
    </p:spTree>
    <p:extLst>
      <p:ext uri="{BB962C8B-B14F-4D97-AF65-F5344CB8AC3E}">
        <p14:creationId xmlns:p14="http://schemas.microsoft.com/office/powerpoint/2010/main" val="5662805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CURRENT MISSIONS </a:t>
            </a:r>
          </a:p>
        </p:txBody>
      </p:sp>
      <p:sp>
        <p:nvSpPr>
          <p:cNvPr id="4" name="Rectangle 3"/>
          <p:cNvSpPr/>
          <p:nvPr/>
        </p:nvSpPr>
        <p:spPr>
          <a:xfrm>
            <a:off x="153356" y="3871587"/>
            <a:ext cx="11854611" cy="2308324"/>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The Jason-2 satellite is taking over and continuing the missions of </a:t>
            </a:r>
            <a:r>
              <a:rPr lang="en-US" dirty="0" err="1" smtClean="0">
                <a:solidFill>
                  <a:srgbClr val="444444"/>
                </a:solidFill>
                <a:latin typeface="Times New Roman" panose="02020603050405020304" pitchFamily="18" charset="0"/>
                <a:cs typeface="Times New Roman" panose="02020603050405020304" pitchFamily="18" charset="0"/>
              </a:rPr>
              <a:t>Topex</a:t>
            </a:r>
            <a:r>
              <a:rPr lang="en-US" dirty="0" smtClean="0">
                <a:solidFill>
                  <a:srgbClr val="444444"/>
                </a:solidFill>
                <a:latin typeface="Times New Roman" panose="02020603050405020304" pitchFamily="18" charset="0"/>
                <a:cs typeface="Times New Roman" panose="02020603050405020304" pitchFamily="18" charset="0"/>
              </a:rPr>
              <a:t>/Poseidon and Jason-1.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Jason-2 carries the same kind of payloads as its two predecessors for a high-precision altimetry mission.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Jason-2 payload includes the next generation of Poseidon altimeter, but with a lower instrument noise, and a DORIS location system.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accuracy should be about 2.5 cm for the altimeter measurements.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5122" name="Picture 2" descr="http://www.altimetry.info/wp-content/uploads/2015/07/jason_s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711" y="858418"/>
            <a:ext cx="410546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600504" y="1087018"/>
            <a:ext cx="3333281" cy="2286000"/>
          </a:xfrm>
          <a:prstGeom prst="rect">
            <a:avLst/>
          </a:prstGeom>
        </p:spPr>
      </p:pic>
    </p:spTree>
    <p:extLst>
      <p:ext uri="{BB962C8B-B14F-4D97-AF65-F5344CB8AC3E}">
        <p14:creationId xmlns:p14="http://schemas.microsoft.com/office/powerpoint/2010/main" val="42909749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CURRENT MISSIONS </a:t>
            </a:r>
          </a:p>
        </p:txBody>
      </p:sp>
      <p:sp>
        <p:nvSpPr>
          <p:cNvPr id="4" name="Rectangle 3"/>
          <p:cNvSpPr/>
          <p:nvPr/>
        </p:nvSpPr>
        <p:spPr>
          <a:xfrm>
            <a:off x="153356" y="3871587"/>
            <a:ext cx="11854611" cy="2308324"/>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The Cryosat-2, launched in April 2021, is an altimetry satellite designed to observe the polar.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It embarks on a three-and-a-half-year mission to determine variations in the thickness of the Earth’s continental ice sheets and marine ice cover, and to test the prediction of thinning Arctic ice due to global warming.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Currently, Cryosat-2 is operating over the oceans for validation purposes in low-resolution mode.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first </a:t>
            </a:r>
            <a:r>
              <a:rPr lang="en-US" dirty="0" err="1" smtClean="0">
                <a:solidFill>
                  <a:srgbClr val="444444"/>
                </a:solidFill>
                <a:latin typeface="Times New Roman" panose="02020603050405020304" pitchFamily="18" charset="0"/>
                <a:cs typeface="Times New Roman" panose="02020603050405020304" pitchFamily="18" charset="0"/>
              </a:rPr>
              <a:t>Cryosat</a:t>
            </a:r>
            <a:r>
              <a:rPr lang="en-US" dirty="0" smtClean="0">
                <a:solidFill>
                  <a:srgbClr val="444444"/>
                </a:solidFill>
                <a:latin typeface="Times New Roman" panose="02020603050405020304" pitchFamily="18" charset="0"/>
                <a:cs typeface="Times New Roman" panose="02020603050405020304" pitchFamily="18" charset="0"/>
              </a:rPr>
              <a:t> satellite was lost on launch in October 2005, due to an anomaly in the launch sequence.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6" name="Picture 2" descr="http://www.altimetry.info/wp-content/uploads/2018/06/7.72_CryoSat2_Auto39.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130" y="858418"/>
            <a:ext cx="3784544"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t="2701"/>
          <a:stretch/>
        </p:blipFill>
        <p:spPr>
          <a:xfrm>
            <a:off x="5503330" y="1315618"/>
            <a:ext cx="3836063" cy="1828800"/>
          </a:xfrm>
          <a:prstGeom prst="rect">
            <a:avLst/>
          </a:prstGeom>
        </p:spPr>
      </p:pic>
    </p:spTree>
    <p:extLst>
      <p:ext uri="{BB962C8B-B14F-4D97-AF65-F5344CB8AC3E}">
        <p14:creationId xmlns:p14="http://schemas.microsoft.com/office/powerpoint/2010/main" val="2399357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CURRENT MISSIONS </a:t>
            </a:r>
          </a:p>
        </p:txBody>
      </p:sp>
      <p:sp>
        <p:nvSpPr>
          <p:cNvPr id="4" name="Rectangle 3"/>
          <p:cNvSpPr/>
          <p:nvPr/>
        </p:nvSpPr>
        <p:spPr>
          <a:xfrm>
            <a:off x="153356" y="3871587"/>
            <a:ext cx="11854611" cy="2031325"/>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HaiYang-2 (meaning “ocean” in Chinese) is a marine remote sensing satellite series planned by China, launched in August 2011.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main objective of HY-2 is to monitor the dynamic ocean environment with microwave sensors to detect sea surface wind field, sea surface height (SSH), and sea surface temperature (SST).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satellite includes an altimeter dual-frequency in Ku and C-bands, a </a:t>
            </a:r>
            <a:r>
              <a:rPr lang="en-US" dirty="0" err="1" smtClean="0">
                <a:solidFill>
                  <a:srgbClr val="444444"/>
                </a:solidFill>
                <a:latin typeface="Times New Roman" panose="02020603050405020304" pitchFamily="18" charset="0"/>
                <a:cs typeface="Times New Roman" panose="02020603050405020304" pitchFamily="18" charset="0"/>
              </a:rPr>
              <a:t>scatterometer</a:t>
            </a:r>
            <a:r>
              <a:rPr lang="en-US" dirty="0" smtClean="0">
                <a:solidFill>
                  <a:srgbClr val="444444"/>
                </a:solidFill>
                <a:latin typeface="Times New Roman" panose="02020603050405020304" pitchFamily="18" charset="0"/>
                <a:cs typeface="Times New Roman" panose="02020603050405020304" pitchFamily="18" charset="0"/>
              </a:rPr>
              <a:t> and a microwave imager.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7170" name="Picture 2" descr="http://www.altimetry.info/wp-content/uploads/2015/07/HY1_satelli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779" y="858418"/>
            <a:ext cx="342899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651997" y="1087018"/>
            <a:ext cx="3330366" cy="2286000"/>
          </a:xfrm>
          <a:prstGeom prst="rect">
            <a:avLst/>
          </a:prstGeom>
        </p:spPr>
      </p:pic>
    </p:spTree>
    <p:extLst>
      <p:ext uri="{BB962C8B-B14F-4D97-AF65-F5344CB8AC3E}">
        <p14:creationId xmlns:p14="http://schemas.microsoft.com/office/powerpoint/2010/main" val="27381058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CURRENT MISSIONS </a:t>
            </a:r>
          </a:p>
        </p:txBody>
      </p:sp>
      <p:sp>
        <p:nvSpPr>
          <p:cNvPr id="4" name="Rectangle 3"/>
          <p:cNvSpPr/>
          <p:nvPr/>
        </p:nvSpPr>
        <p:spPr>
          <a:xfrm>
            <a:off x="153356" y="3871587"/>
            <a:ext cx="11854611" cy="2308324"/>
          </a:xfrm>
          <a:prstGeom prst="rect">
            <a:avLst/>
          </a:prstGeom>
        </p:spPr>
        <p:txBody>
          <a:bodyPr wrap="square">
            <a:spAutoFit/>
          </a:bodyPr>
          <a:lstStyle/>
          <a:p>
            <a:pPr algn="just"/>
            <a:r>
              <a:rPr lang="en-US" dirty="0" err="1" smtClean="0">
                <a:solidFill>
                  <a:srgbClr val="444444"/>
                </a:solidFill>
                <a:latin typeface="Times New Roman" panose="02020603050405020304" pitchFamily="18" charset="0"/>
                <a:cs typeface="Times New Roman" panose="02020603050405020304" pitchFamily="18" charset="0"/>
              </a:rPr>
              <a:t>Saral</a:t>
            </a:r>
            <a:r>
              <a:rPr lang="en-US" dirty="0" smtClean="0">
                <a:solidFill>
                  <a:srgbClr val="444444"/>
                </a:solidFill>
                <a:latin typeface="Times New Roman" panose="02020603050405020304" pitchFamily="18" charset="0"/>
                <a:cs typeface="Times New Roman" panose="02020603050405020304" pitchFamily="18" charset="0"/>
              </a:rPr>
              <a:t> – Satellite with Argos and  </a:t>
            </a:r>
            <a:r>
              <a:rPr lang="en-US" dirty="0" err="1" smtClean="0">
                <a:solidFill>
                  <a:srgbClr val="444444"/>
                </a:solidFill>
                <a:latin typeface="Times New Roman" panose="02020603050405020304" pitchFamily="18" charset="0"/>
                <a:cs typeface="Times New Roman" panose="02020603050405020304" pitchFamily="18" charset="0"/>
              </a:rPr>
              <a:t>Altika</a:t>
            </a:r>
            <a:r>
              <a:rPr lang="en-US" dirty="0" smtClean="0">
                <a:solidFill>
                  <a:srgbClr val="444444"/>
                </a:solidFill>
                <a:latin typeface="Times New Roman" panose="02020603050405020304" pitchFamily="18" charset="0"/>
                <a:cs typeface="Times New Roman" panose="02020603050405020304" pitchFamily="18" charset="0"/>
              </a:rPr>
              <a:t> – is a joint project between the Indian Space Research Organization (ISRO) and CNES. </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satellite was launched in February 2013 with the objective to enable better observations of ice, rain, coastal zones, land masses (forest, etc.), and wave height.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proposed payload includes:</a:t>
            </a:r>
          </a:p>
          <a:p>
            <a:pPr algn="just"/>
            <a:r>
              <a:rPr lang="en-US" dirty="0">
                <a:solidFill>
                  <a:srgbClr val="444444"/>
                </a:solidFill>
                <a:latin typeface="Times New Roman" panose="02020603050405020304" pitchFamily="18" charset="0"/>
                <a:cs typeface="Times New Roman" panose="02020603050405020304" pitchFamily="18" charset="0"/>
              </a:rPr>
              <a:t>	</a:t>
            </a:r>
            <a:r>
              <a:rPr lang="en-US" dirty="0" smtClean="0">
                <a:solidFill>
                  <a:srgbClr val="444444"/>
                </a:solidFill>
                <a:latin typeface="Times New Roman" panose="02020603050405020304" pitchFamily="18" charset="0"/>
                <a:cs typeface="Times New Roman" panose="02020603050405020304" pitchFamily="18" charset="0"/>
              </a:rPr>
              <a:t>- A high-resolution </a:t>
            </a:r>
            <a:r>
              <a:rPr lang="en-US" dirty="0" err="1" smtClean="0">
                <a:solidFill>
                  <a:srgbClr val="444444"/>
                </a:solidFill>
                <a:latin typeface="Times New Roman" panose="02020603050405020304" pitchFamily="18" charset="0"/>
                <a:cs typeface="Times New Roman" panose="02020603050405020304" pitchFamily="18" charset="0"/>
              </a:rPr>
              <a:t>AltiKa</a:t>
            </a:r>
            <a:r>
              <a:rPr lang="en-US" dirty="0" smtClean="0">
                <a:solidFill>
                  <a:srgbClr val="444444"/>
                </a:solidFill>
                <a:latin typeface="Times New Roman" panose="02020603050405020304" pitchFamily="18" charset="0"/>
                <a:cs typeface="Times New Roman" panose="02020603050405020304" pitchFamily="18" charset="0"/>
              </a:rPr>
              <a:t> altimeter </a:t>
            </a:r>
          </a:p>
          <a:p>
            <a:pPr algn="just"/>
            <a:r>
              <a:rPr lang="en-US" dirty="0">
                <a:solidFill>
                  <a:srgbClr val="444444"/>
                </a:solidFill>
                <a:latin typeface="Times New Roman" panose="02020603050405020304" pitchFamily="18" charset="0"/>
                <a:cs typeface="Times New Roman" panose="02020603050405020304" pitchFamily="18" charset="0"/>
              </a:rPr>
              <a:t>	</a:t>
            </a:r>
            <a:r>
              <a:rPr lang="en-US" dirty="0" smtClean="0">
                <a:solidFill>
                  <a:srgbClr val="444444"/>
                </a:solidFill>
                <a:latin typeface="Times New Roman" panose="02020603050405020304" pitchFamily="18" charset="0"/>
                <a:cs typeface="Times New Roman" panose="02020603050405020304" pitchFamily="18" charset="0"/>
              </a:rPr>
              <a:t>- A DORIS precise </a:t>
            </a:r>
            <a:r>
              <a:rPr lang="en-US" dirty="0" err="1" smtClean="0">
                <a:solidFill>
                  <a:srgbClr val="444444"/>
                </a:solidFill>
                <a:latin typeface="Times New Roman" panose="02020603050405020304" pitchFamily="18" charset="0"/>
                <a:cs typeface="Times New Roman" panose="02020603050405020304" pitchFamily="18" charset="0"/>
              </a:rPr>
              <a:t>orbitography</a:t>
            </a:r>
            <a:r>
              <a:rPr lang="en-US" dirty="0" smtClean="0">
                <a:solidFill>
                  <a:srgbClr val="444444"/>
                </a:solidFill>
                <a:latin typeface="Times New Roman" panose="02020603050405020304" pitchFamily="18" charset="0"/>
                <a:cs typeface="Times New Roman" panose="02020603050405020304" pitchFamily="18" charset="0"/>
              </a:rPr>
              <a:t> system, in association with a laser </a:t>
            </a:r>
            <a:r>
              <a:rPr lang="en-US" dirty="0" err="1" smtClean="0">
                <a:solidFill>
                  <a:srgbClr val="444444"/>
                </a:solidFill>
                <a:latin typeface="Times New Roman" panose="02020603050405020304" pitchFamily="18" charset="0"/>
                <a:cs typeface="Times New Roman" panose="02020603050405020304" pitchFamily="18" charset="0"/>
              </a:rPr>
              <a:t>retroreflector</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10242" name="Picture 2" descr="http://www.altimetry.info/wp-content/uploads/2015/07/saral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053" y="592853"/>
            <a:ext cx="358665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507039" y="1050053"/>
            <a:ext cx="3897443" cy="2286000"/>
          </a:xfrm>
          <a:prstGeom prst="rect">
            <a:avLst/>
          </a:prstGeom>
        </p:spPr>
      </p:pic>
    </p:spTree>
    <p:extLst>
      <p:ext uri="{BB962C8B-B14F-4D97-AF65-F5344CB8AC3E}">
        <p14:creationId xmlns:p14="http://schemas.microsoft.com/office/powerpoint/2010/main" val="18818211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CURRENT MISSIONS </a:t>
            </a:r>
          </a:p>
        </p:txBody>
      </p:sp>
      <p:sp>
        <p:nvSpPr>
          <p:cNvPr id="4" name="Rectangle 3"/>
          <p:cNvSpPr/>
          <p:nvPr/>
        </p:nvSpPr>
        <p:spPr>
          <a:xfrm>
            <a:off x="153356" y="3871587"/>
            <a:ext cx="11854611" cy="1754326"/>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Jason-3 – launched in January 2016 –  is proposed to take over and continue the mission of </a:t>
            </a:r>
            <a:r>
              <a:rPr lang="en-US" dirty="0" err="1" smtClean="0">
                <a:solidFill>
                  <a:srgbClr val="444444"/>
                </a:solidFill>
                <a:latin typeface="Times New Roman" panose="02020603050405020304" pitchFamily="18" charset="0"/>
                <a:cs typeface="Times New Roman" panose="02020603050405020304" pitchFamily="18" charset="0"/>
              </a:rPr>
              <a:t>Topex</a:t>
            </a:r>
            <a:r>
              <a:rPr lang="en-US" dirty="0" smtClean="0">
                <a:solidFill>
                  <a:srgbClr val="444444"/>
                </a:solidFill>
                <a:latin typeface="Times New Roman" panose="02020603050405020304" pitchFamily="18" charset="0"/>
                <a:cs typeface="Times New Roman" panose="02020603050405020304" pitchFamily="18" charset="0"/>
              </a:rPr>
              <a:t>/Poseidon, Jason-1 and 2. </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satellite carries the same kind of payload as its three predecessors for a high-precision altimetry missions, including a Poseidon-class altimeter, a radiometer and three location systems.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Jason-3’s orbit is also identical to its three predecessors.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6" name="Picture 2" descr="http://www.altimetry.info/wp-content/uploads/2015/07/jason_s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711" y="858418"/>
            <a:ext cx="410546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781658" y="1087018"/>
            <a:ext cx="2941983" cy="2286000"/>
          </a:xfrm>
          <a:prstGeom prst="rect">
            <a:avLst/>
          </a:prstGeom>
        </p:spPr>
      </p:pic>
    </p:spTree>
    <p:extLst>
      <p:ext uri="{BB962C8B-B14F-4D97-AF65-F5344CB8AC3E}">
        <p14:creationId xmlns:p14="http://schemas.microsoft.com/office/powerpoint/2010/main" val="33004160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CURRENT MISSIONS </a:t>
            </a:r>
          </a:p>
        </p:txBody>
      </p:sp>
      <p:sp>
        <p:nvSpPr>
          <p:cNvPr id="4" name="Rectangle 3"/>
          <p:cNvSpPr/>
          <p:nvPr/>
        </p:nvSpPr>
        <p:spPr>
          <a:xfrm>
            <a:off x="153356" y="3871587"/>
            <a:ext cx="11854611" cy="2031325"/>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Sentinel-3 satellite – launched in February 2015 – was designed for providing operational oceanographic services that have been developed with ERS and </a:t>
            </a:r>
            <a:r>
              <a:rPr lang="en-US" dirty="0" err="1" smtClean="0">
                <a:solidFill>
                  <a:srgbClr val="444444"/>
                </a:solidFill>
                <a:latin typeface="Times New Roman" panose="02020603050405020304" pitchFamily="18" charset="0"/>
                <a:cs typeface="Times New Roman" panose="02020603050405020304" pitchFamily="18" charset="0"/>
              </a:rPr>
              <a:t>Envisat</a:t>
            </a:r>
            <a:r>
              <a:rPr lang="en-US" dirty="0" smtClean="0">
                <a:solidFill>
                  <a:srgbClr val="444444"/>
                </a:solidFill>
                <a:latin typeface="Times New Roman" panose="02020603050405020304" pitchFamily="18" charset="0"/>
                <a:cs typeface="Times New Roman" panose="02020603050405020304" pitchFamily="18" charset="0"/>
              </a:rPr>
              <a:t> satellites since 1991.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Sentinel-3 altimetry mission complements the Jason series to contribute to a worldwide operational oceanographic service.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Sentinel-3 carries a suite of cutting edge instruments to measure sea surface temperature, sea </a:t>
            </a:r>
            <a:r>
              <a:rPr lang="en-US" dirty="0" err="1" smtClean="0">
                <a:solidFill>
                  <a:srgbClr val="444444"/>
                </a:solidFill>
                <a:latin typeface="Times New Roman" panose="02020603050405020304" pitchFamily="18" charset="0"/>
                <a:cs typeface="Times New Roman" panose="02020603050405020304" pitchFamily="18" charset="0"/>
              </a:rPr>
              <a:t>colour</a:t>
            </a:r>
            <a:r>
              <a:rPr lang="en-US" dirty="0" smtClean="0">
                <a:solidFill>
                  <a:srgbClr val="444444"/>
                </a:solidFill>
                <a:latin typeface="Times New Roman" panose="02020603050405020304" pitchFamily="18" charset="0"/>
                <a:cs typeface="Times New Roman" panose="02020603050405020304" pitchFamily="18" charset="0"/>
              </a:rPr>
              <a:t>, and sea surface topography.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11266" name="Picture 2" descr="http://www.altimetry.info/wp-content/uploads/2015/07/sentinel-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329" y="588450"/>
            <a:ext cx="343390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464171" y="1025938"/>
            <a:ext cx="3477753" cy="2286000"/>
          </a:xfrm>
          <a:prstGeom prst="rect">
            <a:avLst/>
          </a:prstGeom>
        </p:spPr>
      </p:pic>
    </p:spTree>
    <p:extLst>
      <p:ext uri="{BB962C8B-B14F-4D97-AF65-F5344CB8AC3E}">
        <p14:creationId xmlns:p14="http://schemas.microsoft.com/office/powerpoint/2010/main" val="7578229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CURRENT MISSIONS </a:t>
            </a:r>
          </a:p>
        </p:txBody>
      </p:sp>
      <p:sp>
        <p:nvSpPr>
          <p:cNvPr id="4" name="Rectangle 3"/>
          <p:cNvSpPr/>
          <p:nvPr/>
        </p:nvSpPr>
        <p:spPr>
          <a:xfrm>
            <a:off x="153356" y="3871587"/>
            <a:ext cx="11854611" cy="1477328"/>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Jason-CS/Sentinel-6 – launched in November 2020 – is designed to ensure adequate overlap with Jason-3 in a joint project between NASA and ESA. </a:t>
            </a: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satellite carries a Poseidon-4 radar altimeter and a microwave radiometer for the mission of providing sea surface height measurements until at least 2030.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13314" name="Picture 2" descr="http://www.altimetry.info/wp-content/uploads/2015/07/JasonCS_Back_03_02_4k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7289" y="797338"/>
            <a:ext cx="235457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963730" y="1363963"/>
            <a:ext cx="3334215" cy="1609950"/>
          </a:xfrm>
          <a:prstGeom prst="rect">
            <a:avLst/>
          </a:prstGeom>
        </p:spPr>
      </p:pic>
    </p:spTree>
    <p:extLst>
      <p:ext uri="{BB962C8B-B14F-4D97-AF65-F5344CB8AC3E}">
        <p14:creationId xmlns:p14="http://schemas.microsoft.com/office/powerpoint/2010/main" val="30091396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OTHER OCEANOGRAPHY APPLICATIONS</a:t>
            </a:r>
          </a:p>
        </p:txBody>
      </p:sp>
      <p:pic>
        <p:nvPicPr>
          <p:cNvPr id="3" name="Picture 2" descr="katrina_tchp"/>
          <p:cNvPicPr>
            <a:picLocks noChangeAspect="1" noChangeArrowheads="1"/>
          </p:cNvPicPr>
          <p:nvPr/>
        </p:nvPicPr>
        <p:blipFill>
          <a:blip r:embed="rId2" cstate="print">
            <a:extLst>
              <a:ext uri="{28A0092B-C50C-407E-A947-70E740481C1C}">
                <a14:useLocalDpi xmlns:a14="http://schemas.microsoft.com/office/drawing/2010/main"/>
              </a:ext>
            </a:extLst>
          </a:blip>
          <a:srcRect t="3044"/>
          <a:stretch>
            <a:fillRect/>
          </a:stretch>
        </p:blipFill>
        <p:spPr bwMode="auto">
          <a:xfrm>
            <a:off x="462328" y="3940571"/>
            <a:ext cx="3571764" cy="282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oil_spill_new.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08306" y="1020876"/>
            <a:ext cx="3661694" cy="2525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p:nvPr/>
        </p:nvSpPr>
        <p:spPr>
          <a:xfrm>
            <a:off x="329374" y="3612971"/>
            <a:ext cx="3963565"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dirty="0">
                <a:latin typeface="Times New Roman" panose="02020603050405020304" pitchFamily="18" charset="0"/>
                <a:ea typeface="ＭＳ Ｐゴシック" pitchFamily="34" charset="-128"/>
                <a:cs typeface="Times New Roman" panose="02020603050405020304" pitchFamily="18" charset="0"/>
              </a:rPr>
              <a:t>Ocean Heat Content &amp; T</a:t>
            </a:r>
            <a:r>
              <a:rPr lang="en-US" sz="1600" b="1" dirty="0" smtClean="0">
                <a:latin typeface="Times New Roman" panose="02020603050405020304" pitchFamily="18" charset="0"/>
                <a:ea typeface="ＭＳ Ｐゴシック" pitchFamily="34" charset="-128"/>
                <a:cs typeface="Times New Roman" panose="02020603050405020304" pitchFamily="18" charset="0"/>
              </a:rPr>
              <a:t>ropical </a:t>
            </a:r>
            <a:r>
              <a:rPr lang="en-US" sz="1600" b="1" dirty="0">
                <a:latin typeface="Times New Roman" panose="02020603050405020304" pitchFamily="18" charset="0"/>
                <a:ea typeface="ＭＳ Ｐゴシック" pitchFamily="34" charset="-128"/>
                <a:cs typeface="Times New Roman" panose="02020603050405020304" pitchFamily="18" charset="0"/>
              </a:rPr>
              <a:t>Cyclones</a:t>
            </a:r>
          </a:p>
        </p:txBody>
      </p:sp>
      <p:sp>
        <p:nvSpPr>
          <p:cNvPr id="7" name="TextBox 11"/>
          <p:cNvSpPr txBox="1"/>
          <p:nvPr/>
        </p:nvSpPr>
        <p:spPr>
          <a:xfrm>
            <a:off x="6808306" y="678926"/>
            <a:ext cx="3661694"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dirty="0">
                <a:latin typeface="Times New Roman" panose="02020603050405020304" pitchFamily="18" charset="0"/>
                <a:ea typeface="ＭＳ Ｐゴシック" pitchFamily="34" charset="-128"/>
                <a:cs typeface="Times New Roman" panose="02020603050405020304" pitchFamily="18" charset="0"/>
              </a:rPr>
              <a:t>Near Real Time Surface Currents</a:t>
            </a:r>
          </a:p>
        </p:txBody>
      </p:sp>
      <p:sp>
        <p:nvSpPr>
          <p:cNvPr id="8" name="TextBox 15"/>
          <p:cNvSpPr txBox="1"/>
          <p:nvPr/>
        </p:nvSpPr>
        <p:spPr>
          <a:xfrm>
            <a:off x="186839" y="586539"/>
            <a:ext cx="4342126"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dirty="0" smtClean="0">
                <a:latin typeface="Times New Roman" panose="02020603050405020304" pitchFamily="18" charset="0"/>
                <a:ea typeface="ＭＳ Ｐゴシック" pitchFamily="34" charset="-128"/>
                <a:cs typeface="Times New Roman" panose="02020603050405020304" pitchFamily="18" charset="0"/>
              </a:rPr>
              <a:t>El Nino/La Nina Monitoring</a:t>
            </a:r>
            <a:endParaRPr lang="en-US" sz="1600" b="1" dirty="0">
              <a:latin typeface="Times New Roman" panose="02020603050405020304" pitchFamily="18" charset="0"/>
              <a:ea typeface="ＭＳ Ｐゴシック" pitchFamily="34" charset="-128"/>
              <a:cs typeface="Times New Roman" panose="02020603050405020304" pitchFamily="18"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7765" t="3349" r="8239" b="6591"/>
          <a:stretch/>
        </p:blipFill>
        <p:spPr>
          <a:xfrm>
            <a:off x="5987518" y="3711739"/>
            <a:ext cx="5265169" cy="2831439"/>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6839" y="1006449"/>
            <a:ext cx="4342126" cy="2525166"/>
          </a:xfrm>
          <a:prstGeom prst="rect">
            <a:avLst/>
          </a:prstGeom>
        </p:spPr>
      </p:pic>
      <p:sp>
        <p:nvSpPr>
          <p:cNvPr id="15" name="Rectangle 14"/>
          <p:cNvSpPr/>
          <p:nvPr/>
        </p:nvSpPr>
        <p:spPr>
          <a:xfrm rot="16200000">
            <a:off x="9588893" y="2115144"/>
            <a:ext cx="2503106" cy="307777"/>
          </a:xfrm>
          <a:prstGeom prst="rect">
            <a:avLst/>
          </a:prstGeom>
        </p:spPr>
        <p:txBody>
          <a:bodyPr wrap="square">
            <a:spAutoFit/>
          </a:bodyPr>
          <a:lstStyle/>
          <a:p>
            <a:pPr algn="ctr">
              <a:spcBef>
                <a:spcPct val="20000"/>
              </a:spcBef>
              <a:buClr>
                <a:schemeClr val="hlink"/>
              </a:buClr>
              <a:buSzPct val="120000"/>
            </a:pPr>
            <a:r>
              <a:rPr lang="en-US" sz="1400" dirty="0" smtClean="0">
                <a:latin typeface="Century Gothic" pitchFamily="34" charset="0"/>
              </a:rPr>
              <a:t>Credit: Josh K. Willis - JPL</a:t>
            </a:r>
          </a:p>
        </p:txBody>
      </p:sp>
      <p:sp>
        <p:nvSpPr>
          <p:cNvPr id="16" name="TextBox 15"/>
          <p:cNvSpPr txBox="1"/>
          <p:nvPr/>
        </p:nvSpPr>
        <p:spPr>
          <a:xfrm>
            <a:off x="6686550" y="4708333"/>
            <a:ext cx="2914649" cy="646331"/>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Many scientific papers used satellite altimetry data</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92412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3. SATELLITE ALTIMETRY MISSIONS</a:t>
            </a:r>
          </a:p>
        </p:txBody>
      </p:sp>
      <p:sp>
        <p:nvSpPr>
          <p:cNvPr id="9" name="TextBox 8"/>
          <p:cNvSpPr txBox="1"/>
          <p:nvPr/>
        </p:nvSpPr>
        <p:spPr>
          <a:xfrm>
            <a:off x="3887636" y="1705909"/>
            <a:ext cx="4416725" cy="3139321"/>
          </a:xfrm>
          <a:prstGeom prst="rect">
            <a:avLst/>
          </a:prstGeom>
          <a:solidFill>
            <a:schemeClr val="accent6">
              <a:lumMod val="20000"/>
              <a:lumOff val="80000"/>
            </a:schemeClr>
          </a:solidFill>
        </p:spPr>
        <p:txBody>
          <a:bodyPr wrap="square" rtlCol="0">
            <a:spAutoFit/>
          </a:bodyPr>
          <a:lstStyle/>
          <a:p>
            <a:pPr lvl="1"/>
            <a:r>
              <a:rPr lang="en-US" sz="2200" b="1" dirty="0" smtClean="0">
                <a:latin typeface="Times New Roman" panose="02020603050405020304" pitchFamily="18" charset="0"/>
                <a:cs typeface="Times New Roman" panose="02020603050405020304" pitchFamily="18" charset="0"/>
              </a:rPr>
              <a:t>Future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SWOT</a:t>
            </a:r>
          </a:p>
          <a:p>
            <a:pPr lvl="1"/>
            <a:endParaRPr lang="en-US" sz="2200" dirty="0" smtClean="0">
              <a:latin typeface="Times New Roman" panose="02020603050405020304" pitchFamily="18" charset="0"/>
              <a:cs typeface="Times New Roman" panose="02020603050405020304" pitchFamily="18" charset="0"/>
            </a:endParaRPr>
          </a:p>
          <a:p>
            <a:pPr lvl="1"/>
            <a:endParaRPr lang="en-US" sz="2200" dirty="0">
              <a:latin typeface="Times New Roman" panose="02020603050405020304" pitchFamily="18" charset="0"/>
              <a:cs typeface="Times New Roman" panose="02020603050405020304" pitchFamily="18" charset="0"/>
            </a:endParaRPr>
          </a:p>
          <a:p>
            <a:pPr lvl="1"/>
            <a:r>
              <a:rPr lang="en-US" sz="2200" b="1" dirty="0" smtClean="0">
                <a:latin typeface="Times New Roman" panose="02020603050405020304" pitchFamily="18" charset="0"/>
                <a:cs typeface="Times New Roman" panose="02020603050405020304" pitchFamily="18" charset="0"/>
              </a:rPr>
              <a:t>Altimetry in planetary missions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MARSIS – Mars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SHARAD – Mars</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RIME – Jupiter Moons </a:t>
            </a:r>
          </a:p>
          <a:p>
            <a:pPr lvl="1"/>
            <a:r>
              <a:rPr lang="en-US" sz="2200" dirty="0">
                <a:latin typeface="Times New Roman" panose="02020603050405020304" pitchFamily="18" charset="0"/>
                <a:cs typeface="Times New Roman" panose="02020603050405020304" pitchFamily="18" charset="0"/>
              </a:rPr>
              <a:t>	</a:t>
            </a:r>
            <a:r>
              <a:rPr lang="en-US" sz="2200" dirty="0" smtClean="0">
                <a:latin typeface="Times New Roman" panose="02020603050405020304" pitchFamily="18" charset="0"/>
                <a:cs typeface="Times New Roman" panose="02020603050405020304" pitchFamily="18" charset="0"/>
              </a:rPr>
              <a:t>- SRS - Venus</a:t>
            </a:r>
          </a:p>
        </p:txBody>
      </p:sp>
    </p:spTree>
    <p:extLst>
      <p:ext uri="{BB962C8B-B14F-4D97-AF65-F5344CB8AC3E}">
        <p14:creationId xmlns:p14="http://schemas.microsoft.com/office/powerpoint/2010/main" val="9380088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FUTURE MISSIONS </a:t>
            </a:r>
          </a:p>
        </p:txBody>
      </p:sp>
      <p:sp>
        <p:nvSpPr>
          <p:cNvPr id="4" name="Rectangle 3"/>
          <p:cNvSpPr/>
          <p:nvPr/>
        </p:nvSpPr>
        <p:spPr>
          <a:xfrm>
            <a:off x="168692" y="5217308"/>
            <a:ext cx="11854611" cy="1477328"/>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The Surface Water and Ocean Topography (SWOT) mission will be launched at the end of 2022. </a:t>
            </a:r>
          </a:p>
          <a:p>
            <a:pPr algn="just"/>
            <a:r>
              <a:rPr lang="en-US" dirty="0" smtClean="0">
                <a:solidFill>
                  <a:srgbClr val="444444"/>
                </a:solidFill>
                <a:latin typeface="Times New Roman" panose="02020603050405020304" pitchFamily="18" charset="0"/>
                <a:cs typeface="Times New Roman" panose="02020603050405020304" pitchFamily="18" charset="0"/>
              </a:rPr>
              <a:t>This is the NASA’s first global survey of Earth’s surface water. </a:t>
            </a:r>
          </a:p>
          <a:p>
            <a:pPr algn="just"/>
            <a:r>
              <a:rPr lang="en-US" dirty="0" smtClean="0">
                <a:solidFill>
                  <a:srgbClr val="444444"/>
                </a:solidFill>
                <a:latin typeface="Times New Roman" panose="02020603050405020304" pitchFamily="18" charset="0"/>
                <a:cs typeface="Times New Roman" panose="02020603050405020304" pitchFamily="18" charset="0"/>
              </a:rPr>
              <a:t>SWOT will observe major lakes, rivers and wetlands while detecting ocean features, providing information that is needed to assess water resources on land, track regional sea level changes, monitoring coastal processes, and observe small-scale </a:t>
            </a:r>
            <a:r>
              <a:rPr lang="en-US" dirty="0" err="1" smtClean="0">
                <a:solidFill>
                  <a:srgbClr val="444444"/>
                </a:solidFill>
                <a:latin typeface="Times New Roman" panose="02020603050405020304" pitchFamily="18" charset="0"/>
                <a:cs typeface="Times New Roman" panose="02020603050405020304" pitchFamily="18" charset="0"/>
              </a:rPr>
              <a:t>ocenan</a:t>
            </a:r>
            <a:r>
              <a:rPr lang="en-US" dirty="0" smtClean="0">
                <a:solidFill>
                  <a:srgbClr val="444444"/>
                </a:solidFill>
                <a:latin typeface="Times New Roman" panose="02020603050405020304" pitchFamily="18" charset="0"/>
                <a:cs typeface="Times New Roman" panose="02020603050405020304" pitchFamily="18" charset="0"/>
              </a:rPr>
              <a:t> currents. </a:t>
            </a:r>
            <a:endParaRPr lang="en-US" dirty="0">
              <a:solidFill>
                <a:srgbClr val="444444"/>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97" y="588450"/>
            <a:ext cx="8128000" cy="4572000"/>
          </a:xfrm>
          <a:prstGeom prst="rect">
            <a:avLst/>
          </a:prstGeom>
        </p:spPr>
      </p:pic>
    </p:spTree>
    <p:extLst>
      <p:ext uri="{BB962C8B-B14F-4D97-AF65-F5344CB8AC3E}">
        <p14:creationId xmlns:p14="http://schemas.microsoft.com/office/powerpoint/2010/main" val="4333787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PLANETARY MISSIONS </a:t>
            </a:r>
          </a:p>
        </p:txBody>
      </p:sp>
      <p:pic>
        <p:nvPicPr>
          <p:cNvPr id="2050" name="Picture 2" descr="http://www.altimetry.info/wp-content/uploads/2018/06/Mars_Express-300x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39" y="686838"/>
            <a:ext cx="4528866" cy="32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6391" y="4262625"/>
            <a:ext cx="5302370" cy="2308324"/>
          </a:xfrm>
          <a:prstGeom prst="rect">
            <a:avLst/>
          </a:prstGeom>
        </p:spPr>
        <p:txBody>
          <a:bodyPr wrap="square">
            <a:spAutoFit/>
          </a:bodyPr>
          <a:lstStyle/>
          <a:p>
            <a:pPr algn="just"/>
            <a:r>
              <a:rPr lang="en-US" dirty="0">
                <a:solidFill>
                  <a:srgbClr val="444444"/>
                </a:solidFill>
                <a:latin typeface="Times New Roman" panose="02020603050405020304" pitchFamily="18" charset="0"/>
                <a:cs typeface="Times New Roman" panose="02020603050405020304" pitchFamily="18" charset="0"/>
              </a:rPr>
              <a:t>The MARSIS (Mars Advanced Radar for </a:t>
            </a:r>
            <a:r>
              <a:rPr lang="en-US" dirty="0" smtClean="0">
                <a:solidFill>
                  <a:srgbClr val="444444"/>
                </a:solidFill>
                <a:latin typeface="Times New Roman" panose="02020603050405020304" pitchFamily="18" charset="0"/>
                <a:cs typeface="Times New Roman" panose="02020603050405020304" pitchFamily="18" charset="0"/>
              </a:rPr>
              <a:t>Subsurface and</a:t>
            </a:r>
            <a:r>
              <a:rPr lang="en-US" dirty="0">
                <a:solidFill>
                  <a:srgbClr val="444444"/>
                </a:solidFill>
                <a:latin typeface="Times New Roman" panose="02020603050405020304" pitchFamily="18" charset="0"/>
                <a:cs typeface="Times New Roman" panose="02020603050405020304" pitchFamily="18" charset="0"/>
              </a:rPr>
              <a:t> </a:t>
            </a:r>
            <a:r>
              <a:rPr lang="en-US" dirty="0">
                <a:solidFill>
                  <a:srgbClr val="2D5C88"/>
                </a:solidFill>
                <a:latin typeface="Times New Roman" panose="02020603050405020304" pitchFamily="18" charset="0"/>
                <a:cs typeface="Times New Roman" panose="02020603050405020304" pitchFamily="18" charset="0"/>
                <a:hlinkClick r:id="rId3"/>
              </a:rPr>
              <a:t>Ionosphere</a:t>
            </a:r>
            <a:r>
              <a:rPr lang="en-US" dirty="0">
                <a:solidFill>
                  <a:srgbClr val="444444"/>
                </a:solidFill>
                <a:latin typeface="Times New Roman" panose="02020603050405020304" pitchFamily="18" charset="0"/>
                <a:cs typeface="Times New Roman" panose="02020603050405020304" pitchFamily="18" charset="0"/>
              </a:rPr>
              <a:t> Sounding)  orbital radar sounder, onboard </a:t>
            </a:r>
            <a:r>
              <a:rPr lang="en-US" dirty="0">
                <a:solidFill>
                  <a:srgbClr val="2D5C88"/>
                </a:solidFill>
                <a:latin typeface="Times New Roman" panose="02020603050405020304" pitchFamily="18" charset="0"/>
                <a:cs typeface="Times New Roman" panose="02020603050405020304" pitchFamily="18" charset="0"/>
                <a:hlinkClick r:id="rId4"/>
              </a:rPr>
              <a:t>ESA</a:t>
            </a:r>
            <a:r>
              <a:rPr lang="en-US" dirty="0">
                <a:solidFill>
                  <a:srgbClr val="444444"/>
                </a:solidFill>
                <a:latin typeface="Times New Roman" panose="02020603050405020304" pitchFamily="18" charset="0"/>
                <a:cs typeface="Times New Roman" panose="02020603050405020304" pitchFamily="18" charset="0"/>
              </a:rPr>
              <a:t>’s Mars Express spacecraft launched </a:t>
            </a:r>
            <a:r>
              <a:rPr lang="en-US" dirty="0" smtClean="0">
                <a:solidFill>
                  <a:srgbClr val="444444"/>
                </a:solidFill>
                <a:latin typeface="Times New Roman" panose="02020603050405020304" pitchFamily="18" charset="0"/>
                <a:cs typeface="Times New Roman" panose="02020603050405020304" pitchFamily="18" charset="0"/>
              </a:rPr>
              <a:t>on 2 June 2003</a:t>
            </a:r>
            <a:r>
              <a:rPr lang="en-US" dirty="0">
                <a:solidFill>
                  <a:srgbClr val="444444"/>
                </a:solidFill>
                <a:latin typeface="Times New Roman" panose="02020603050405020304" pitchFamily="18" charset="0"/>
                <a:cs typeface="Times New Roman" panose="02020603050405020304" pitchFamily="18" charset="0"/>
              </a:rPr>
              <a:t>, was designed to investigate the Martian </a:t>
            </a:r>
            <a:r>
              <a:rPr lang="en-US" dirty="0">
                <a:solidFill>
                  <a:srgbClr val="2D5C88"/>
                </a:solidFill>
                <a:latin typeface="Times New Roman" panose="02020603050405020304" pitchFamily="18" charset="0"/>
                <a:cs typeface="Times New Roman" panose="02020603050405020304" pitchFamily="18" charset="0"/>
                <a:hlinkClick r:id="rId3"/>
              </a:rPr>
              <a:t>ionosphere</a:t>
            </a:r>
            <a:r>
              <a:rPr lang="en-US" dirty="0">
                <a:solidFill>
                  <a:srgbClr val="444444"/>
                </a:solidFill>
                <a:latin typeface="Times New Roman" panose="02020603050405020304" pitchFamily="18" charset="0"/>
                <a:cs typeface="Times New Roman" panose="02020603050405020304" pitchFamily="18" charset="0"/>
              </a:rPr>
              <a:t> and the geological and hydrological structure of the subsurface, with a particular emphasis on the detection of deep bodies of solid or liquid water</a:t>
            </a:r>
            <a:r>
              <a:rPr lang="en-US" dirty="0" smtClean="0">
                <a:solidFill>
                  <a:srgbClr val="444444"/>
                </a:solidFill>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Altitude: 298 – 10107 km; Inclination: 86.3</a:t>
            </a:r>
            <a:r>
              <a:rPr lang="en-US" baseline="30000" dirty="0" smtClean="0">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pic>
        <p:nvPicPr>
          <p:cNvPr id="2052" name="Picture 4" descr="http://www.altimetry.info/wp-content/uploads/2018/06/1200px-Mars_Reconnaissance_Orbiter-300x23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5407" y="686838"/>
            <a:ext cx="4138446"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917721" y="3985626"/>
            <a:ext cx="5753819" cy="2862322"/>
          </a:xfrm>
          <a:prstGeom prst="rect">
            <a:avLst/>
          </a:prstGeom>
        </p:spPr>
        <p:txBody>
          <a:bodyPr wrap="square">
            <a:spAutoFit/>
          </a:bodyPr>
          <a:lstStyle/>
          <a:p>
            <a:pPr algn="just"/>
            <a:r>
              <a:rPr lang="en-US" dirty="0">
                <a:solidFill>
                  <a:srgbClr val="444444"/>
                </a:solidFill>
                <a:latin typeface="Times New Roman" panose="02020603050405020304" pitchFamily="18" charset="0"/>
                <a:cs typeface="Times New Roman" panose="02020603050405020304" pitchFamily="18" charset="0"/>
              </a:rPr>
              <a:t>SHARAD (</a:t>
            </a:r>
            <a:r>
              <a:rPr lang="en-US" dirty="0" err="1">
                <a:solidFill>
                  <a:srgbClr val="444444"/>
                </a:solidFill>
                <a:latin typeface="Times New Roman" panose="02020603050405020304" pitchFamily="18" charset="0"/>
                <a:cs typeface="Times New Roman" panose="02020603050405020304" pitchFamily="18" charset="0"/>
              </a:rPr>
              <a:t>SHAllow-RADar</a:t>
            </a:r>
            <a:r>
              <a:rPr lang="en-US" dirty="0">
                <a:solidFill>
                  <a:srgbClr val="444444"/>
                </a:solidFill>
                <a:latin typeface="Times New Roman" panose="02020603050405020304" pitchFamily="18" charset="0"/>
                <a:cs typeface="Times New Roman" panose="02020603050405020304" pitchFamily="18" charset="0"/>
              </a:rPr>
              <a:t>) is one of the main instruments on board the Mars Reconnaissance Orbiter (MRO), </a:t>
            </a:r>
            <a:r>
              <a:rPr lang="en-US" dirty="0">
                <a:solidFill>
                  <a:srgbClr val="2D5C88"/>
                </a:solidFill>
                <a:latin typeface="Times New Roman" panose="02020603050405020304" pitchFamily="18" charset="0"/>
                <a:cs typeface="Times New Roman" panose="02020603050405020304" pitchFamily="18" charset="0"/>
                <a:hlinkClick r:id="rId6"/>
              </a:rPr>
              <a:t>NASA</a:t>
            </a:r>
            <a:r>
              <a:rPr lang="en-US" dirty="0">
                <a:solidFill>
                  <a:srgbClr val="444444"/>
                </a:solidFill>
                <a:latin typeface="Times New Roman" panose="02020603050405020304" pitchFamily="18" charset="0"/>
                <a:cs typeface="Times New Roman" panose="02020603050405020304" pitchFamily="18" charset="0"/>
              </a:rPr>
              <a:t>’s planetary exploration spacecraft launched in August 2005 and operating in Mars’ orbit since the end of 2006. The purpose of the MRO mission is global mapping of the surface (in visible and near infrared), investigation of the subsurface, identification of future landing sites for spacecraft and future communications and navigation support to Martian missions</a:t>
            </a:r>
            <a:r>
              <a:rPr lang="en-US" dirty="0" smtClean="0">
                <a:solidFill>
                  <a:srgbClr val="444444"/>
                </a:solidFill>
                <a:latin typeface="Times New Roman" panose="02020603050405020304" pitchFamily="18" charset="0"/>
                <a:cs typeface="Times New Roman" panose="02020603050405020304" pitchFamily="18" charset="0"/>
              </a:rPr>
              <a:t>.</a:t>
            </a:r>
          </a:p>
          <a:p>
            <a:pPr algn="just"/>
            <a:r>
              <a:rPr lang="en-US" dirty="0" smtClean="0">
                <a:solidFill>
                  <a:srgbClr val="444444"/>
                </a:solidFill>
                <a:latin typeface="Times New Roman" panose="02020603050405020304" pitchFamily="18" charset="0"/>
                <a:cs typeface="Times New Roman" panose="02020603050405020304" pitchFamily="18" charset="0"/>
              </a:rPr>
              <a:t>Altitude: 250 – 316 km; Inclination: 93</a:t>
            </a:r>
            <a:r>
              <a:rPr lang="en-US" baseline="30000" dirty="0" smtClean="0">
                <a:solidFill>
                  <a:srgbClr val="444444"/>
                </a:solidFill>
                <a:latin typeface="Times New Roman" panose="02020603050405020304" pitchFamily="18" charset="0"/>
                <a:cs typeface="Times New Roman" panose="02020603050405020304" pitchFamily="18" charset="0"/>
              </a:rPr>
              <a:t>0</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53222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PLANETARY MISSIONS </a:t>
            </a:r>
          </a:p>
        </p:txBody>
      </p:sp>
      <p:pic>
        <p:nvPicPr>
          <p:cNvPr id="3074" name="Picture 2" descr="http://www.altimetry.info/wp-content/uploads/2018/06/JUICE_mission_625-212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97" y="756018"/>
            <a:ext cx="3877056"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888601" y="544563"/>
            <a:ext cx="7110742" cy="5909310"/>
          </a:xfrm>
          <a:prstGeom prst="rect">
            <a:avLst/>
          </a:prstGeom>
        </p:spPr>
        <p:txBody>
          <a:bodyPr wrap="square">
            <a:spAutoFit/>
          </a:bodyPr>
          <a:lstStyle/>
          <a:p>
            <a:pPr algn="just"/>
            <a:r>
              <a:rPr lang="en-US" dirty="0">
                <a:solidFill>
                  <a:srgbClr val="444444"/>
                </a:solidFill>
                <a:latin typeface="Times New Roman" panose="02020603050405020304" pitchFamily="18" charset="0"/>
                <a:cs typeface="Times New Roman" panose="02020603050405020304" pitchFamily="18" charset="0"/>
              </a:rPr>
              <a:t>In May 2012 the European Space Agency approved the </a:t>
            </a:r>
            <a:r>
              <a:rPr lang="en-US" dirty="0" err="1">
                <a:solidFill>
                  <a:srgbClr val="444444"/>
                </a:solidFill>
                <a:latin typeface="Times New Roman" panose="02020603050405020304" pitchFamily="18" charset="0"/>
                <a:cs typeface="Times New Roman" panose="02020603050405020304" pitchFamily="18" charset="0"/>
              </a:rPr>
              <a:t>JUpiter</a:t>
            </a:r>
            <a:r>
              <a:rPr lang="en-US" dirty="0">
                <a:solidFill>
                  <a:srgbClr val="444444"/>
                </a:solidFill>
                <a:latin typeface="Times New Roman" panose="02020603050405020304" pitchFamily="18" charset="0"/>
                <a:cs typeface="Times New Roman" panose="02020603050405020304" pitchFamily="18" charset="0"/>
              </a:rPr>
              <a:t> </a:t>
            </a:r>
            <a:r>
              <a:rPr lang="en-US" dirty="0" err="1">
                <a:solidFill>
                  <a:srgbClr val="444444"/>
                </a:solidFill>
                <a:latin typeface="Times New Roman" panose="02020603050405020304" pitchFamily="18" charset="0"/>
                <a:cs typeface="Times New Roman" panose="02020603050405020304" pitchFamily="18" charset="0"/>
              </a:rPr>
              <a:t>ICy</a:t>
            </a:r>
            <a:r>
              <a:rPr lang="en-US" dirty="0">
                <a:solidFill>
                  <a:srgbClr val="444444"/>
                </a:solidFill>
                <a:latin typeface="Times New Roman" panose="02020603050405020304" pitchFamily="18" charset="0"/>
                <a:cs typeface="Times New Roman" panose="02020603050405020304" pitchFamily="18" charset="0"/>
              </a:rPr>
              <a:t> moons Explorer (JUICE) mission. </a:t>
            </a:r>
            <a:endParaRPr lang="en-US" dirty="0" smtClean="0">
              <a:solidFill>
                <a:srgbClr val="444444"/>
              </a:solidFill>
              <a:latin typeface="Times New Roman" panose="02020603050405020304" pitchFamily="18" charset="0"/>
              <a:cs typeface="Times New Roman" panose="02020603050405020304" pitchFamily="18" charset="0"/>
            </a:endParaRP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This </a:t>
            </a:r>
            <a:r>
              <a:rPr lang="en-US" dirty="0">
                <a:solidFill>
                  <a:srgbClr val="444444"/>
                </a:solidFill>
                <a:latin typeface="Times New Roman" panose="02020603050405020304" pitchFamily="18" charset="0"/>
                <a:cs typeface="Times New Roman" panose="02020603050405020304" pitchFamily="18" charset="0"/>
              </a:rPr>
              <a:t>is the first Large-class mission chosen as part of the </a:t>
            </a:r>
            <a:r>
              <a:rPr lang="en-US" dirty="0">
                <a:solidFill>
                  <a:srgbClr val="2D5C88"/>
                </a:solidFill>
                <a:latin typeface="Times New Roman" panose="02020603050405020304" pitchFamily="18" charset="0"/>
                <a:cs typeface="Times New Roman" panose="02020603050405020304" pitchFamily="18" charset="0"/>
                <a:hlinkClick r:id="rId3"/>
              </a:rPr>
              <a:t>ESA</a:t>
            </a:r>
            <a:r>
              <a:rPr lang="en-US" dirty="0">
                <a:solidFill>
                  <a:srgbClr val="444444"/>
                </a:solidFill>
                <a:latin typeface="Times New Roman" panose="02020603050405020304" pitchFamily="18" charset="0"/>
                <a:cs typeface="Times New Roman" panose="02020603050405020304" pitchFamily="18" charset="0"/>
              </a:rPr>
              <a:t>’s Cosmic Vision 2015-2025 </a:t>
            </a:r>
            <a:r>
              <a:rPr lang="en-US" dirty="0" err="1">
                <a:solidFill>
                  <a:srgbClr val="444444"/>
                </a:solidFill>
                <a:latin typeface="Times New Roman" panose="02020603050405020304" pitchFamily="18" charset="0"/>
                <a:cs typeface="Times New Roman" panose="02020603050405020304" pitchFamily="18" charset="0"/>
              </a:rPr>
              <a:t>programme</a:t>
            </a:r>
            <a:r>
              <a:rPr lang="en-US" dirty="0">
                <a:solidFill>
                  <a:srgbClr val="444444"/>
                </a:solidFill>
                <a:latin typeface="Times New Roman" panose="02020603050405020304" pitchFamily="18" charset="0"/>
                <a:cs typeface="Times New Roman" panose="02020603050405020304" pitchFamily="18" charset="0"/>
              </a:rPr>
              <a:t>. </a:t>
            </a:r>
            <a:endParaRPr lang="en-US" dirty="0" smtClean="0">
              <a:solidFill>
                <a:srgbClr val="444444"/>
              </a:solidFill>
              <a:latin typeface="Times New Roman" panose="02020603050405020304" pitchFamily="18" charset="0"/>
              <a:cs typeface="Times New Roman" panose="02020603050405020304" pitchFamily="18" charset="0"/>
            </a:endParaRP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JUICE </a:t>
            </a:r>
            <a:r>
              <a:rPr lang="en-US" dirty="0">
                <a:solidFill>
                  <a:srgbClr val="444444"/>
                </a:solidFill>
                <a:latin typeface="Times New Roman" panose="02020603050405020304" pitchFamily="18" charset="0"/>
                <a:cs typeface="Times New Roman" panose="02020603050405020304" pitchFamily="18" charset="0"/>
              </a:rPr>
              <a:t>is aimed to study Jupiter and to investigate the potentially habitable zones in the Galilean icy satellites: Ganymede, Europa, and </a:t>
            </a:r>
            <a:r>
              <a:rPr lang="en-US" dirty="0" err="1">
                <a:solidFill>
                  <a:srgbClr val="444444"/>
                </a:solidFill>
                <a:latin typeface="Times New Roman" panose="02020603050405020304" pitchFamily="18" charset="0"/>
                <a:cs typeface="Times New Roman" panose="02020603050405020304" pitchFamily="18" charset="0"/>
              </a:rPr>
              <a:t>Callisto</a:t>
            </a:r>
            <a:r>
              <a:rPr lang="en-US" dirty="0">
                <a:solidFill>
                  <a:srgbClr val="444444"/>
                </a:solidFill>
                <a:latin typeface="Times New Roman" panose="02020603050405020304" pitchFamily="18" charset="0"/>
                <a:cs typeface="Times New Roman" panose="02020603050405020304" pitchFamily="18" charset="0"/>
              </a:rPr>
              <a:t>. </a:t>
            </a:r>
            <a:endParaRPr lang="en-US" dirty="0" smtClean="0">
              <a:solidFill>
                <a:srgbClr val="444444"/>
              </a:solidFill>
              <a:latin typeface="Times New Roman" panose="02020603050405020304" pitchFamily="18" charset="0"/>
              <a:cs typeface="Times New Roman" panose="02020603050405020304" pitchFamily="18" charset="0"/>
            </a:endParaRP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One </a:t>
            </a:r>
            <a:r>
              <a:rPr lang="en-US" dirty="0">
                <a:solidFill>
                  <a:srgbClr val="444444"/>
                </a:solidFill>
                <a:latin typeface="Times New Roman" panose="02020603050405020304" pitchFamily="18" charset="0"/>
                <a:cs typeface="Times New Roman" panose="02020603050405020304" pitchFamily="18" charset="0"/>
              </a:rPr>
              <a:t>of the most important sets of science goals for JUICE is related to the study of the subsurface geology and geophysics of icy moons and to detect possible subsurface water</a:t>
            </a:r>
            <a:r>
              <a:rPr lang="en-US" dirty="0" smtClean="0">
                <a:solidFill>
                  <a:srgbClr val="444444"/>
                </a:solidFill>
                <a:latin typeface="Times New Roman" panose="02020603050405020304" pitchFamily="18" charset="0"/>
                <a:cs typeface="Times New Roman" panose="02020603050405020304" pitchFamily="18" charset="0"/>
              </a:rPr>
              <a:t>.</a:t>
            </a: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RIME </a:t>
            </a:r>
            <a:r>
              <a:rPr lang="en-US" dirty="0">
                <a:solidFill>
                  <a:srgbClr val="444444"/>
                </a:solidFill>
                <a:latin typeface="Times New Roman" panose="02020603050405020304" pitchFamily="18" charset="0"/>
                <a:cs typeface="Times New Roman" panose="02020603050405020304" pitchFamily="18" charset="0"/>
              </a:rPr>
              <a:t>(Radar for Icy moon Exploration) is a radar sounder optimized for the penetration of the Galilean icy moons, Ganymede, Europa, and </a:t>
            </a:r>
            <a:r>
              <a:rPr lang="en-US" dirty="0" err="1">
                <a:solidFill>
                  <a:srgbClr val="444444"/>
                </a:solidFill>
                <a:latin typeface="Times New Roman" panose="02020603050405020304" pitchFamily="18" charset="0"/>
                <a:cs typeface="Times New Roman" panose="02020603050405020304" pitchFamily="18" charset="0"/>
              </a:rPr>
              <a:t>Callisto</a:t>
            </a:r>
            <a:r>
              <a:rPr lang="en-US" dirty="0">
                <a:solidFill>
                  <a:srgbClr val="444444"/>
                </a:solidFill>
                <a:latin typeface="Times New Roman" panose="02020603050405020304" pitchFamily="18" charset="0"/>
                <a:cs typeface="Times New Roman" panose="02020603050405020304" pitchFamily="18" charset="0"/>
              </a:rPr>
              <a:t>, up to a depth of 9 km. </a:t>
            </a:r>
            <a:endParaRPr lang="en-US" dirty="0" smtClean="0">
              <a:solidFill>
                <a:srgbClr val="444444"/>
              </a:solidFill>
              <a:latin typeface="Times New Roman" panose="02020603050405020304" pitchFamily="18" charset="0"/>
              <a:cs typeface="Times New Roman" panose="02020603050405020304" pitchFamily="18" charset="0"/>
            </a:endParaRPr>
          </a:p>
          <a:p>
            <a:pPr algn="just"/>
            <a:endParaRPr lang="en-US" dirty="0" smtClean="0">
              <a:solidFill>
                <a:srgbClr val="444444"/>
              </a:solidFill>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This </a:t>
            </a:r>
            <a:r>
              <a:rPr lang="en-US" dirty="0">
                <a:solidFill>
                  <a:srgbClr val="444444"/>
                </a:solidFill>
                <a:latin typeface="Times New Roman" panose="02020603050405020304" pitchFamily="18" charset="0"/>
                <a:cs typeface="Times New Roman" panose="02020603050405020304" pitchFamily="18" charset="0"/>
              </a:rPr>
              <a:t>is a </a:t>
            </a:r>
            <a:r>
              <a:rPr lang="en-US" dirty="0">
                <a:solidFill>
                  <a:srgbClr val="2D5C88"/>
                </a:solidFill>
                <a:latin typeface="Times New Roman" panose="02020603050405020304" pitchFamily="18" charset="0"/>
                <a:cs typeface="Times New Roman" panose="02020603050405020304" pitchFamily="18" charset="0"/>
                <a:hlinkClick r:id="rId4"/>
              </a:rPr>
              <a:t>nadir</a:t>
            </a:r>
            <a:r>
              <a:rPr lang="en-US" dirty="0">
                <a:solidFill>
                  <a:srgbClr val="444444"/>
                </a:solidFill>
                <a:latin typeface="Times New Roman" panose="02020603050405020304" pitchFamily="18" charset="0"/>
                <a:cs typeface="Times New Roman" panose="02020603050405020304" pitchFamily="18" charset="0"/>
              </a:rPr>
              <a:t>-looking active instrument which transmits radio waves with the unique capability to penetrate deeply into the subsurface</a:t>
            </a:r>
            <a:r>
              <a:rPr lang="en-US" dirty="0" smtClean="0">
                <a:solidFill>
                  <a:srgbClr val="444444"/>
                </a:solidFill>
                <a:latin typeface="Times New Roman" panose="02020603050405020304" pitchFamily="18" charset="0"/>
                <a:cs typeface="Times New Roman" panose="02020603050405020304" pitchFamily="18" charset="0"/>
              </a:rPr>
              <a:t>.</a:t>
            </a:r>
          </a:p>
          <a:p>
            <a:pPr algn="just"/>
            <a:endParaRPr lang="en-US" b="0" i="0" dirty="0">
              <a:solidFill>
                <a:srgbClr val="444444"/>
              </a:solidFill>
              <a:effectLst/>
              <a:latin typeface="Times New Roman" panose="02020603050405020304" pitchFamily="18" charset="0"/>
              <a:cs typeface="Times New Roman" panose="02020603050405020304" pitchFamily="18" charset="0"/>
            </a:endParaRPr>
          </a:p>
          <a:p>
            <a:pPr algn="just"/>
            <a:r>
              <a:rPr lang="en-US" dirty="0">
                <a:solidFill>
                  <a:srgbClr val="444444"/>
                </a:solidFill>
                <a:latin typeface="Times New Roman" panose="02020603050405020304" pitchFamily="18" charset="0"/>
                <a:cs typeface="Times New Roman" panose="02020603050405020304" pitchFamily="18" charset="0"/>
              </a:rPr>
              <a:t>The satellite is expected to be launched in </a:t>
            </a:r>
            <a:r>
              <a:rPr lang="en-US" dirty="0" smtClean="0">
                <a:solidFill>
                  <a:srgbClr val="444444"/>
                </a:solidFill>
                <a:latin typeface="Times New Roman" panose="02020603050405020304" pitchFamily="18" charset="0"/>
                <a:cs typeface="Times New Roman" panose="02020603050405020304" pitchFamily="18" charset="0"/>
              </a:rPr>
              <a:t>2022</a:t>
            </a:r>
            <a:endParaRPr lang="en-US" dirty="0">
              <a:solidFill>
                <a:srgbClr val="44444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6157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PLANETARY MISSIONS </a:t>
            </a:r>
          </a:p>
        </p:txBody>
      </p:sp>
      <p:pic>
        <p:nvPicPr>
          <p:cNvPr id="3076" name="Picture 4" descr="http://www.altimetry.info/wp-content/uploads/2018/06/EnVision_2015-01-29-a-las-23.58.10-580x343-300x17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760" y="1474769"/>
            <a:ext cx="5424404" cy="320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1281" y="1228310"/>
            <a:ext cx="6096000" cy="3693319"/>
          </a:xfrm>
          <a:prstGeom prst="rect">
            <a:avLst/>
          </a:prstGeom>
        </p:spPr>
        <p:txBody>
          <a:bodyPr>
            <a:spAutoFit/>
          </a:bodyPr>
          <a:lstStyle/>
          <a:p>
            <a:pPr algn="just"/>
            <a:r>
              <a:rPr lang="en-US" dirty="0" err="1">
                <a:solidFill>
                  <a:srgbClr val="444444"/>
                </a:solidFill>
                <a:latin typeface="Times New Roman" panose="02020603050405020304" pitchFamily="18" charset="0"/>
                <a:cs typeface="Times New Roman" panose="02020603050405020304" pitchFamily="18" charset="0"/>
              </a:rPr>
              <a:t>EnVision</a:t>
            </a:r>
            <a:r>
              <a:rPr lang="en-US" dirty="0">
                <a:solidFill>
                  <a:srgbClr val="444444"/>
                </a:solidFill>
                <a:latin typeface="Times New Roman" panose="02020603050405020304" pitchFamily="18" charset="0"/>
                <a:cs typeface="Times New Roman" panose="02020603050405020304" pitchFamily="18" charset="0"/>
              </a:rPr>
              <a:t> is a proposed </a:t>
            </a:r>
            <a:r>
              <a:rPr lang="en-US" dirty="0">
                <a:solidFill>
                  <a:srgbClr val="2D5C88"/>
                </a:solidFill>
                <a:latin typeface="Times New Roman" panose="02020603050405020304" pitchFamily="18" charset="0"/>
                <a:cs typeface="Times New Roman" panose="02020603050405020304" pitchFamily="18" charset="0"/>
                <a:hlinkClick r:id="rId3"/>
              </a:rPr>
              <a:t>ESA</a:t>
            </a:r>
            <a:r>
              <a:rPr lang="en-US" dirty="0">
                <a:solidFill>
                  <a:srgbClr val="444444"/>
                </a:solidFill>
                <a:latin typeface="Times New Roman" panose="02020603050405020304" pitchFamily="18" charset="0"/>
                <a:cs typeface="Times New Roman" panose="02020603050405020304" pitchFamily="18" charset="0"/>
              </a:rPr>
              <a:t> medium-class mission to determine the nature and current state of geological activity on Venus, and its relationship with the atmosphere, to understand how Venus and Earth could have evolved so differently. </a:t>
            </a:r>
            <a:endParaRPr lang="en-US" dirty="0" smtClean="0">
              <a:solidFill>
                <a:srgbClr val="444444"/>
              </a:solidFill>
              <a:latin typeface="Times New Roman" panose="02020603050405020304" pitchFamily="18" charset="0"/>
              <a:cs typeface="Times New Roman" panose="02020603050405020304" pitchFamily="18" charset="0"/>
            </a:endParaRPr>
          </a:p>
          <a:p>
            <a:pPr algn="just"/>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a:solidFill>
                  <a:srgbClr val="444444"/>
                </a:solidFill>
                <a:latin typeface="Times New Roman" panose="02020603050405020304" pitchFamily="18" charset="0"/>
                <a:cs typeface="Times New Roman" panose="02020603050405020304" pitchFamily="18" charset="0"/>
              </a:rPr>
              <a:t>It will use a subsurface radar sounder to obtain profiles of the upper few hundred </a:t>
            </a:r>
            <a:r>
              <a:rPr lang="en-US" dirty="0" err="1">
                <a:solidFill>
                  <a:srgbClr val="444444"/>
                </a:solidFill>
                <a:latin typeface="Times New Roman" panose="02020603050405020304" pitchFamily="18" charset="0"/>
                <a:cs typeface="Times New Roman" panose="02020603050405020304" pitchFamily="18" charset="0"/>
              </a:rPr>
              <a:t>metres</a:t>
            </a:r>
            <a:r>
              <a:rPr lang="en-US" dirty="0">
                <a:solidFill>
                  <a:srgbClr val="444444"/>
                </a:solidFill>
                <a:latin typeface="Times New Roman" panose="02020603050405020304" pitchFamily="18" charset="0"/>
                <a:cs typeface="Times New Roman" panose="02020603050405020304" pitchFamily="18" charset="0"/>
              </a:rPr>
              <a:t>, and an IR mapper and spectrometer to detect volcanic eruptions and a world-leading European phased array synthetic aperture radar, </a:t>
            </a:r>
            <a:r>
              <a:rPr lang="en-US" dirty="0" err="1">
                <a:solidFill>
                  <a:srgbClr val="444444"/>
                </a:solidFill>
                <a:latin typeface="Times New Roman" panose="02020603050405020304" pitchFamily="18" charset="0"/>
                <a:cs typeface="Times New Roman" panose="02020603050405020304" pitchFamily="18" charset="0"/>
              </a:rPr>
              <a:t>VenSAR</a:t>
            </a:r>
            <a:r>
              <a:rPr lang="en-US" dirty="0">
                <a:solidFill>
                  <a:srgbClr val="444444"/>
                </a:solidFill>
                <a:latin typeface="Times New Roman" panose="02020603050405020304" pitchFamily="18" charset="0"/>
                <a:cs typeface="Times New Roman" panose="02020603050405020304" pitchFamily="18" charset="0"/>
              </a:rPr>
              <a:t>, to obtain global topography at 27m and imagery at up to 1m resolution, and us </a:t>
            </a:r>
            <a:r>
              <a:rPr lang="en-US" dirty="0" err="1">
                <a:solidFill>
                  <a:srgbClr val="444444"/>
                </a:solidFill>
                <a:latin typeface="Times New Roman" panose="02020603050405020304" pitchFamily="18" charset="0"/>
                <a:cs typeface="Times New Roman" panose="02020603050405020304" pitchFamily="18" charset="0"/>
              </a:rPr>
              <a:t>InSAR</a:t>
            </a:r>
            <a:r>
              <a:rPr lang="en-US" dirty="0">
                <a:solidFill>
                  <a:srgbClr val="444444"/>
                </a:solidFill>
                <a:latin typeface="Times New Roman" panose="02020603050405020304" pitchFamily="18" charset="0"/>
                <a:cs typeface="Times New Roman" panose="02020603050405020304" pitchFamily="18" charset="0"/>
              </a:rPr>
              <a:t> to detect changes of &lt; </a:t>
            </a:r>
            <a:r>
              <a:rPr lang="en-US" dirty="0" smtClean="0">
                <a:solidFill>
                  <a:srgbClr val="444444"/>
                </a:solidFill>
                <a:latin typeface="Times New Roman" panose="02020603050405020304" pitchFamily="18" charset="0"/>
                <a:cs typeface="Times New Roman" panose="02020603050405020304" pitchFamily="18" charset="0"/>
              </a:rPr>
              <a:t>1cm/</a:t>
            </a:r>
            <a:r>
              <a:rPr lang="en-US" dirty="0" err="1" smtClean="0">
                <a:solidFill>
                  <a:srgbClr val="444444"/>
                </a:solidFill>
                <a:latin typeface="Times New Roman" panose="02020603050405020304" pitchFamily="18" charset="0"/>
                <a:cs typeface="Times New Roman" panose="02020603050405020304" pitchFamily="18" charset="0"/>
              </a:rPr>
              <a:t>yr</a:t>
            </a:r>
            <a:endParaRPr lang="en-US" dirty="0" smtClean="0">
              <a:solidFill>
                <a:srgbClr val="444444"/>
              </a:solidFill>
              <a:latin typeface="Times New Roman" panose="02020603050405020304" pitchFamily="18" charset="0"/>
              <a:cs typeface="Times New Roman" panose="02020603050405020304" pitchFamily="18" charset="0"/>
            </a:endParaRPr>
          </a:p>
          <a:p>
            <a:pPr algn="just"/>
            <a:endParaRPr lang="en-US" b="0" i="0" dirty="0">
              <a:solidFill>
                <a:srgbClr val="444444"/>
              </a:solidFill>
              <a:effectLst/>
              <a:latin typeface="Times New Roman" panose="02020603050405020304" pitchFamily="18" charset="0"/>
              <a:cs typeface="Times New Roman" panose="02020603050405020304" pitchFamily="18" charset="0"/>
            </a:endParaRPr>
          </a:p>
          <a:p>
            <a:pPr algn="just"/>
            <a:r>
              <a:rPr lang="en-US" dirty="0" smtClean="0">
                <a:solidFill>
                  <a:srgbClr val="444444"/>
                </a:solidFill>
                <a:latin typeface="Times New Roman" panose="02020603050405020304" pitchFamily="18" charset="0"/>
                <a:cs typeface="Times New Roman" panose="02020603050405020304" pitchFamily="18" charset="0"/>
              </a:rPr>
              <a:t>The satellite is expected to be launched in 2029</a:t>
            </a:r>
            <a:endParaRPr lang="en-US" b="0" i="0" dirty="0">
              <a:solidFill>
                <a:srgbClr val="444444"/>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3996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4</a:t>
            </a:r>
            <a:r>
              <a:rPr lang="en-US" sz="2400" b="1" dirty="0" smtClean="0">
                <a:latin typeface="Times New Roman" panose="02020603050405020304" pitchFamily="18" charset="0"/>
                <a:cs typeface="Times New Roman" panose="02020603050405020304" pitchFamily="18" charset="0"/>
              </a:rPr>
              <a:t>. DATA FLOW</a:t>
            </a:r>
          </a:p>
        </p:txBody>
      </p:sp>
      <p:pic>
        <p:nvPicPr>
          <p:cNvPr id="3" name="Picture 2"/>
          <p:cNvPicPr>
            <a:picLocks noChangeAspect="1"/>
          </p:cNvPicPr>
          <p:nvPr/>
        </p:nvPicPr>
        <p:blipFill rotWithShape="1">
          <a:blip r:embed="rId2"/>
          <a:srcRect l="762"/>
          <a:stretch/>
        </p:blipFill>
        <p:spPr>
          <a:xfrm>
            <a:off x="1176590" y="720914"/>
            <a:ext cx="9838818" cy="5943600"/>
          </a:xfrm>
          <a:prstGeom prst="rect">
            <a:avLst/>
          </a:prstGeom>
        </p:spPr>
      </p:pic>
    </p:spTree>
    <p:extLst>
      <p:ext uri="{BB962C8B-B14F-4D97-AF65-F5344CB8AC3E}">
        <p14:creationId xmlns:p14="http://schemas.microsoft.com/office/powerpoint/2010/main" val="35101175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DATA ACQUISITION</a:t>
            </a:r>
          </a:p>
        </p:txBody>
      </p:sp>
      <p:sp>
        <p:nvSpPr>
          <p:cNvPr id="4" name="Rectangle 3"/>
          <p:cNvSpPr/>
          <p:nvPr/>
        </p:nvSpPr>
        <p:spPr>
          <a:xfrm>
            <a:off x="163181" y="2250223"/>
            <a:ext cx="6096000" cy="2585323"/>
          </a:xfrm>
          <a:prstGeom prst="rect">
            <a:avLst/>
          </a:prstGeom>
        </p:spPr>
        <p:txBody>
          <a:bodyPr>
            <a:spAutoFit/>
          </a:bodyPr>
          <a:lstStyle/>
          <a:p>
            <a:pPr algn="just"/>
            <a:r>
              <a:rPr lang="en-US" dirty="0">
                <a:latin typeface="Times New Roman" panose="02020603050405020304" pitchFamily="18" charset="0"/>
                <a:cs typeface="Times New Roman" panose="02020603050405020304" pitchFamily="18" charset="0"/>
              </a:rPr>
              <a:t>Data acquisition from the different </a:t>
            </a:r>
            <a:r>
              <a:rPr lang="en-US" dirty="0">
                <a:latin typeface="Times New Roman" panose="02020603050405020304" pitchFamily="18" charset="0"/>
                <a:cs typeface="Times New Roman" panose="02020603050405020304" pitchFamily="18" charset="0"/>
                <a:hlinkClick r:id="rId2"/>
              </a:rPr>
              <a:t>altimetry</a:t>
            </a:r>
            <a:r>
              <a:rPr lang="en-US" dirty="0">
                <a:latin typeface="Times New Roman" panose="02020603050405020304" pitchFamily="18" charset="0"/>
                <a:cs typeface="Times New Roman" panose="02020603050405020304" pitchFamily="18" charset="0"/>
              </a:rPr>
              <a:t> satellites is performed by each agency. </a:t>
            </a:r>
            <a:r>
              <a:rPr lang="en-US" b="1" dirty="0">
                <a:latin typeface="Times New Roman" panose="02020603050405020304" pitchFamily="18" charset="0"/>
                <a:cs typeface="Times New Roman" panose="02020603050405020304" pitchFamily="18" charset="0"/>
              </a:rPr>
              <a:t>Several ground stations </a:t>
            </a:r>
            <a:r>
              <a:rPr lang="en-US" dirty="0">
                <a:latin typeface="Times New Roman" panose="02020603050405020304" pitchFamily="18" charset="0"/>
                <a:cs typeface="Times New Roman" panose="02020603050405020304" pitchFamily="18" charset="0"/>
              </a:rPr>
              <a:t>exist around the world (e.g. </a:t>
            </a:r>
            <a:r>
              <a:rPr lang="en-US" dirty="0" err="1">
                <a:latin typeface="Times New Roman" panose="02020603050405020304" pitchFamily="18" charset="0"/>
                <a:cs typeface="Times New Roman" panose="02020603050405020304" pitchFamily="18" charset="0"/>
              </a:rPr>
              <a:t>Kiruna</a:t>
            </a:r>
            <a:r>
              <a:rPr lang="en-US" dirty="0">
                <a:latin typeface="Times New Roman" panose="02020603050405020304" pitchFamily="18" charset="0"/>
                <a:cs typeface="Times New Roman" panose="02020603050405020304" pitchFamily="18" charset="0"/>
              </a:rPr>
              <a:t>, Sweden for the European Space Agency, </a:t>
            </a:r>
            <a:r>
              <a:rPr lang="en-US" dirty="0" err="1">
                <a:latin typeface="Times New Roman" panose="02020603050405020304" pitchFamily="18" charset="0"/>
                <a:cs typeface="Times New Roman" panose="02020603050405020304" pitchFamily="18" charset="0"/>
              </a:rPr>
              <a:t>Aussaguel</a:t>
            </a:r>
            <a:r>
              <a:rPr lang="en-US" dirty="0">
                <a:latin typeface="Times New Roman" panose="02020603050405020304" pitchFamily="18" charset="0"/>
                <a:cs typeface="Times New Roman" panose="02020603050405020304" pitchFamily="18" charset="0"/>
              </a:rPr>
              <a:t>, France for </a:t>
            </a:r>
            <a:r>
              <a:rPr lang="en-US" dirty="0">
                <a:latin typeface="Times New Roman" panose="02020603050405020304" pitchFamily="18" charset="0"/>
                <a:cs typeface="Times New Roman" panose="02020603050405020304" pitchFamily="18" charset="0"/>
                <a:hlinkClick r:id="rId3"/>
              </a:rPr>
              <a:t>CNES</a:t>
            </a:r>
            <a:r>
              <a:rPr lang="en-US" dirty="0">
                <a:latin typeface="Times New Roman" panose="02020603050405020304" pitchFamily="18" charset="0"/>
                <a:cs typeface="Times New Roman" panose="02020603050405020304" pitchFamily="18" charset="0"/>
              </a:rPr>
              <a:t>, Poker Flats and Wallops for </a:t>
            </a:r>
            <a:r>
              <a:rPr lang="en-US" dirty="0">
                <a:latin typeface="Times New Roman" panose="02020603050405020304" pitchFamily="18" charset="0"/>
                <a:cs typeface="Times New Roman" panose="02020603050405020304" pitchFamily="18" charset="0"/>
                <a:hlinkClick r:id="rId4"/>
              </a:rPr>
              <a:t>NASA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etc</a:t>
            </a:r>
            <a:r>
              <a:rPr lang="en-US" dirty="0">
                <a:latin typeface="Times New Roman" panose="02020603050405020304" pitchFamily="18" charset="0"/>
                <a:cs typeface="Times New Roman" panose="02020603050405020304" pitchFamily="18" charset="0"/>
              </a:rPr>
              <a:t>). They collect raw data from the satellites and send them to the control and processing </a:t>
            </a:r>
            <a:r>
              <a:rPr lang="en-US" dirty="0" smtClean="0">
                <a:latin typeface="Times New Roman" panose="02020603050405020304" pitchFamily="18" charset="0"/>
                <a:cs typeface="Times New Roman" panose="02020603050405020304" pitchFamily="18" charset="0"/>
              </a:rPr>
              <a:t>centers.</a:t>
            </a: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hlinkClick r:id="rId2"/>
              </a:rPr>
              <a:t>Altimetry</a:t>
            </a:r>
            <a:r>
              <a:rPr lang="en-US"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5"/>
              </a:rPr>
              <a:t>data processing</a:t>
            </a:r>
            <a:r>
              <a:rPr lang="en-US" dirty="0">
                <a:latin typeface="Times New Roman" panose="02020603050405020304" pitchFamily="18" charset="0"/>
                <a:cs typeface="Times New Roman" panose="02020603050405020304" pitchFamily="18" charset="0"/>
              </a:rPr>
              <a:t> also demands several external datasets, in particular to deal with the corrections required for processing the highest quality data.</a:t>
            </a:r>
          </a:p>
        </p:txBody>
      </p:sp>
      <p:pic>
        <p:nvPicPr>
          <p:cNvPr id="4098" name="Picture 2" descr="kiru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3718" y="799685"/>
            <a:ext cx="541324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1049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iruna 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32" y="1019175"/>
            <a:ext cx="8307483"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KIRUNA GROUND STATION - SWEDEN</a:t>
            </a:r>
          </a:p>
        </p:txBody>
      </p:sp>
      <p:sp>
        <p:nvSpPr>
          <p:cNvPr id="4" name="Rectangle 3"/>
          <p:cNvSpPr/>
          <p:nvPr/>
        </p:nvSpPr>
        <p:spPr>
          <a:xfrm>
            <a:off x="8724900" y="2746712"/>
            <a:ext cx="3133725" cy="2031325"/>
          </a:xfrm>
          <a:prstGeom prst="rect">
            <a:avLst/>
          </a:prstGeom>
        </p:spPr>
        <p:txBody>
          <a:bodyPr wrap="square">
            <a:spAutoFit/>
          </a:bodyPr>
          <a:lstStyle/>
          <a:p>
            <a:pPr algn="just"/>
            <a:r>
              <a:rPr lang="en-US" dirty="0" err="1">
                <a:latin typeface="Times New Roman" panose="02020603050405020304" pitchFamily="18" charset="0"/>
                <a:cs typeface="Times New Roman" panose="02020603050405020304" pitchFamily="18" charset="0"/>
              </a:rPr>
              <a:t>Kiruna</a:t>
            </a:r>
            <a:r>
              <a:rPr lang="en-US" dirty="0">
                <a:latin typeface="Times New Roman" panose="02020603050405020304" pitchFamily="18" charset="0"/>
                <a:cs typeface="Times New Roman" panose="02020603050405020304" pitchFamily="18" charset="0"/>
              </a:rPr>
              <a:t> hosts one 15- and one 13-m antenna. Both operate in S-band for uplink and downlink and X-band for downlink. The station is located at </a:t>
            </a:r>
            <a:r>
              <a:rPr lang="en-US" dirty="0" err="1">
                <a:latin typeface="Times New Roman" panose="02020603050405020304" pitchFamily="18" charset="0"/>
                <a:cs typeface="Times New Roman" panose="02020603050405020304" pitchFamily="18" charset="0"/>
              </a:rPr>
              <a:t>Salmijärvi</a:t>
            </a:r>
            <a:r>
              <a:rPr lang="en-US" dirty="0">
                <a:latin typeface="Times New Roman" panose="02020603050405020304" pitchFamily="18" charset="0"/>
                <a:cs typeface="Times New Roman" panose="02020603050405020304" pitchFamily="18" charset="0"/>
              </a:rPr>
              <a:t>, 38 km east of </a:t>
            </a:r>
            <a:r>
              <a:rPr lang="en-US" dirty="0" err="1">
                <a:latin typeface="Times New Roman" panose="02020603050405020304" pitchFamily="18" charset="0"/>
                <a:cs typeface="Times New Roman" panose="02020603050405020304" pitchFamily="18" charset="0"/>
              </a:rPr>
              <a:t>Kiruna</a:t>
            </a:r>
            <a:r>
              <a:rPr lang="en-US" dirty="0">
                <a:latin typeface="Times New Roman" panose="02020603050405020304" pitchFamily="18" charset="0"/>
                <a:cs typeface="Times New Roman" panose="02020603050405020304" pitchFamily="18" charset="0"/>
              </a:rPr>
              <a:t>, in northern Sweden.</a:t>
            </a:r>
          </a:p>
        </p:txBody>
      </p:sp>
    </p:spTree>
    <p:extLst>
      <p:ext uri="{BB962C8B-B14F-4D97-AF65-F5344CB8AC3E}">
        <p14:creationId xmlns:p14="http://schemas.microsoft.com/office/powerpoint/2010/main" val="31712357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DATA PROCESSING</a:t>
            </a:r>
          </a:p>
        </p:txBody>
      </p:sp>
      <p:sp>
        <p:nvSpPr>
          <p:cNvPr id="4" name="Rectangle 3"/>
          <p:cNvSpPr/>
          <p:nvPr/>
        </p:nvSpPr>
        <p:spPr>
          <a:xfrm>
            <a:off x="266699" y="822662"/>
            <a:ext cx="11658600" cy="3139321"/>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Data processing is to transform raw altimetry data into an easily usable form. </a:t>
            </a:r>
          </a:p>
          <a:p>
            <a:pPr algn="just"/>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Numerous elements are included in altimetry data, and classic altimetry data processing includes:</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Altimeter measurements</a:t>
            </a:r>
          </a:p>
          <a:p>
            <a:pPr algn="just"/>
            <a:r>
              <a:rPr lang="en-US" dirty="0" smtClean="0">
                <a:latin typeface="Times New Roman" panose="02020603050405020304" pitchFamily="18" charset="0"/>
                <a:cs typeface="Times New Roman" panose="02020603050405020304" pitchFamily="18" charset="0"/>
              </a:rPr>
              <a:t>	- Orbit determination</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Geophysical corrections</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Instrumental errors</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Reference surfaces</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Flags</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Retracking</a:t>
            </a:r>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	- High-level processing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13458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Altimetry Measurements</a:t>
            </a:r>
          </a:p>
        </p:txBody>
      </p:sp>
      <p:pic>
        <p:nvPicPr>
          <p:cNvPr id="3" name="Picture 2"/>
          <p:cNvPicPr>
            <a:picLocks noChangeAspect="1"/>
          </p:cNvPicPr>
          <p:nvPr/>
        </p:nvPicPr>
        <p:blipFill>
          <a:blip r:embed="rId2"/>
          <a:stretch>
            <a:fillRect/>
          </a:stretch>
        </p:blipFill>
        <p:spPr>
          <a:xfrm>
            <a:off x="1408784" y="588450"/>
            <a:ext cx="9374430" cy="6035040"/>
          </a:xfrm>
          <a:prstGeom prst="rect">
            <a:avLst/>
          </a:prstGeom>
        </p:spPr>
      </p:pic>
    </p:spTree>
    <p:extLst>
      <p:ext uri="{BB962C8B-B14F-4D97-AF65-F5344CB8AC3E}">
        <p14:creationId xmlns:p14="http://schemas.microsoft.com/office/powerpoint/2010/main" val="33407556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2. HOW SATELLITE RADAR ALTIMETRY WORKS?</a:t>
            </a:r>
          </a:p>
        </p:txBody>
      </p:sp>
      <p:pic>
        <p:nvPicPr>
          <p:cNvPr id="1026" name="Picture 2" descr="http://www.altimetry.info/wp-content/uploads/2015/06/methode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310" y="837381"/>
            <a:ext cx="5703119" cy="54864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198407" y="725238"/>
                <a:ext cx="5960853" cy="6020623"/>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Step 1: Satellite-to-surface distance (Range)</a:t>
                </a:r>
              </a:p>
              <a:p>
                <a:pPr algn="ctr"/>
                <a:r>
                  <a:rPr lang="en-US" dirty="0" smtClean="0">
                    <a:latin typeface="Times New Roman" panose="02020603050405020304" pitchFamily="18" charset="0"/>
                    <a:cs typeface="Times New Roman" panose="02020603050405020304" pitchFamily="18" charset="0"/>
                  </a:rPr>
                  <a:t>R =  </a:t>
                </a:r>
                <a14:m>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𝑡</m:t>
                        </m:r>
                      </m:num>
                      <m:den>
                        <m:r>
                          <a:rPr lang="en-US" b="0" i="1" smtClean="0">
                            <a:latin typeface="Cambria Math" panose="02040503050406030204" pitchFamily="18" charset="0"/>
                          </a:rPr>
                          <m:t>2</m:t>
                        </m:r>
                      </m:den>
                    </m:f>
                  </m:oMath>
                </a14:m>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Where </a:t>
                </a:r>
              </a:p>
              <a:p>
                <a:pPr marL="285750" indent="-285750" algn="just">
                  <a:buFontTx/>
                  <a:buChar char="-"/>
                </a:pPr>
                <a:r>
                  <a:rPr lang="en-US" dirty="0" smtClean="0">
                    <a:latin typeface="Times New Roman" panose="02020603050405020304" pitchFamily="18" charset="0"/>
                    <a:cs typeface="Times New Roman" panose="02020603050405020304" pitchFamily="18" charset="0"/>
                  </a:rPr>
                  <a:t>R is satellite-to-surface distance</a:t>
                </a:r>
              </a:p>
              <a:p>
                <a:pPr marL="285750" indent="-285750" algn="just">
                  <a:buFontTx/>
                  <a:buChar char="-"/>
                </a:pPr>
                <a:r>
                  <a:rPr lang="en-US" dirty="0" smtClean="0">
                    <a:latin typeface="Times New Roman" panose="02020603050405020304" pitchFamily="18" charset="0"/>
                    <a:cs typeface="Times New Roman" panose="02020603050405020304" pitchFamily="18" charset="0"/>
                  </a:rPr>
                  <a:t>C is speed of light (</a:t>
                </a:r>
                <a14:m>
                  <m:oMath xmlns:m="http://schemas.openxmlformats.org/officeDocument/2006/math">
                    <m:r>
                      <a:rPr lang="en-US" b="0" i="0" smtClean="0">
                        <a:latin typeface="Cambria Math" panose="02040503050406030204" pitchFamily="18" charset="0"/>
                      </a:rPr>
                      <m:t>3</m:t>
                    </m:r>
                    <m:r>
                      <a:rPr lang="en-US" i="1">
                        <a:latin typeface="Cambria Math" panose="02040503050406030204" pitchFamily="18" charset="0"/>
                      </a:rPr>
                      <m:t>×</m:t>
                    </m:r>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m:t>
                    </m:r>
                  </m:oMath>
                </a14:m>
                <a:endParaRPr lang="en-US" b="0" dirty="0" smtClean="0">
                  <a:latin typeface="Times New Roman" panose="02020603050405020304" pitchFamily="18" charset="0"/>
                  <a:cs typeface="Times New Roman" panose="02020603050405020304" pitchFamily="18" charset="0"/>
                </a:endParaRPr>
              </a:p>
              <a:p>
                <a:pPr marL="285750" indent="-285750" algn="just">
                  <a:buFontTx/>
                  <a:buChar char="-"/>
                </a:pPr>
                <a:r>
                  <a:rPr lang="en-US" dirty="0" smtClean="0">
                    <a:latin typeface="Times New Roman" panose="02020603050405020304" pitchFamily="18" charset="0"/>
                    <a:cs typeface="Times New Roman" panose="02020603050405020304" pitchFamily="18" charset="0"/>
                  </a:rPr>
                  <a:t>t is the time taken to make the round trip between the satellite and the surface</a:t>
                </a:r>
              </a:p>
              <a:p>
                <a:pPr marL="285750" indent="-285750" algn="just">
                  <a:buFontTx/>
                  <a:buChar char="-"/>
                </a:pPr>
                <a:endParaRPr lang="en-US" dirty="0" smtClean="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However, as </a:t>
                </a:r>
                <a:r>
                  <a:rPr lang="en-US" b="1" dirty="0">
                    <a:latin typeface="Times New Roman" panose="02020603050405020304" pitchFamily="18" charset="0"/>
                    <a:cs typeface="Times New Roman" panose="02020603050405020304" pitchFamily="18" charset="0"/>
                  </a:rPr>
                  <a:t>electromagnetic waves travel </a:t>
                </a:r>
                <a:r>
                  <a:rPr lang="en-US" dirty="0">
                    <a:latin typeface="Times New Roman" panose="02020603050405020304" pitchFamily="18" charset="0"/>
                    <a:cs typeface="Times New Roman" panose="02020603050405020304" pitchFamily="18" charset="0"/>
                  </a:rPr>
                  <a:t>through the </a:t>
                </a:r>
                <a:r>
                  <a:rPr lang="en-US" b="1" dirty="0">
                    <a:latin typeface="Times New Roman" panose="02020603050405020304" pitchFamily="18" charset="0"/>
                    <a:cs typeface="Times New Roman" panose="02020603050405020304" pitchFamily="18" charset="0"/>
                  </a:rPr>
                  <a:t>atmosphere</a:t>
                </a:r>
                <a:r>
                  <a:rPr lang="en-US" dirty="0">
                    <a:latin typeface="Times New Roman" panose="02020603050405020304" pitchFamily="18" charset="0"/>
                    <a:cs typeface="Times New Roman" panose="02020603050405020304" pitchFamily="18" charset="0"/>
                  </a:rPr>
                  <a:t>, they can be </a:t>
                </a:r>
                <a:r>
                  <a:rPr lang="en-US" b="1" dirty="0">
                    <a:latin typeface="Times New Roman" panose="02020603050405020304" pitchFamily="18" charset="0"/>
                    <a:cs typeface="Times New Roman" panose="02020603050405020304" pitchFamily="18" charset="0"/>
                  </a:rPr>
                  <a:t>decelerated</a:t>
                </a:r>
                <a:r>
                  <a:rPr lang="en-US" dirty="0">
                    <a:latin typeface="Times New Roman" panose="02020603050405020304" pitchFamily="18" charset="0"/>
                    <a:cs typeface="Times New Roman" panose="02020603050405020304" pitchFamily="18" charset="0"/>
                  </a:rPr>
                  <a:t> by </a:t>
                </a:r>
                <a:r>
                  <a:rPr lang="en-US" b="1" dirty="0">
                    <a:latin typeface="Times New Roman" panose="02020603050405020304" pitchFamily="18" charset="0"/>
                    <a:cs typeface="Times New Roman" panose="02020603050405020304" pitchFamily="18" charset="0"/>
                  </a:rPr>
                  <a:t>water </a:t>
                </a:r>
                <a:r>
                  <a:rPr lang="en-US" b="1" dirty="0" smtClean="0">
                    <a:latin typeface="Times New Roman" panose="02020603050405020304" pitchFamily="18" charset="0"/>
                    <a:cs typeface="Times New Roman" panose="02020603050405020304" pitchFamily="18" charset="0"/>
                  </a:rPr>
                  <a:t>vapor </a:t>
                </a:r>
                <a:r>
                  <a:rPr lang="en-US" dirty="0">
                    <a:latin typeface="Times New Roman" panose="02020603050405020304" pitchFamily="18" charset="0"/>
                    <a:cs typeface="Times New Roman" panose="02020603050405020304" pitchFamily="18" charset="0"/>
                  </a:rPr>
                  <a:t>or </a:t>
                </a:r>
                <a:r>
                  <a:rPr lang="en-US" b="1" dirty="0" smtClean="0">
                    <a:latin typeface="Times New Roman" panose="02020603050405020304" pitchFamily="18" charset="0"/>
                    <a:cs typeface="Times New Roman" panose="02020603050405020304" pitchFamily="18" charset="0"/>
                  </a:rPr>
                  <a:t>ionization</a:t>
                </a:r>
                <a:r>
                  <a:rPr lang="en-US" dirty="0" smtClean="0">
                    <a:latin typeface="Times New Roman" panose="02020603050405020304" pitchFamily="18" charset="0"/>
                    <a:cs typeface="Times New Roman" panose="02020603050405020304" pitchFamily="18" charset="0"/>
                  </a:rPr>
                  <a:t>. </a:t>
                </a: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Once </a:t>
                </a:r>
                <a:r>
                  <a:rPr lang="en-US" dirty="0">
                    <a:latin typeface="Times New Roman" panose="02020603050405020304" pitchFamily="18" charset="0"/>
                    <a:cs typeface="Times New Roman" panose="02020603050405020304" pitchFamily="18" charset="0"/>
                  </a:rPr>
                  <a:t>these </a:t>
                </a:r>
                <a:r>
                  <a:rPr lang="en-US" b="1" dirty="0">
                    <a:latin typeface="Times New Roman" panose="02020603050405020304" pitchFamily="18" charset="0"/>
                    <a:cs typeface="Times New Roman" panose="02020603050405020304" pitchFamily="18" charset="0"/>
                  </a:rPr>
                  <a:t>phenomena have been corrected </a:t>
                </a:r>
                <a:r>
                  <a:rPr lang="en-US" dirty="0">
                    <a:latin typeface="Times New Roman" panose="02020603050405020304" pitchFamily="18" charset="0"/>
                    <a:cs typeface="Times New Roman" panose="02020603050405020304" pitchFamily="18" charset="0"/>
                  </a:rPr>
                  <a:t>for, the </a:t>
                </a:r>
                <a:r>
                  <a:rPr lang="en-US" dirty="0" smtClean="0">
                    <a:latin typeface="Times New Roman" panose="02020603050405020304" pitchFamily="18" charset="0"/>
                    <a:cs typeface="Times New Roman" panose="02020603050405020304" pitchFamily="18" charset="0"/>
                  </a:rPr>
                  <a:t>final </a:t>
                </a:r>
                <a:r>
                  <a:rPr lang="en-US" b="1" dirty="0" smtClean="0">
                    <a:latin typeface="Times New Roman" panose="02020603050405020304" pitchFamily="18" charset="0"/>
                    <a:cs typeface="Times New Roman" panose="02020603050405020304" pitchFamily="18" charset="0"/>
                  </a:rPr>
                  <a:t>range</a:t>
                </a:r>
                <a:r>
                  <a:rPr lang="en-US" dirty="0" smtClean="0">
                    <a:latin typeface="Times New Roman" panose="02020603050405020304" pitchFamily="18" charset="0"/>
                    <a:cs typeface="Times New Roman" panose="02020603050405020304" pitchFamily="18" charset="0"/>
                  </a:rPr>
                  <a:t> can </a:t>
                </a:r>
                <a:r>
                  <a:rPr lang="en-US" dirty="0">
                    <a:latin typeface="Times New Roman" panose="02020603050405020304" pitchFamily="18" charset="0"/>
                    <a:cs typeface="Times New Roman" panose="02020603050405020304" pitchFamily="18" charset="0"/>
                  </a:rPr>
                  <a:t>be </a:t>
                </a:r>
                <a:r>
                  <a:rPr lang="en-US" b="1" dirty="0">
                    <a:latin typeface="Times New Roman" panose="02020603050405020304" pitchFamily="18" charset="0"/>
                    <a:cs typeface="Times New Roman" panose="02020603050405020304" pitchFamily="18" charset="0"/>
                  </a:rPr>
                  <a:t>estimated</a:t>
                </a:r>
                <a:r>
                  <a:rPr lang="en-US" dirty="0">
                    <a:latin typeface="Times New Roman" panose="02020603050405020304" pitchFamily="18" charset="0"/>
                    <a:cs typeface="Times New Roman" panose="02020603050405020304" pitchFamily="18" charset="0"/>
                  </a:rPr>
                  <a:t> with </a:t>
                </a:r>
                <a:r>
                  <a:rPr lang="en-US" b="1" dirty="0">
                    <a:latin typeface="Times New Roman" panose="02020603050405020304" pitchFamily="18" charset="0"/>
                    <a:cs typeface="Times New Roman" panose="02020603050405020304" pitchFamily="18" charset="0"/>
                  </a:rPr>
                  <a:t>great </a:t>
                </a:r>
                <a:r>
                  <a:rPr lang="en-US" b="1" dirty="0" smtClean="0">
                    <a:latin typeface="Times New Roman" panose="02020603050405020304" pitchFamily="18" charset="0"/>
                    <a:cs typeface="Times New Roman" panose="02020603050405020304" pitchFamily="18" charset="0"/>
                  </a:rPr>
                  <a:t>accuracy</a:t>
                </a:r>
                <a:r>
                  <a:rPr lang="en-US" dirty="0" smtClean="0">
                    <a:latin typeface="Times New Roman" panose="02020603050405020304" pitchFamily="18" charset="0"/>
                    <a:cs typeface="Times New Roman" panose="02020603050405020304" pitchFamily="18" charset="0"/>
                  </a:rPr>
                  <a:t>. </a:t>
                </a: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ultimate aim is to </a:t>
                </a:r>
                <a:r>
                  <a:rPr lang="en-US" b="1" dirty="0">
                    <a:latin typeface="Times New Roman" panose="02020603050405020304" pitchFamily="18" charset="0"/>
                    <a:cs typeface="Times New Roman" panose="02020603050405020304" pitchFamily="18" charset="0"/>
                  </a:rPr>
                  <a:t>measure surface height relative </a:t>
                </a:r>
                <a:r>
                  <a:rPr lang="en-US" dirty="0">
                    <a:latin typeface="Times New Roman" panose="02020603050405020304" pitchFamily="18" charset="0"/>
                    <a:cs typeface="Times New Roman" panose="02020603050405020304" pitchFamily="18" charset="0"/>
                  </a:rPr>
                  <a:t>to a </a:t>
                </a:r>
                <a:r>
                  <a:rPr lang="en-US" b="1" dirty="0">
                    <a:latin typeface="Times New Roman" panose="02020603050405020304" pitchFamily="18" charset="0"/>
                    <a:cs typeface="Times New Roman" panose="02020603050405020304" pitchFamily="18" charset="0"/>
                  </a:rPr>
                  <a:t>terrestrial reference frame</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This </a:t>
                </a:r>
                <a:r>
                  <a:rPr lang="en-US" dirty="0">
                    <a:latin typeface="Times New Roman" panose="02020603050405020304" pitchFamily="18" charset="0"/>
                    <a:cs typeface="Times New Roman" panose="02020603050405020304" pitchFamily="18" charset="0"/>
                  </a:rPr>
                  <a:t>requires independent measurements of the satellite’s orbital trajectory, i.e. exact latitude, longitude and altitude coordinates</a:t>
                </a:r>
                <a:r>
                  <a:rPr lang="en-US" dirty="0" smtClean="0">
                    <a:latin typeface="Times New Roman" panose="02020603050405020304" pitchFamily="18" charset="0"/>
                    <a:cs typeface="Times New Roman" panose="02020603050405020304" pitchFamily="18" charset="0"/>
                  </a:rPr>
                  <a:t>.</a:t>
                </a:r>
                <a:endParaRPr lang="en-US" dirty="0" smtClean="0"/>
              </a:p>
            </p:txBody>
          </p:sp>
        </mc:Choice>
        <mc:Fallback xmlns="">
          <p:sp>
            <p:nvSpPr>
              <p:cNvPr id="4" name="TextBox 3"/>
              <p:cNvSpPr txBox="1">
                <a:spLocks noRot="1" noChangeAspect="1" noMove="1" noResize="1" noEditPoints="1" noAdjustHandles="1" noChangeArrowheads="1" noChangeShapeType="1" noTextEdit="1"/>
              </p:cNvSpPr>
              <p:nvPr/>
            </p:nvSpPr>
            <p:spPr>
              <a:xfrm>
                <a:off x="198407" y="725238"/>
                <a:ext cx="5960853" cy="6020623"/>
              </a:xfrm>
              <a:prstGeom prst="rect">
                <a:avLst/>
              </a:prstGeom>
              <a:blipFill rotWithShape="0">
                <a:blip r:embed="rId3"/>
                <a:stretch>
                  <a:fillRect l="-921" t="-607" r="-921" b="-506"/>
                </a:stretch>
              </a:blipFill>
            </p:spPr>
            <p:txBody>
              <a:bodyPr/>
              <a:lstStyle/>
              <a:p>
                <a:r>
                  <a:rPr lang="en-US">
                    <a:noFill/>
                  </a:rPr>
                  <a:t> </a:t>
                </a:r>
              </a:p>
            </p:txBody>
          </p:sp>
        </mc:Fallback>
      </mc:AlternateContent>
    </p:spTree>
    <p:extLst>
      <p:ext uri="{BB962C8B-B14F-4D97-AF65-F5344CB8AC3E}">
        <p14:creationId xmlns:p14="http://schemas.microsoft.com/office/powerpoint/2010/main" val="918397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Orbit Determination</a:t>
            </a:r>
          </a:p>
        </p:txBody>
      </p:sp>
      <p:sp>
        <p:nvSpPr>
          <p:cNvPr id="3" name="Rectangle 2"/>
          <p:cNvSpPr/>
          <p:nvPr/>
        </p:nvSpPr>
        <p:spPr>
          <a:xfrm>
            <a:off x="266699" y="822662"/>
            <a:ext cx="11658600" cy="5909310"/>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The ability to precisely determine a satellite’s position on orbit is a key factor in the quality of altimetry data. </a:t>
            </a:r>
          </a:p>
          <a:p>
            <a:pPr algn="just"/>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Different products require different level of accuracy. Expected accuracy is 20 cm </a:t>
            </a:r>
            <a:r>
              <a:rPr lang="en-US" dirty="0" err="1" smtClean="0">
                <a:latin typeface="Times New Roman" panose="02020603050405020304" pitchFamily="18" charset="0"/>
                <a:cs typeface="Times New Roman" panose="02020603050405020304" pitchFamily="18" charset="0"/>
              </a:rPr>
              <a:t>rms</a:t>
            </a:r>
            <a:r>
              <a:rPr lang="en-US" dirty="0" smtClean="0">
                <a:latin typeface="Times New Roman" panose="02020603050405020304" pitchFamily="18" charset="0"/>
                <a:cs typeface="Times New Roman" panose="02020603050405020304" pitchFamily="18" charset="0"/>
              </a:rPr>
              <a:t> for 3-hours data, 2.5 cm </a:t>
            </a:r>
            <a:r>
              <a:rPr lang="en-US" dirty="0" err="1" smtClean="0">
                <a:latin typeface="Times New Roman" panose="02020603050405020304" pitchFamily="18" charset="0"/>
                <a:cs typeface="Times New Roman" panose="02020603050405020304" pitchFamily="18" charset="0"/>
              </a:rPr>
              <a:t>rms</a:t>
            </a:r>
            <a:r>
              <a:rPr lang="en-US" dirty="0" smtClean="0">
                <a:latin typeface="Times New Roman" panose="02020603050405020304" pitchFamily="18" charset="0"/>
                <a:cs typeface="Times New Roman" panose="02020603050405020304" pitchFamily="18" charset="0"/>
              </a:rPr>
              <a:t> for 3-day data, and 1.5 cm for 30-day data. The ultimate aim is to achieve centimeter accuracy. </a:t>
            </a:r>
          </a:p>
          <a:p>
            <a:pPr algn="just"/>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Several factors to be considered for satellite’s orbit determination</a:t>
            </a:r>
          </a:p>
          <a:p>
            <a:pPr lvl="1" algn="just"/>
            <a:r>
              <a:rPr lang="en-US"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High-altitude </a:t>
            </a:r>
            <a:r>
              <a:rPr lang="en-US" dirty="0" smtClean="0">
                <a:latin typeface="Times New Roman" panose="02020603050405020304" pitchFamily="18" charset="0"/>
                <a:cs typeface="Times New Roman" panose="02020603050405020304" pitchFamily="18" charset="0"/>
              </a:rPr>
              <a:t>orbit helps to </a:t>
            </a:r>
            <a:r>
              <a:rPr lang="en-US" b="1" dirty="0" smtClean="0">
                <a:latin typeface="Times New Roman" panose="02020603050405020304" pitchFamily="18" charset="0"/>
                <a:cs typeface="Times New Roman" panose="02020603050405020304" pitchFamily="18" charset="0"/>
              </a:rPr>
              <a:t>attenuate the effects of the Earth’s gravity</a:t>
            </a:r>
            <a:r>
              <a:rPr lang="en-US" dirty="0" smtClean="0">
                <a:latin typeface="Times New Roman" panose="02020603050405020304" pitchFamily="18" charset="0"/>
                <a:cs typeface="Times New Roman" panose="02020603050405020304" pitchFamily="18" charset="0"/>
              </a:rPr>
              <a:t>, which are not known with great accuracy for lower orbits. </a:t>
            </a:r>
            <a:r>
              <a:rPr lang="en-US" b="1" dirty="0" smtClean="0">
                <a:latin typeface="Times New Roman" panose="02020603050405020304" pitchFamily="18" charset="0"/>
                <a:cs typeface="Times New Roman" panose="02020603050405020304" pitchFamily="18" charset="0"/>
              </a:rPr>
              <a:t>However</a:t>
            </a:r>
            <a:r>
              <a:rPr lang="en-US" dirty="0" smtClean="0">
                <a:latin typeface="Times New Roman" panose="02020603050405020304" pitchFamily="18" charset="0"/>
                <a:cs typeface="Times New Roman" panose="02020603050405020304" pitchFamily="18" charset="0"/>
              </a:rPr>
              <a:t>, higher orbits </a:t>
            </a:r>
            <a:r>
              <a:rPr lang="en-US" b="1" dirty="0" smtClean="0">
                <a:latin typeface="Times New Roman" panose="02020603050405020304" pitchFamily="18" charset="0"/>
                <a:cs typeface="Times New Roman" panose="02020603050405020304" pitchFamily="18" charset="0"/>
              </a:rPr>
              <a:t>require</a:t>
            </a:r>
            <a:r>
              <a:rPr lang="en-US"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more power for the radar emission</a:t>
            </a:r>
            <a:r>
              <a:rPr lang="en-US" dirty="0" smtClean="0">
                <a:latin typeface="Times New Roman" panose="02020603050405020304" pitchFamily="18" charset="0"/>
                <a:cs typeface="Times New Roman" panose="02020603050405020304" pitchFamily="18" charset="0"/>
              </a:rPr>
              <a:t>, in order to get back a strong enough signal, and it is more vulnerable to solar winds and cosmic particles. </a:t>
            </a:r>
          </a:p>
          <a:p>
            <a:pPr lvl="1" algn="just"/>
            <a:r>
              <a:rPr lang="en-US" dirty="0" smtClean="0">
                <a:latin typeface="Times New Roman" panose="02020603050405020304" pitchFamily="18" charset="0"/>
                <a:cs typeface="Times New Roman" panose="02020603050405020304" pitchFamily="18" charset="0"/>
              </a:rPr>
              <a:t>- The </a:t>
            </a:r>
            <a:r>
              <a:rPr lang="en-US" b="1" dirty="0" smtClean="0">
                <a:latin typeface="Times New Roman" panose="02020603050405020304" pitchFamily="18" charset="0"/>
                <a:cs typeface="Times New Roman" panose="02020603050405020304" pitchFamily="18" charset="0"/>
              </a:rPr>
              <a:t>orbit must not be too close to the poles</a:t>
            </a:r>
            <a:r>
              <a:rPr lang="en-US" dirty="0" smtClean="0">
                <a:latin typeface="Times New Roman" panose="02020603050405020304" pitchFamily="18" charset="0"/>
                <a:cs typeface="Times New Roman" panose="02020603050405020304" pitchFamily="18" charset="0"/>
              </a:rPr>
              <a:t>, because the Earth’s gravity is less well understood there. However, to observe as much ocean as possible, an orbit close to the poles will be required. </a:t>
            </a:r>
          </a:p>
          <a:p>
            <a:pPr lvl="1" algn="just"/>
            <a:r>
              <a:rPr lang="en-US"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A high revisit capability </a:t>
            </a:r>
            <a:r>
              <a:rPr lang="en-US" dirty="0" smtClean="0">
                <a:latin typeface="Times New Roman" panose="02020603050405020304" pitchFamily="18" charset="0"/>
                <a:cs typeface="Times New Roman" panose="02020603050405020304" pitchFamily="18" charset="0"/>
              </a:rPr>
              <a:t>is in order, to enable ocean signals to be observed</a:t>
            </a:r>
          </a:p>
          <a:p>
            <a:pPr lvl="1" algn="just"/>
            <a:r>
              <a:rPr lang="en-US" dirty="0" smtClean="0">
                <a:latin typeface="Times New Roman" panose="02020603050405020304" pitchFamily="18" charset="0"/>
                <a:cs typeface="Times New Roman" panose="02020603050405020304" pitchFamily="18" charset="0"/>
              </a:rPr>
              <a:t>- Inclination: 90</a:t>
            </a:r>
            <a:r>
              <a:rPr lang="en-US" baseline="30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 indicates a polar orbit =&gt; important to study the polar ice,  or 66</a:t>
            </a:r>
            <a:r>
              <a:rPr lang="en-US" baseline="30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 implies that the orbits sample from 66</a:t>
            </a:r>
            <a:r>
              <a:rPr lang="en-US" baseline="30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N to 66</a:t>
            </a:r>
            <a:r>
              <a:rPr lang="en-US" baseline="30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S =&gt; cover most of the world’s oceans. </a:t>
            </a:r>
          </a:p>
          <a:p>
            <a:pPr lvl="1" algn="just"/>
            <a:r>
              <a:rPr lang="en-US" dirty="0" smtClean="0">
                <a:latin typeface="Times New Roman" panose="02020603050405020304" pitchFamily="18" charset="0"/>
                <a:cs typeface="Times New Roman" panose="02020603050405020304" pitchFamily="18" charset="0"/>
              </a:rPr>
              <a:t>- Type of orbits: sun-synchronous, non-sun-synchronous, geosynchronous, or geostationary</a:t>
            </a:r>
          </a:p>
          <a:p>
            <a:pPr algn="just"/>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When the satellite is on its orbits, it is also important to maintain its orbits so that the deviation of the actual ground track from the nominal one is kept below 1 km, and the mean local crossing time matches the nominal one better than to within five minutes. </a:t>
            </a:r>
          </a:p>
          <a:p>
            <a:pPr algn="just"/>
            <a:endParaRPr lang="en-US" dirty="0" smtClean="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3752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eosynchronous Orb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6" y="641651"/>
            <a:ext cx="567039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Geostationary Orb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282" y="641651"/>
            <a:ext cx="567039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Geosynchronous vs Geostation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6022" y="3927986"/>
            <a:ext cx="5670393"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Geosynchronous &amp; Geostationary orbits</a:t>
            </a:r>
          </a:p>
        </p:txBody>
      </p:sp>
      <p:pic>
        <p:nvPicPr>
          <p:cNvPr id="2" name="Picture 1"/>
          <p:cNvPicPr>
            <a:picLocks noChangeAspect="1"/>
          </p:cNvPicPr>
          <p:nvPr/>
        </p:nvPicPr>
        <p:blipFill>
          <a:blip r:embed="rId5"/>
          <a:stretch>
            <a:fillRect/>
          </a:stretch>
        </p:blipFill>
        <p:spPr>
          <a:xfrm>
            <a:off x="1963302" y="2752156"/>
            <a:ext cx="8487960" cy="1371791"/>
          </a:xfrm>
          <a:prstGeom prst="rect">
            <a:avLst/>
          </a:prstGeom>
        </p:spPr>
      </p:pic>
    </p:spTree>
    <p:extLst>
      <p:ext uri="{BB962C8B-B14F-4D97-AF65-F5344CB8AC3E}">
        <p14:creationId xmlns:p14="http://schemas.microsoft.com/office/powerpoint/2010/main" val="135499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Corrections</a:t>
            </a:r>
          </a:p>
        </p:txBody>
      </p:sp>
      <p:pic>
        <p:nvPicPr>
          <p:cNvPr id="9218" name="Picture 2" descr="http://www.altimetry.info/wp-content/uploads/2015/08/corrections_summary1.jpg"/>
          <p:cNvPicPr>
            <a:picLocks noChangeAspect="1" noChangeArrowheads="1"/>
          </p:cNvPicPr>
          <p:nvPr/>
        </p:nvPicPr>
        <p:blipFill rotWithShape="1">
          <a:blip r:embed="rId2">
            <a:extLst>
              <a:ext uri="{28A0092B-C50C-407E-A947-70E740481C1C}">
                <a14:useLocalDpi xmlns:a14="http://schemas.microsoft.com/office/drawing/2010/main" val="0"/>
              </a:ext>
            </a:extLst>
          </a:blip>
          <a:srcRect r="10216"/>
          <a:stretch/>
        </p:blipFill>
        <p:spPr bwMode="auto">
          <a:xfrm>
            <a:off x="107949" y="822662"/>
            <a:ext cx="577977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87719" y="611207"/>
            <a:ext cx="6037579" cy="6186309"/>
          </a:xfrm>
          <a:prstGeom prst="rect">
            <a:avLst/>
          </a:prstGeom>
        </p:spPr>
        <p:txBody>
          <a:bodyPr wrap="square">
            <a:spAutoFit/>
          </a:bodyPr>
          <a:lstStyle/>
          <a:p>
            <a:r>
              <a:rPr lang="en-US" b="1" dirty="0" smtClean="0">
                <a:solidFill>
                  <a:srgbClr val="FF0000"/>
                </a:solidFill>
                <a:latin typeface="Times New Roman" panose="02020603050405020304" pitchFamily="18" charset="0"/>
                <a:cs typeface="Times New Roman" panose="02020603050405020304" pitchFamily="18" charset="0"/>
              </a:rPr>
              <a:t>Geophysical Corrections</a:t>
            </a:r>
          </a:p>
          <a:p>
            <a:r>
              <a:rPr lang="en-US" dirty="0" smtClean="0">
                <a:latin typeface="Times New Roman" panose="02020603050405020304" pitchFamily="18" charset="0"/>
                <a:cs typeface="Times New Roman" panose="02020603050405020304" pitchFamily="18" charset="0"/>
              </a:rPr>
              <a:t>- </a:t>
            </a:r>
            <a:r>
              <a:rPr lang="en-US" b="1" i="1" dirty="0" smtClean="0">
                <a:latin typeface="Times New Roman" panose="02020603050405020304" pitchFamily="18" charset="0"/>
                <a:cs typeface="Times New Roman" panose="02020603050405020304" pitchFamily="18" charset="0"/>
              </a:rPr>
              <a:t>Ocean tides</a:t>
            </a:r>
            <a:r>
              <a:rPr lang="en-US" dirty="0" smtClean="0">
                <a:latin typeface="Times New Roman" panose="02020603050405020304" pitchFamily="18" charset="0"/>
                <a:cs typeface="Times New Roman" panose="02020603050405020304" pitchFamily="18" charset="0"/>
              </a:rPr>
              <a:t>: corrections of SSH variations due to the attraction of the Sun and Moon</a:t>
            </a:r>
          </a:p>
          <a:p>
            <a:r>
              <a:rPr lang="en-US"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Solid earth tides</a:t>
            </a:r>
            <a:r>
              <a:rPr lang="en-US" dirty="0" smtClean="0">
                <a:latin typeface="Times New Roman" panose="02020603050405020304" pitchFamily="18" charset="0"/>
                <a:cs typeface="Times New Roman" panose="02020603050405020304" pitchFamily="18" charset="0"/>
              </a:rPr>
              <a:t>: corrections of solid earth variations due to the attraction of the Sun and Moon</a:t>
            </a:r>
          </a:p>
          <a:p>
            <a:r>
              <a:rPr lang="en-US"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Pole tides</a:t>
            </a:r>
            <a:r>
              <a:rPr lang="en-US" dirty="0" smtClean="0">
                <a:latin typeface="Times New Roman" panose="02020603050405020304" pitchFamily="18" charset="0"/>
                <a:cs typeface="Times New Roman" panose="02020603050405020304" pitchFamily="18" charset="0"/>
              </a:rPr>
              <a:t>: corrections for variations due to the attraction of the Sun and Moon</a:t>
            </a:r>
          </a:p>
          <a:p>
            <a:r>
              <a:rPr lang="en-US"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Tidal loading</a:t>
            </a:r>
            <a:r>
              <a:rPr lang="en-US" dirty="0" smtClean="0">
                <a:latin typeface="Times New Roman" panose="02020603050405020304" pitchFamily="18" charset="0"/>
                <a:cs typeface="Times New Roman" panose="02020603050405020304" pitchFamily="18" charset="0"/>
              </a:rPr>
              <a:t>: corrections of height variation due to changes in tide-induced forces acting on the Earth’s surface</a:t>
            </a:r>
          </a:p>
          <a:p>
            <a:r>
              <a:rPr lang="en-US" b="1" dirty="0" smtClean="0">
                <a:solidFill>
                  <a:srgbClr val="FF0000"/>
                </a:solidFill>
                <a:latin typeface="Times New Roman" panose="02020603050405020304" pitchFamily="18" charset="0"/>
                <a:cs typeface="Times New Roman" panose="02020603050405020304" pitchFamily="18" charset="0"/>
              </a:rPr>
              <a:t>Propagation Corrections</a:t>
            </a:r>
          </a:p>
          <a:p>
            <a:r>
              <a:rPr lang="en-US"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Ionosphere</a:t>
            </a:r>
            <a:r>
              <a:rPr lang="en-US" dirty="0" smtClean="0">
                <a:latin typeface="Times New Roman" panose="02020603050405020304" pitchFamily="18" charset="0"/>
                <a:cs typeface="Times New Roman" panose="02020603050405020304" pitchFamily="18" charset="0"/>
              </a:rPr>
              <a:t>: correction of delay in the radar return signal due to the atmosphere’s electron content. </a:t>
            </a:r>
          </a:p>
          <a:p>
            <a:r>
              <a:rPr lang="en-US"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Wet troposphere</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correction of delay in the radar return signal due </a:t>
            </a:r>
            <a:r>
              <a:rPr lang="en-US" dirty="0" smtClean="0">
                <a:latin typeface="Times New Roman" panose="02020603050405020304" pitchFamily="18" charset="0"/>
                <a:cs typeface="Times New Roman" panose="02020603050405020304" pitchFamily="18" charset="0"/>
              </a:rPr>
              <a:t>to cloud liquid water and water </a:t>
            </a:r>
            <a:r>
              <a:rPr lang="en-US" dirty="0" err="1" smtClean="0">
                <a:latin typeface="Times New Roman" panose="02020603050405020304" pitchFamily="18" charset="0"/>
                <a:cs typeface="Times New Roman" panose="02020603050405020304" pitchFamily="18" charset="0"/>
              </a:rPr>
              <a:t>vapour</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Dry troposphere</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correction of delay in the radar return signal due </a:t>
            </a:r>
            <a:r>
              <a:rPr lang="en-US" dirty="0" smtClean="0">
                <a:latin typeface="Times New Roman" panose="02020603050405020304" pitchFamily="18" charset="0"/>
                <a:cs typeface="Times New Roman" panose="02020603050405020304" pitchFamily="18" charset="0"/>
              </a:rPr>
              <a:t>to dry gases in the atmosphere</a:t>
            </a:r>
          </a:p>
          <a:p>
            <a:r>
              <a:rPr lang="en-US" b="1" dirty="0" smtClean="0">
                <a:solidFill>
                  <a:srgbClr val="FF0000"/>
                </a:solidFill>
                <a:latin typeface="Times New Roman" panose="02020603050405020304" pitchFamily="18" charset="0"/>
                <a:cs typeface="Times New Roman" panose="02020603050405020304" pitchFamily="18" charset="0"/>
              </a:rPr>
              <a:t>Surface Corrections</a:t>
            </a:r>
          </a:p>
          <a:p>
            <a:r>
              <a:rPr lang="en-US"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Inverse barometer</a:t>
            </a:r>
            <a:r>
              <a:rPr lang="en-US" dirty="0" smtClean="0">
                <a:latin typeface="Times New Roman" panose="02020603050405020304" pitchFamily="18" charset="0"/>
                <a:cs typeface="Times New Roman" panose="02020603050405020304" pitchFamily="18" charset="0"/>
              </a:rPr>
              <a:t>: correction for variations in SSH due to atmosphere pressure variations</a:t>
            </a:r>
          </a:p>
          <a:p>
            <a:r>
              <a:rPr lang="en-US"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Electromagnetic bias</a:t>
            </a:r>
            <a:r>
              <a:rPr lang="en-US" dirty="0" smtClean="0">
                <a:latin typeface="Times New Roman" panose="02020603050405020304" pitchFamily="18" charset="0"/>
                <a:cs typeface="Times New Roman" panose="02020603050405020304" pitchFamily="18" charset="0"/>
              </a:rPr>
              <a:t>: corrections for bias in measurement caused by electromagnetic</a:t>
            </a:r>
          </a:p>
          <a:p>
            <a:r>
              <a:rPr lang="en-US" b="1" dirty="0" smtClean="0">
                <a:solidFill>
                  <a:srgbClr val="FF0000"/>
                </a:solidFill>
                <a:latin typeface="Times New Roman" panose="02020603050405020304" pitchFamily="18" charset="0"/>
                <a:cs typeface="Times New Roman" panose="02020603050405020304" pitchFamily="18" charset="0"/>
              </a:rPr>
              <a:t>Instrument Corrections</a:t>
            </a:r>
            <a:r>
              <a:rPr lang="en-US" b="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tracker bias, antenna gain pattern, …</a:t>
            </a:r>
            <a:endParaRPr lang="en-US"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96635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Reference Surfaces</a:t>
            </a:r>
          </a:p>
        </p:txBody>
      </p:sp>
      <p:pic>
        <p:nvPicPr>
          <p:cNvPr id="3" name="Picture 2"/>
          <p:cNvPicPr>
            <a:picLocks noChangeAspect="1"/>
          </p:cNvPicPr>
          <p:nvPr/>
        </p:nvPicPr>
        <p:blipFill>
          <a:blip r:embed="rId2"/>
          <a:stretch>
            <a:fillRect/>
          </a:stretch>
        </p:blipFill>
        <p:spPr>
          <a:xfrm>
            <a:off x="604070" y="814103"/>
            <a:ext cx="10983858" cy="4067743"/>
          </a:xfrm>
          <a:prstGeom prst="rect">
            <a:avLst/>
          </a:prstGeom>
        </p:spPr>
      </p:pic>
      <p:pic>
        <p:nvPicPr>
          <p:cNvPr id="4" name="Picture 3"/>
          <p:cNvPicPr>
            <a:picLocks noChangeAspect="1"/>
          </p:cNvPicPr>
          <p:nvPr/>
        </p:nvPicPr>
        <p:blipFill>
          <a:blip r:embed="rId3"/>
          <a:stretch>
            <a:fillRect/>
          </a:stretch>
        </p:blipFill>
        <p:spPr>
          <a:xfrm>
            <a:off x="604070" y="5107499"/>
            <a:ext cx="11088647" cy="1419423"/>
          </a:xfrm>
          <a:prstGeom prst="rect">
            <a:avLst/>
          </a:prstGeom>
        </p:spPr>
      </p:pic>
    </p:spTree>
    <p:extLst>
      <p:ext uri="{BB962C8B-B14F-4D97-AF65-F5344CB8AC3E}">
        <p14:creationId xmlns:p14="http://schemas.microsoft.com/office/powerpoint/2010/main" val="10548618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Reference Surfaces</a:t>
            </a:r>
          </a:p>
        </p:txBody>
      </p:sp>
      <p:pic>
        <p:nvPicPr>
          <p:cNvPr id="4" name="Picture 3"/>
          <p:cNvPicPr>
            <a:picLocks noChangeAspect="1"/>
          </p:cNvPicPr>
          <p:nvPr/>
        </p:nvPicPr>
        <p:blipFill>
          <a:blip r:embed="rId2"/>
          <a:stretch>
            <a:fillRect/>
          </a:stretch>
        </p:blipFill>
        <p:spPr>
          <a:xfrm>
            <a:off x="537386" y="690152"/>
            <a:ext cx="11117226" cy="5877745"/>
          </a:xfrm>
          <a:prstGeom prst="rect">
            <a:avLst/>
          </a:prstGeom>
        </p:spPr>
      </p:pic>
    </p:spTree>
    <p:extLst>
      <p:ext uri="{BB962C8B-B14F-4D97-AF65-F5344CB8AC3E}">
        <p14:creationId xmlns:p14="http://schemas.microsoft.com/office/powerpoint/2010/main" val="21136986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DATA QUALIFICATION</a:t>
            </a:r>
          </a:p>
        </p:txBody>
      </p:sp>
      <p:sp>
        <p:nvSpPr>
          <p:cNvPr id="4" name="Rectangle 3"/>
          <p:cNvSpPr/>
          <p:nvPr/>
        </p:nvSpPr>
        <p:spPr>
          <a:xfrm>
            <a:off x="266699" y="1117937"/>
            <a:ext cx="11658600" cy="4524315"/>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Data qualification involves a series of quality control steps designed to ensure a continuous supply of data. </a:t>
            </a:r>
          </a:p>
          <a:p>
            <a:pPr algn="just"/>
            <a:r>
              <a:rPr lang="en-US" dirty="0" smtClean="0">
                <a:latin typeface="Times New Roman" panose="02020603050405020304" pitchFamily="18" charset="0"/>
                <a:cs typeface="Times New Roman" panose="02020603050405020304" pitchFamily="18" charset="0"/>
              </a:rPr>
              <a:t>These steps have been controlled by </a:t>
            </a:r>
            <a:r>
              <a:rPr lang="en-US" dirty="0" err="1" smtClean="0">
                <a:latin typeface="Times New Roman" panose="02020603050405020304" pitchFamily="18" charset="0"/>
                <a:cs typeface="Times New Roman" panose="02020603050405020304" pitchFamily="18" charset="0"/>
              </a:rPr>
              <a:t>Calval</a:t>
            </a:r>
            <a:r>
              <a:rPr lang="en-US" dirty="0" smtClean="0">
                <a:latin typeface="Times New Roman" panose="02020603050405020304" pitchFamily="18" charset="0"/>
                <a:cs typeface="Times New Roman" panose="02020603050405020304" pitchFamily="18" charset="0"/>
              </a:rPr>
              <a:t> teams (</a:t>
            </a:r>
            <a:r>
              <a:rPr lang="en-US" dirty="0" err="1" smtClean="0">
                <a:latin typeface="Times New Roman" panose="02020603050405020304" pitchFamily="18" charset="0"/>
                <a:cs typeface="Times New Roman" panose="02020603050405020304" pitchFamily="18" charset="0"/>
              </a:rPr>
              <a:t>CALibration</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VALidation</a:t>
            </a:r>
            <a:r>
              <a:rPr lang="en-US" dirty="0" smtClean="0">
                <a:latin typeface="Times New Roman" panose="02020603050405020304" pitchFamily="18" charset="0"/>
                <a:cs typeface="Times New Roman" panose="02020603050405020304" pitchFamily="18" charset="0"/>
              </a:rPr>
              <a:t>)</a:t>
            </a:r>
          </a:p>
          <a:p>
            <a:pPr algn="just"/>
            <a:endParaRPr lang="en-US" dirty="0" smtClean="0">
              <a:latin typeface="Times New Roman" panose="02020603050405020304" pitchFamily="18" charset="0"/>
              <a:cs typeface="Times New Roman" panose="02020603050405020304" pitchFamily="18" charset="0"/>
            </a:endParaRPr>
          </a:p>
          <a:p>
            <a:pPr algn="just"/>
            <a:r>
              <a:rPr lang="en-US" b="1" dirty="0" smtClean="0">
                <a:latin typeface="Times New Roman" panose="02020603050405020304" pitchFamily="18" charset="0"/>
                <a:cs typeface="Times New Roman" panose="02020603050405020304" pitchFamily="18" charset="0"/>
              </a:rPr>
              <a:t>Calibration phase: </a:t>
            </a:r>
            <a:r>
              <a:rPr lang="en-US" dirty="0" smtClean="0">
                <a:latin typeface="Times New Roman" panose="02020603050405020304" pitchFamily="18" charset="0"/>
                <a:cs typeface="Times New Roman" panose="02020603050405020304" pitchFamily="18" charset="0"/>
              </a:rPr>
              <a:t>This phase is conducted to make sure that the satellite’s outputs are in good quality, before being used by final users. </a:t>
            </a:r>
          </a:p>
          <a:p>
            <a:pPr algn="just"/>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Absolute calibration: comparing engineering measurement with an independent measurement of the same parameter</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range, SSH …)</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Relative calibration: products derived from two altimetry systems are compared</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Relative calibration is significantly more precise than absolute calibration</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Altimetric</a:t>
            </a:r>
            <a:r>
              <a:rPr lang="en-US" dirty="0" smtClean="0">
                <a:latin typeface="Times New Roman" panose="02020603050405020304" pitchFamily="18" charset="0"/>
                <a:cs typeface="Times New Roman" panose="02020603050405020304" pitchFamily="18" charset="0"/>
              </a:rPr>
              <a:t> measurement time series, being produced from different </a:t>
            </a:r>
            <a:r>
              <a:rPr lang="en-US" dirty="0" err="1" smtClean="0">
                <a:latin typeface="Times New Roman" panose="02020603050405020304" pitchFamily="18" charset="0"/>
                <a:cs typeface="Times New Roman" panose="02020603050405020304" pitchFamily="18" charset="0"/>
              </a:rPr>
              <a:t>altimetric</a:t>
            </a:r>
            <a:r>
              <a:rPr lang="en-US" dirty="0" smtClean="0">
                <a:latin typeface="Times New Roman" panose="02020603050405020304" pitchFamily="18" charset="0"/>
                <a:cs typeface="Times New Roman" panose="02020603050405020304" pitchFamily="18" charset="0"/>
              </a:rPr>
              <a:t> mission, needed to be inter-calibrated to remove bias between satellites</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Cross calibration includes product validation and algorithm verification</a:t>
            </a:r>
          </a:p>
          <a:p>
            <a:pPr algn="just"/>
            <a:endParaRPr lang="en-US" dirty="0">
              <a:latin typeface="Times New Roman" panose="02020603050405020304" pitchFamily="18" charset="0"/>
              <a:cs typeface="Times New Roman" panose="02020603050405020304" pitchFamily="18" charset="0"/>
            </a:endParaRPr>
          </a:p>
          <a:p>
            <a:pPr algn="just"/>
            <a:r>
              <a:rPr lang="en-US" b="1" dirty="0" smtClean="0">
                <a:latin typeface="Times New Roman" panose="02020603050405020304" pitchFamily="18" charset="0"/>
                <a:cs typeface="Times New Roman" panose="02020603050405020304" pitchFamily="18" charset="0"/>
              </a:rPr>
              <a:t>Data exploitation: </a:t>
            </a:r>
            <a:r>
              <a:rPr lang="en-US" dirty="0" smtClean="0">
                <a:latin typeface="Times New Roman" panose="02020603050405020304" pitchFamily="18" charset="0"/>
                <a:cs typeface="Times New Roman" panose="02020603050405020304" pitchFamily="18" charset="0"/>
              </a:rPr>
              <a:t>This phase begins after the Calibration phase and continues until the end of the altimetry mission. During this phase, long-term altimeter range, SWH, and other parameters are monitored and further comparisons are made with in situ gauge data or other altimetry missions to give a consistent time series for all the altimetry missions. </a:t>
            </a:r>
            <a:endParaRPr lang="en-US" b="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43304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5</a:t>
            </a:r>
            <a:r>
              <a:rPr lang="en-US" sz="2400" b="1" dirty="0" smtClean="0">
                <a:latin typeface="Times New Roman" panose="02020603050405020304" pitchFamily="18" charset="0"/>
                <a:cs typeface="Times New Roman" panose="02020603050405020304" pitchFamily="18" charset="0"/>
              </a:rPr>
              <a:t>. FUTURE IMPROVEMENT OF SATELLITE ALTIMERY</a:t>
            </a:r>
          </a:p>
        </p:txBody>
      </p:sp>
      <p:sp>
        <p:nvSpPr>
          <p:cNvPr id="8" name="Rectangle 7"/>
          <p:cNvSpPr/>
          <p:nvPr/>
        </p:nvSpPr>
        <p:spPr>
          <a:xfrm>
            <a:off x="266699" y="1041737"/>
            <a:ext cx="11658600" cy="2031325"/>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Future satellite altimetry missions will need to provide better spatial and temporal coverage we can study </a:t>
            </a:r>
            <a:r>
              <a:rPr lang="en-US" dirty="0" err="1" smtClean="0">
                <a:latin typeface="Times New Roman" panose="02020603050405020304" pitchFamily="18" charset="0"/>
                <a:cs typeface="Times New Roman" panose="02020603050405020304" pitchFamily="18" charset="0"/>
              </a:rPr>
              <a:t>mesoscale</a:t>
            </a:r>
            <a:r>
              <a:rPr lang="en-US" dirty="0" smtClean="0">
                <a:latin typeface="Times New Roman" panose="02020603050405020304" pitchFamily="18" charset="0"/>
                <a:cs typeface="Times New Roman" panose="02020603050405020304" pitchFamily="18" charset="0"/>
              </a:rPr>
              <a:t> variations and other phenomena more closely. </a:t>
            </a:r>
          </a:p>
          <a:p>
            <a:pPr algn="just"/>
            <a:r>
              <a:rPr lang="en-US" dirty="0" smtClean="0">
                <a:latin typeface="Times New Roman" panose="02020603050405020304" pitchFamily="18" charset="0"/>
                <a:cs typeface="Times New Roman" panose="02020603050405020304" pitchFamily="18" charset="0"/>
              </a:rPr>
              <a:t>Improvement can been made on the followings points:</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Using </a:t>
            </a:r>
            <a:r>
              <a:rPr lang="en-US" dirty="0" err="1" smtClean="0">
                <a:latin typeface="Times New Roman" panose="02020603050405020304" pitchFamily="18" charset="0"/>
                <a:cs typeface="Times New Roman" panose="02020603050405020304" pitchFamily="18" charset="0"/>
              </a:rPr>
              <a:t>Ka</a:t>
            </a:r>
            <a:r>
              <a:rPr lang="en-US" dirty="0" smtClean="0">
                <a:latin typeface="Times New Roman" panose="02020603050405020304" pitchFamily="18" charset="0"/>
                <a:cs typeface="Times New Roman" panose="02020603050405020304" pitchFamily="18" charset="0"/>
              </a:rPr>
              <a:t>-band altimeter</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Using altimeter-interferometers</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Using satellite constellations</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Using GNSS altimetry</a:t>
            </a:r>
          </a:p>
        </p:txBody>
      </p:sp>
    </p:spTree>
    <p:extLst>
      <p:ext uri="{BB962C8B-B14F-4D97-AF65-F5344CB8AC3E}">
        <p14:creationId xmlns:p14="http://schemas.microsoft.com/office/powerpoint/2010/main" val="160455012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err="1" smtClean="0">
                <a:latin typeface="Times New Roman" panose="02020603050405020304" pitchFamily="18" charset="0"/>
                <a:cs typeface="Times New Roman" panose="02020603050405020304" pitchFamily="18" charset="0"/>
              </a:rPr>
              <a:t>Ka</a:t>
            </a:r>
            <a:r>
              <a:rPr lang="en-US" sz="2400" dirty="0" smtClean="0">
                <a:latin typeface="Times New Roman" panose="02020603050405020304" pitchFamily="18" charset="0"/>
                <a:cs typeface="Times New Roman" panose="02020603050405020304" pitchFamily="18" charset="0"/>
              </a:rPr>
              <a:t>-band altimetry</a:t>
            </a:r>
          </a:p>
        </p:txBody>
      </p:sp>
      <p:sp>
        <p:nvSpPr>
          <p:cNvPr id="4" name="Rectangle 3"/>
          <p:cNvSpPr/>
          <p:nvPr/>
        </p:nvSpPr>
        <p:spPr>
          <a:xfrm>
            <a:off x="266699" y="588450"/>
            <a:ext cx="11658600" cy="5355312"/>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Altimeter working at </a:t>
            </a:r>
            <a:r>
              <a:rPr lang="en-US" dirty="0" err="1" smtClean="0">
                <a:latin typeface="Times New Roman" panose="02020603050405020304" pitchFamily="18" charset="0"/>
                <a:cs typeface="Times New Roman" panose="02020603050405020304" pitchFamily="18" charset="0"/>
              </a:rPr>
              <a:t>Ka</a:t>
            </a:r>
            <a:r>
              <a:rPr lang="en-US" dirty="0" smtClean="0">
                <a:latin typeface="Times New Roman" panose="02020603050405020304" pitchFamily="18" charset="0"/>
                <a:cs typeface="Times New Roman" panose="02020603050405020304" pitchFamily="18" charset="0"/>
              </a:rPr>
              <a:t>-band (35 GHz) altimeter would be much less affected by the ionosphere than at Ku-band (12 – 18 GHz), and would have enhanced performance in terms of vertical resolution, time </a:t>
            </a:r>
            <a:r>
              <a:rPr lang="en-US" dirty="0" err="1" smtClean="0">
                <a:latin typeface="Times New Roman" panose="02020603050405020304" pitchFamily="18" charset="0"/>
                <a:cs typeface="Times New Roman" panose="02020603050405020304" pitchFamily="18" charset="0"/>
              </a:rPr>
              <a:t>decorrelation</a:t>
            </a:r>
            <a:r>
              <a:rPr lang="en-US" dirty="0" smtClean="0">
                <a:latin typeface="Times New Roman" panose="02020603050405020304" pitchFamily="18" charset="0"/>
                <a:cs typeface="Times New Roman" panose="02020603050405020304" pitchFamily="18" charset="0"/>
              </a:rPr>
              <a:t> of echoes, spatial resolution and range noise. </a:t>
            </a:r>
          </a:p>
          <a:p>
            <a:pPr algn="just"/>
            <a:endParaRPr lang="en-US" b="1" dirty="0">
              <a:latin typeface="Times New Roman" panose="02020603050405020304" pitchFamily="18" charset="0"/>
              <a:cs typeface="Times New Roman" panose="02020603050405020304" pitchFamily="18" charset="0"/>
            </a:endParaRPr>
          </a:p>
          <a:p>
            <a:pPr algn="just"/>
            <a:r>
              <a:rPr lang="en-US" dirty="0" err="1" smtClean="0">
                <a:latin typeface="Times New Roman" panose="02020603050405020304" pitchFamily="18" charset="0"/>
                <a:cs typeface="Times New Roman" panose="02020603050405020304" pitchFamily="18" charset="0"/>
              </a:rPr>
              <a:t>Ka</a:t>
            </a:r>
            <a:r>
              <a:rPr lang="en-US" dirty="0" smtClean="0">
                <a:latin typeface="Times New Roman" panose="02020603050405020304" pitchFamily="18" charset="0"/>
                <a:cs typeface="Times New Roman" panose="02020603050405020304" pitchFamily="18" charset="0"/>
              </a:rPr>
              <a:t>-band electromagnetic waves are sensitive to rain, but this does not prevent them from acquiring a fairly high percentage of measurements, except for strong rain rates. </a:t>
            </a:r>
            <a:r>
              <a:rPr lang="en-US" dirty="0">
                <a:latin typeface="Times New Roman" panose="02020603050405020304" pitchFamily="18" charset="0"/>
                <a:cs typeface="Times New Roman" panose="02020603050405020304" pitchFamily="18" charset="0"/>
              </a:rPr>
              <a:t>This is a major drawback of </a:t>
            </a:r>
            <a:r>
              <a:rPr lang="en-US" dirty="0" err="1">
                <a:latin typeface="Times New Roman" panose="02020603050405020304" pitchFamily="18" charset="0"/>
                <a:cs typeface="Times New Roman" panose="02020603050405020304" pitchFamily="18" charset="0"/>
              </a:rPr>
              <a:t>Ka</a:t>
            </a:r>
            <a:r>
              <a:rPr lang="en-US" dirty="0">
                <a:latin typeface="Times New Roman" panose="02020603050405020304" pitchFamily="18" charset="0"/>
                <a:cs typeface="Times New Roman" panose="02020603050405020304" pitchFamily="18" charset="0"/>
              </a:rPr>
              <a:t>-band because of its attenuation due to water or water </a:t>
            </a:r>
            <a:r>
              <a:rPr lang="en-US" dirty="0" err="1">
                <a:latin typeface="Times New Roman" panose="02020603050405020304" pitchFamily="18" charset="0"/>
                <a:cs typeface="Times New Roman" panose="02020603050405020304" pitchFamily="18" charset="0"/>
              </a:rPr>
              <a:t>vapour</a:t>
            </a:r>
            <a:r>
              <a:rPr lang="en-US" dirty="0">
                <a:latin typeface="Times New Roman" panose="02020603050405020304" pitchFamily="18" charset="0"/>
                <a:cs typeface="Times New Roman" panose="02020603050405020304" pitchFamily="18" charset="0"/>
              </a:rPr>
              <a:t> in the troposphere is high. If </a:t>
            </a:r>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rain rate is higher than 1.5mm/h, the radar echoes will be unstable (whereas at Ku-band, echoes are hardly </a:t>
            </a:r>
            <a:r>
              <a:rPr lang="en-US" dirty="0" smtClean="0">
                <a:latin typeface="Times New Roman" panose="02020603050405020304" pitchFamily="18" charset="0"/>
                <a:cs typeface="Times New Roman" panose="02020603050405020304" pitchFamily="18" charset="0"/>
              </a:rPr>
              <a:t>affected </a:t>
            </a:r>
            <a:r>
              <a:rPr lang="en-US" dirty="0">
                <a:latin typeface="Times New Roman" panose="02020603050405020304" pitchFamily="18" charset="0"/>
                <a:cs typeface="Times New Roman" panose="02020603050405020304" pitchFamily="18" charset="0"/>
              </a:rPr>
              <a:t>at rain rates less than 3mm/h). </a:t>
            </a:r>
          </a:p>
          <a:p>
            <a:pPr algn="just"/>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Other benefits of using </a:t>
            </a:r>
            <a:r>
              <a:rPr lang="en-US" dirty="0" err="1" smtClean="0">
                <a:latin typeface="Times New Roman" panose="02020603050405020304" pitchFamily="18" charset="0"/>
                <a:cs typeface="Times New Roman" panose="02020603050405020304" pitchFamily="18" charset="0"/>
              </a:rPr>
              <a:t>Ka</a:t>
            </a:r>
            <a:r>
              <a:rPr lang="en-US" dirty="0" smtClean="0">
                <a:latin typeface="Times New Roman" panose="02020603050405020304" pitchFamily="18" charset="0"/>
                <a:cs typeface="Times New Roman" panose="02020603050405020304" pitchFamily="18" charset="0"/>
              </a:rPr>
              <a:t>-band for a satellite altimeter:</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Lower </a:t>
            </a:r>
            <a:r>
              <a:rPr lang="en-US" dirty="0" err="1" smtClean="0">
                <a:latin typeface="Times New Roman" panose="02020603050405020304" pitchFamily="18" charset="0"/>
                <a:cs typeface="Times New Roman" panose="02020603050405020304" pitchFamily="18" charset="0"/>
              </a:rPr>
              <a:t>ionospheric</a:t>
            </a:r>
            <a:r>
              <a:rPr lang="en-US" dirty="0" smtClean="0">
                <a:latin typeface="Times New Roman" panose="02020603050405020304" pitchFamily="18" charset="0"/>
                <a:cs typeface="Times New Roman" panose="02020603050405020304" pitchFamily="18" charset="0"/>
              </a:rPr>
              <a:t> attenuation</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Higher pulse repetition frequency =&gt; help to increase significantly the number of independent echoes per second 	compared with Ku-band altimeters</a:t>
            </a:r>
          </a:p>
          <a:p>
            <a:pPr algn="just"/>
            <a:r>
              <a:rPr lang="en-US" dirty="0" smtClean="0">
                <a:latin typeface="Times New Roman" panose="02020603050405020304" pitchFamily="18" charset="0"/>
                <a:cs typeface="Times New Roman" panose="02020603050405020304" pitchFamily="18" charset="0"/>
              </a:rPr>
              <a:t>	- Larger bandwidth (up to 500 MHz) =&gt; providing a high vertical resolution</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Better description of sea surface roughness than at Ku-band because of smaller wavelength of </a:t>
            </a:r>
            <a:r>
              <a:rPr lang="en-US" dirty="0" err="1" smtClean="0">
                <a:latin typeface="Times New Roman" panose="02020603050405020304" pitchFamily="18" charset="0"/>
                <a:cs typeface="Times New Roman" panose="02020603050405020304" pitchFamily="18" charset="0"/>
              </a:rPr>
              <a:t>Ka</a:t>
            </a:r>
            <a:r>
              <a:rPr lang="en-US" dirty="0" smtClean="0">
                <a:latin typeface="Times New Roman" panose="02020603050405020304" pitchFamily="18" charset="0"/>
                <a:cs typeface="Times New Roman" panose="02020603050405020304" pitchFamily="18" charset="0"/>
              </a:rPr>
              <a:t>-band (8 mm) 	=&gt; reduce noise and increase accuracy</a:t>
            </a:r>
          </a:p>
          <a:p>
            <a:pPr algn="just"/>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Lower radar penetration of snow and ice (penetration of snowpack is less than one centimeter at </a:t>
            </a:r>
            <a:r>
              <a:rPr lang="en-US" dirty="0" err="1" smtClean="0">
                <a:latin typeface="Times New Roman" panose="02020603050405020304" pitchFamily="18" charset="0"/>
                <a:cs typeface="Times New Roman" panose="02020603050405020304" pitchFamily="18" charset="0"/>
              </a:rPr>
              <a:t>Ka</a:t>
            </a:r>
            <a:r>
              <a:rPr lang="en-US" dirty="0" smtClean="0">
                <a:latin typeface="Times New Roman" panose="02020603050405020304" pitchFamily="18" charset="0"/>
                <a:cs typeface="Times New Roman" panose="02020603050405020304" pitchFamily="18" charset="0"/>
              </a:rPr>
              <a:t>-band, 	compared with five meters at Ku-band)</a:t>
            </a:r>
          </a:p>
          <a:p>
            <a:pPr algn="just"/>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69219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Altimeter Interferometer</a:t>
            </a:r>
          </a:p>
        </p:txBody>
      </p:sp>
      <p:sp>
        <p:nvSpPr>
          <p:cNvPr id="3" name="Rectangle 2"/>
          <p:cNvSpPr/>
          <p:nvPr/>
        </p:nvSpPr>
        <p:spPr>
          <a:xfrm>
            <a:off x="266697" y="550165"/>
            <a:ext cx="11658600" cy="1477328"/>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The main limitations of standard nadir-pointing radar altimeters have been understood for a long time: lack of coverage (maximum 150 km for the T/P and Jason satellites) and the spatial resolution (2 km for T/P and Jason) =&gt; a limiting factor for the determination of </a:t>
            </a:r>
            <a:r>
              <a:rPr lang="en-US" dirty="0" err="1" smtClean="0">
                <a:latin typeface="Times New Roman" panose="02020603050405020304" pitchFamily="18" charset="0"/>
                <a:cs typeface="Times New Roman" panose="02020603050405020304" pitchFamily="18" charset="0"/>
              </a:rPr>
              <a:t>mesoscale</a:t>
            </a:r>
            <a:r>
              <a:rPr lang="en-US" dirty="0" smtClean="0">
                <a:latin typeface="Times New Roman" panose="02020603050405020304" pitchFamily="18" charset="0"/>
                <a:cs typeface="Times New Roman" panose="02020603050405020304" pitchFamily="18" charset="0"/>
              </a:rPr>
              <a:t> phenomena in the deep ocean. </a:t>
            </a:r>
          </a:p>
          <a:p>
            <a:pPr algn="just"/>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=&gt; Using off-nadir radar interferometry have been proposed to provide a solution in future missions</a:t>
            </a:r>
          </a:p>
        </p:txBody>
      </p:sp>
      <p:pic>
        <p:nvPicPr>
          <p:cNvPr id="14338" name="Picture 2" descr="http://www.altimetry.info/wp-content/uploads/2015/06/web_wsoa_smal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030" y="2138362"/>
            <a:ext cx="4505937"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38435" y="6017700"/>
            <a:ext cx="6715125" cy="646331"/>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An altimeter/interferometer would work as follow: each interferometer would send out and receive back a wave from the others</a:t>
            </a:r>
          </a:p>
        </p:txBody>
      </p:sp>
    </p:spTree>
    <p:extLst>
      <p:ext uri="{BB962C8B-B14F-4D97-AF65-F5344CB8AC3E}">
        <p14:creationId xmlns:p14="http://schemas.microsoft.com/office/powerpoint/2010/main" val="36259120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altimetry.info/wp-content/uploads/2018/06/swot_s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06" y="849312"/>
            <a:ext cx="4838339"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Altimeter Interferometer equipped on board of the SWOT missions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79" y="1443672"/>
            <a:ext cx="6827520" cy="3840480"/>
          </a:xfrm>
          <a:prstGeom prst="rect">
            <a:avLst/>
          </a:prstGeom>
        </p:spPr>
      </p:pic>
    </p:spTree>
    <p:extLst>
      <p:ext uri="{BB962C8B-B14F-4D97-AF65-F5344CB8AC3E}">
        <p14:creationId xmlns:p14="http://schemas.microsoft.com/office/powerpoint/2010/main" val="1911449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ltimetry.info/wp-content/uploads/2015/06/methode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310" y="837381"/>
            <a:ext cx="5703119"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0770" y="1179924"/>
            <a:ext cx="6142007" cy="4801314"/>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Step 2: Satellite Altitude (S)</a:t>
            </a:r>
          </a:p>
          <a:p>
            <a:pPr algn="ctr"/>
            <a:endParaRPr lang="en-US" b="1" dirty="0" smtClean="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altitude of a satellite (S)</a:t>
            </a:r>
            <a:r>
              <a:rPr lang="en-US" dirty="0">
                <a:latin typeface="Times New Roman" panose="02020603050405020304" pitchFamily="18" charset="0"/>
                <a:cs typeface="Times New Roman" panose="02020603050405020304" pitchFamily="18" charset="0"/>
              </a:rPr>
              <a:t> is the satellite’s distance with respect to an arbitrary reference (e.g. </a:t>
            </a:r>
            <a:r>
              <a:rPr lang="en-US" dirty="0" smtClean="0">
                <a:latin typeface="Times New Roman" panose="02020603050405020304" pitchFamily="18" charset="0"/>
                <a:cs typeface="Times New Roman" panose="02020603050405020304" pitchFamily="18" charset="0"/>
              </a:rPr>
              <a:t>the reference ellipsoid, </a:t>
            </a:r>
            <a:r>
              <a:rPr lang="en-US" dirty="0">
                <a:latin typeface="Times New Roman" panose="02020603050405020304" pitchFamily="18" charset="0"/>
                <a:cs typeface="Times New Roman" panose="02020603050405020304" pitchFamily="18" charset="0"/>
              </a:rPr>
              <a:t>a rough approximation of the Earth’s surface).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satellite can be tracked in a number of ways so as to measure its altitude with the greatest possible accuracy and thus determine </a:t>
            </a:r>
            <a:r>
              <a:rPr lang="en-US" dirty="0" smtClean="0">
                <a:latin typeface="Times New Roman" panose="02020603050405020304" pitchFamily="18" charset="0"/>
                <a:cs typeface="Times New Roman" panose="02020603050405020304" pitchFamily="18" charset="0"/>
              </a:rPr>
              <a:t>its precise orbit, </a:t>
            </a:r>
            <a:r>
              <a:rPr lang="en-US" dirty="0">
                <a:latin typeface="Times New Roman" panose="02020603050405020304" pitchFamily="18" charset="0"/>
                <a:cs typeface="Times New Roman" panose="02020603050405020304" pitchFamily="18" charset="0"/>
              </a:rPr>
              <a:t>accurate to within 1 or 2 cm. </a:t>
            </a:r>
            <a:endParaRPr lang="en-US" dirty="0" smtClean="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main techniques used are</a:t>
            </a:r>
            <a:r>
              <a:rPr lang="en-US" dirty="0" smtClean="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Doppler shift, to accurately determine the satellite’s velocity on its orbit, using dynamic </a:t>
            </a:r>
            <a:r>
              <a:rPr lang="en-US" dirty="0" err="1" smtClean="0">
                <a:latin typeface="Times New Roman" panose="02020603050405020304" pitchFamily="18" charset="0"/>
                <a:cs typeface="Times New Roman" panose="02020603050405020304" pitchFamily="18" charset="0"/>
                <a:hlinkClick r:id="rId3"/>
              </a:rPr>
              <a:t>orbitography</a:t>
            </a:r>
            <a:r>
              <a:rPr lang="en-US" dirty="0" smtClean="0">
                <a:latin typeface="Times New Roman" panose="02020603050405020304" pitchFamily="18" charset="0"/>
                <a:cs typeface="Times New Roman" panose="02020603050405020304" pitchFamily="18" charset="0"/>
              </a:rPr>
              <a:t> models to deduce the satellite’s trajectory relative to Earth (e.g. </a:t>
            </a:r>
            <a:r>
              <a:rPr lang="en-US" dirty="0" smtClean="0">
                <a:latin typeface="Times New Roman" panose="02020603050405020304" pitchFamily="18" charset="0"/>
                <a:cs typeface="Times New Roman" panose="02020603050405020304" pitchFamily="18" charset="0"/>
                <a:hlinkClick r:id="rId4"/>
              </a:rPr>
              <a:t>DORIS</a:t>
            </a:r>
            <a:r>
              <a:rPr lang="en-US" dirty="0" smtClean="0">
                <a:latin typeface="Times New Roman" panose="02020603050405020304" pitchFamily="18" charset="0"/>
                <a:cs typeface="Times New Roman" panose="02020603050405020304" pitchFamily="18" charset="0"/>
              </a:rPr>
              <a:t>, or </a:t>
            </a:r>
            <a:r>
              <a:rPr lang="en-US" dirty="0" smtClean="0">
                <a:latin typeface="Times New Roman" panose="02020603050405020304" pitchFamily="18" charset="0"/>
                <a:cs typeface="Times New Roman" panose="02020603050405020304" pitchFamily="18" charset="0"/>
                <a:hlinkClick r:id="rId5"/>
              </a:rPr>
              <a:t>PRARE</a:t>
            </a:r>
            <a:r>
              <a:rPr lang="en-US" dirty="0" smtClean="0">
                <a:latin typeface="Times New Roman" panose="02020603050405020304" pitchFamily="18" charset="0"/>
                <a:cs typeface="Times New Roman" panose="02020603050405020304" pitchFamily="18" charset="0"/>
              </a:rPr>
              <a:t> instruments)</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hlinkClick r:id="rId6"/>
              </a:rPr>
              <a:t>GPS</a:t>
            </a:r>
            <a:r>
              <a:rPr lang="en-US" dirty="0" smtClean="0">
                <a:latin typeface="Times New Roman" panose="02020603050405020304" pitchFamily="18" charset="0"/>
                <a:cs typeface="Times New Roman" panose="02020603050405020304" pitchFamily="18" charset="0"/>
              </a:rPr>
              <a:t> or similar systems </a:t>
            </a:r>
          </a:p>
          <a:p>
            <a:pPr marL="742950" lvl="1"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Laser tracking, often for calibration.</a:t>
            </a:r>
          </a:p>
        </p:txBody>
      </p:sp>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2. HOW SATELLITE RADAR ALTIMETRY WORKS?</a:t>
            </a:r>
          </a:p>
        </p:txBody>
      </p:sp>
    </p:spTree>
    <p:extLst>
      <p:ext uri="{BB962C8B-B14F-4D97-AF65-F5344CB8AC3E}">
        <p14:creationId xmlns:p14="http://schemas.microsoft.com/office/powerpoint/2010/main" val="12121444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Satellite Constellations</a:t>
            </a:r>
          </a:p>
        </p:txBody>
      </p:sp>
      <p:sp>
        <p:nvSpPr>
          <p:cNvPr id="5" name="Rectangle 4"/>
          <p:cNvSpPr/>
          <p:nvPr/>
        </p:nvSpPr>
        <p:spPr>
          <a:xfrm>
            <a:off x="266697" y="550165"/>
            <a:ext cx="11658600" cy="1477328"/>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Another way to improve altimetry resolution is to  use several satellites at the same time. However, until now, this has been done with very different types of satellites. The use of several identical satellites in constellation could reduce development costs and launch costs. </a:t>
            </a:r>
          </a:p>
          <a:p>
            <a:pPr algn="just"/>
            <a:r>
              <a:rPr lang="en-US" dirty="0">
                <a:latin typeface="Times New Roman" panose="02020603050405020304" pitchFamily="18" charset="0"/>
                <a:cs typeface="Times New Roman" panose="02020603050405020304" pitchFamily="18" charset="0"/>
              </a:rPr>
              <a:t>The questions to be solved relate to the minimum number of satellites needed, their distribution in time and space, etc. The answers will depend in part on the </a:t>
            </a:r>
            <a:r>
              <a:rPr lang="en-US" dirty="0" smtClean="0">
                <a:latin typeface="Times New Roman" panose="02020603050405020304" pitchFamily="18" charset="0"/>
                <a:cs typeface="Times New Roman" panose="02020603050405020304" pitchFamily="18" charset="0"/>
              </a:rPr>
              <a:t>applications, and </a:t>
            </a:r>
            <a:r>
              <a:rPr lang="en-US" dirty="0">
                <a:latin typeface="Times New Roman" panose="02020603050405020304" pitchFamily="18" charset="0"/>
                <a:cs typeface="Times New Roman" panose="02020603050405020304" pitchFamily="18" charset="0"/>
              </a:rPr>
              <a:t>on the financing available</a:t>
            </a:r>
            <a:endParaRPr lang="en-US" dirty="0" smtClean="0">
              <a:latin typeface="Times New Roman" panose="02020603050405020304" pitchFamily="18" charset="0"/>
              <a:cs typeface="Times New Roman" panose="02020603050405020304" pitchFamily="18" charset="0"/>
            </a:endParaRPr>
          </a:p>
        </p:txBody>
      </p:sp>
      <p:pic>
        <p:nvPicPr>
          <p:cNvPr id="20482" name="Picture 2" descr="http://www.altimetry.info/wp-content/uploads/2015/08/wittex_orbits_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2" y="2106611"/>
            <a:ext cx="4045907"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altimetry.info/wp-content/uploads/2018/06/5.47_ga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401" y="2106611"/>
            <a:ext cx="3087972"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3823" y="5825827"/>
            <a:ext cx="4922206" cy="923330"/>
          </a:xfrm>
          <a:prstGeom prst="rect">
            <a:avLst/>
          </a:prstGeom>
        </p:spPr>
        <p:txBody>
          <a:bodyPr wrap="square">
            <a:spAutoFit/>
          </a:bodyPr>
          <a:lstStyle/>
          <a:p>
            <a:pPr algn="just"/>
            <a:r>
              <a:rPr lang="en-US" dirty="0">
                <a:solidFill>
                  <a:srgbClr val="444444"/>
                </a:solidFill>
                <a:latin typeface="Times New Roman" panose="02020603050405020304" pitchFamily="18" charset="0"/>
                <a:cs typeface="Times New Roman" panose="02020603050405020304" pitchFamily="18" charset="0"/>
              </a:rPr>
              <a:t> The </a:t>
            </a:r>
            <a:r>
              <a:rPr lang="en-US" dirty="0">
                <a:solidFill>
                  <a:srgbClr val="2D5C88"/>
                </a:solidFill>
                <a:latin typeface="Times New Roman" panose="02020603050405020304" pitchFamily="18" charset="0"/>
                <a:cs typeface="Times New Roman" panose="02020603050405020304" pitchFamily="18" charset="0"/>
                <a:hlinkClick r:id="rId4"/>
              </a:rPr>
              <a:t>WITTEX</a:t>
            </a:r>
            <a:r>
              <a:rPr lang="en-US" dirty="0">
                <a:solidFill>
                  <a:srgbClr val="444444"/>
                </a:solidFill>
                <a:latin typeface="Times New Roman" panose="02020603050405020304" pitchFamily="18" charset="0"/>
                <a:cs typeface="Times New Roman" panose="02020603050405020304" pitchFamily="18" charset="0"/>
              </a:rPr>
              <a:t> (Water Inclination Topography and Technology Experiment) </a:t>
            </a:r>
            <a:r>
              <a:rPr lang="en-US" dirty="0">
                <a:solidFill>
                  <a:srgbClr val="2D5C88"/>
                </a:solidFill>
                <a:latin typeface="Times New Roman" panose="02020603050405020304" pitchFamily="18" charset="0"/>
                <a:cs typeface="Times New Roman" panose="02020603050405020304" pitchFamily="18" charset="0"/>
                <a:hlinkClick r:id="rId5"/>
              </a:rPr>
              <a:t>altimetry</a:t>
            </a:r>
            <a:r>
              <a:rPr lang="en-US" dirty="0">
                <a:solidFill>
                  <a:srgbClr val="444444"/>
                </a:solidFill>
                <a:latin typeface="Times New Roman" panose="02020603050405020304" pitchFamily="18" charset="0"/>
                <a:cs typeface="Times New Roman" panose="02020603050405020304" pitchFamily="18" charset="0"/>
              </a:rPr>
              <a:t> satellite constellation project</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6381750" y="5924550"/>
            <a:ext cx="4867275" cy="923330"/>
          </a:xfrm>
          <a:prstGeom prst="rect">
            <a:avLst/>
          </a:prstGeom>
        </p:spPr>
        <p:txBody>
          <a:bodyPr wrap="square">
            <a:spAutoFit/>
          </a:bodyPr>
          <a:lstStyle/>
          <a:p>
            <a:pPr algn="just"/>
            <a:r>
              <a:rPr lang="en-US" dirty="0">
                <a:solidFill>
                  <a:srgbClr val="444444"/>
                </a:solidFill>
                <a:latin typeface="Times New Roman" panose="02020603050405020304" pitchFamily="18" charset="0"/>
                <a:cs typeface="Times New Roman" panose="02020603050405020304" pitchFamily="18" charset="0"/>
              </a:rPr>
              <a:t>GANDER (Global Altimeter Network Designed to Evaluate Risk) constellation of </a:t>
            </a:r>
            <a:r>
              <a:rPr lang="en-US" dirty="0" err="1">
                <a:solidFill>
                  <a:srgbClr val="444444"/>
                </a:solidFill>
                <a:latin typeface="Times New Roman" panose="02020603050405020304" pitchFamily="18" charset="0"/>
                <a:cs typeface="Times New Roman" panose="02020603050405020304" pitchFamily="18" charset="0"/>
              </a:rPr>
              <a:t>microsats</a:t>
            </a:r>
            <a:r>
              <a:rPr lang="en-US" dirty="0">
                <a:solidFill>
                  <a:srgbClr val="444444"/>
                </a:solidFill>
                <a:latin typeface="Times New Roman" panose="02020603050405020304" pitchFamily="18" charset="0"/>
                <a:cs typeface="Times New Roman" panose="02020603050405020304" pitchFamily="18" charset="0"/>
              </a:rPr>
              <a:t> in 2 orbit planes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5918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GNSS Altimetry</a:t>
            </a:r>
          </a:p>
        </p:txBody>
      </p:sp>
      <p:sp>
        <p:nvSpPr>
          <p:cNvPr id="3" name="Rectangle 2"/>
          <p:cNvSpPr/>
          <p:nvPr/>
        </p:nvSpPr>
        <p:spPr>
          <a:xfrm>
            <a:off x="266697" y="550165"/>
            <a:ext cx="11658600" cy="2585323"/>
          </a:xfrm>
          <a:prstGeom prst="rect">
            <a:avLst/>
          </a:prstGeom>
        </p:spPr>
        <p:txBody>
          <a:bodyPr wrap="square">
            <a:spAutoFit/>
          </a:bodyPr>
          <a:lstStyle/>
          <a:p>
            <a:pPr algn="just"/>
            <a:r>
              <a:rPr lang="en-US" dirty="0" smtClean="0">
                <a:latin typeface="Times New Roman" panose="02020603050405020304" pitchFamily="18" charset="0"/>
                <a:cs typeface="Times New Roman" panose="02020603050405020304" pitchFamily="18" charset="0"/>
              </a:rPr>
              <a:t>One approach is to use GNSS/GPS/Galileo satellites and a satellite (receiver) on a low-earth orbit (400 – 500 km) retrieving signals emitted by multiple satellites and reflected by the ocean surface, then analyzing to compute SSH. The concept is still only in the study phase. </a:t>
            </a:r>
          </a:p>
          <a:p>
            <a:pPr algn="just"/>
            <a:r>
              <a:rPr lang="en-US" b="1" dirty="0" smtClean="0">
                <a:latin typeface="Times New Roman" panose="02020603050405020304" pitchFamily="18" charset="0"/>
                <a:cs typeface="Times New Roman" panose="02020603050405020304" pitchFamily="18" charset="0"/>
              </a:rPr>
              <a:t>The concept works as follow:</a:t>
            </a:r>
          </a:p>
          <a:p>
            <a:pPr algn="just"/>
            <a:r>
              <a:rPr lang="en-US" dirty="0" smtClean="0">
                <a:latin typeface="Times New Roman" panose="02020603050405020304" pitchFamily="18" charset="0"/>
                <a:cs typeface="Times New Roman" panose="02020603050405020304" pitchFamily="18" charset="0"/>
              </a:rPr>
              <a:t>The GPS receiver receives a signal downlinked from a satellite in the constellation, then receives the return echo of the same signal reflected by the ocean. By measuring the delay between the two signals, we can calculate the SSH. </a:t>
            </a:r>
          </a:p>
          <a:p>
            <a:pPr algn="just"/>
            <a:r>
              <a:rPr lang="en-US" dirty="0" smtClean="0">
                <a:latin typeface="Times New Roman" panose="02020603050405020304" pitchFamily="18" charset="0"/>
                <a:cs typeface="Times New Roman" panose="02020603050405020304" pitchFamily="18" charset="0"/>
              </a:rPr>
              <a:t>Weakness: accuracy since the SSH error would be several meters. The only way to improve accuracy would be to retrieve more return echoes by increasing the number of GNSS/GPS/Galileo satellites. </a:t>
            </a:r>
          </a:p>
          <a:p>
            <a:pPr algn="just"/>
            <a:r>
              <a:rPr lang="en-US" dirty="0" smtClean="0">
                <a:latin typeface="Times New Roman" panose="02020603050405020304" pitchFamily="18" charset="0"/>
                <a:cs typeface="Times New Roman" panose="02020603050405020304" pitchFamily="18" charset="0"/>
              </a:rPr>
              <a:t>Advantage: a low cost project. </a:t>
            </a:r>
          </a:p>
        </p:txBody>
      </p:sp>
      <p:pic>
        <p:nvPicPr>
          <p:cNvPr id="21506" name="Picture 2" descr="http://www.altimetry.info/wp-content/uploads/2015/08/gps_alti_pcp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913" y="3252787"/>
            <a:ext cx="574616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4065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6</a:t>
            </a:r>
            <a:r>
              <a:rPr lang="en-US" sz="2400" b="1" dirty="0" smtClean="0">
                <a:latin typeface="Times New Roman" panose="02020603050405020304" pitchFamily="18" charset="0"/>
                <a:cs typeface="Times New Roman" panose="02020603050405020304" pitchFamily="18" charset="0"/>
              </a:rPr>
              <a:t>. APPLICATIONS OF SATELLITE ALTIMETRY DATA</a:t>
            </a:r>
          </a:p>
        </p:txBody>
      </p:sp>
      <p:sp>
        <p:nvSpPr>
          <p:cNvPr id="8" name="Rectangle 7"/>
          <p:cNvSpPr/>
          <p:nvPr/>
        </p:nvSpPr>
        <p:spPr>
          <a:xfrm>
            <a:off x="266699" y="1041737"/>
            <a:ext cx="11658600" cy="2862322"/>
          </a:xfrm>
          <a:prstGeom prst="rect">
            <a:avLst/>
          </a:prstGeom>
        </p:spPr>
        <p:txBody>
          <a:bodyPr wrap="square">
            <a:spAutoFit/>
          </a:bodyPr>
          <a:lstStyle/>
          <a:p>
            <a:pPr marL="285750" indent="-285750" algn="just">
              <a:buFontTx/>
              <a:buChar char="-"/>
            </a:pPr>
            <a:r>
              <a:rPr lang="en-US" dirty="0" smtClean="0">
                <a:latin typeface="Times New Roman" panose="02020603050405020304" pitchFamily="18" charset="0"/>
                <a:cs typeface="Times New Roman" panose="02020603050405020304" pitchFamily="18" charset="0"/>
              </a:rPr>
              <a:t>Ocean Applications</a:t>
            </a:r>
          </a:p>
          <a:p>
            <a:pPr marL="285750" indent="-285750" algn="just">
              <a:buFontTx/>
              <a:buChar char="-"/>
            </a:pPr>
            <a:r>
              <a:rPr lang="en-US" dirty="0" smtClean="0">
                <a:latin typeface="Times New Roman" panose="02020603050405020304" pitchFamily="18" charset="0"/>
                <a:cs typeface="Times New Roman" panose="02020603050405020304" pitchFamily="18" charset="0"/>
              </a:rPr>
              <a:t>Land and Sea Ice Applications</a:t>
            </a:r>
          </a:p>
          <a:p>
            <a:pPr marL="285750" indent="-285750" algn="just">
              <a:buFontTx/>
              <a:buChar char="-"/>
            </a:pPr>
            <a:r>
              <a:rPr lang="en-US" dirty="0" smtClean="0">
                <a:latin typeface="Times New Roman" panose="02020603050405020304" pitchFamily="18" charset="0"/>
                <a:cs typeface="Times New Roman" panose="02020603050405020304" pitchFamily="18" charset="0"/>
              </a:rPr>
              <a:t>Climate Applications</a:t>
            </a:r>
          </a:p>
          <a:p>
            <a:pPr marL="285750" indent="-285750" algn="just">
              <a:buFontTx/>
              <a:buChar char="-"/>
            </a:pPr>
            <a:r>
              <a:rPr lang="en-US" dirty="0" smtClean="0">
                <a:latin typeface="Times New Roman" panose="02020603050405020304" pitchFamily="18" charset="0"/>
                <a:cs typeface="Times New Roman" panose="02020603050405020304" pitchFamily="18" charset="0"/>
              </a:rPr>
              <a:t>Coastal Applications</a:t>
            </a:r>
          </a:p>
          <a:p>
            <a:pPr marL="285750" indent="-285750" algn="just">
              <a:buFontTx/>
              <a:buChar char="-"/>
            </a:pPr>
            <a:r>
              <a:rPr lang="en-US" dirty="0" smtClean="0">
                <a:latin typeface="Times New Roman" panose="02020603050405020304" pitchFamily="18" charset="0"/>
                <a:cs typeface="Times New Roman" panose="02020603050405020304" pitchFamily="18" charset="0"/>
              </a:rPr>
              <a:t>Atmospheric Applications</a:t>
            </a:r>
          </a:p>
          <a:p>
            <a:pPr marL="285750" indent="-285750" algn="just">
              <a:buFontTx/>
              <a:buChar char="-"/>
            </a:pPr>
            <a:r>
              <a:rPr lang="en-US" dirty="0" smtClean="0">
                <a:latin typeface="Times New Roman" panose="02020603050405020304" pitchFamily="18" charset="0"/>
                <a:cs typeface="Times New Roman" panose="02020603050405020304" pitchFamily="18" charset="0"/>
              </a:rPr>
              <a:t>Hydrology and Land Applications</a:t>
            </a:r>
          </a:p>
          <a:p>
            <a:pPr marL="285750" indent="-285750" algn="just">
              <a:buFontTx/>
              <a:buChar char="-"/>
            </a:pPr>
            <a:endParaRPr lang="en-US" dirty="0" smtClean="0">
              <a:latin typeface="Times New Roman" panose="02020603050405020304" pitchFamily="18" charset="0"/>
              <a:cs typeface="Times New Roman" panose="02020603050405020304" pitchFamily="18" charset="0"/>
            </a:endParaRPr>
          </a:p>
          <a:p>
            <a:pPr marL="285750" indent="-285750" algn="just">
              <a:buFontTx/>
              <a:buChar char="-"/>
            </a:pPr>
            <a:endParaRPr lang="en-US" dirty="0" smtClean="0">
              <a:latin typeface="Times New Roman" panose="02020603050405020304" pitchFamily="18" charset="0"/>
              <a:cs typeface="Times New Roman" panose="02020603050405020304" pitchFamily="18" charset="0"/>
            </a:endParaRPr>
          </a:p>
          <a:p>
            <a:pPr marL="285750" indent="-285750" algn="just">
              <a:buFontTx/>
              <a:buChar char="-"/>
            </a:pPr>
            <a:endParaRPr lang="en-US" dirty="0" smtClean="0">
              <a:latin typeface="Times New Roman" panose="02020603050405020304" pitchFamily="18" charset="0"/>
              <a:cs typeface="Times New Roman" panose="02020603050405020304" pitchFamily="18" charset="0"/>
            </a:endParaRPr>
          </a:p>
          <a:p>
            <a:pPr marL="285750" indent="-285750" algn="just">
              <a:buFontTx/>
              <a:buChar char="-"/>
            </a:pP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76885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OCEAN APPLICATIONS – OCEAN CURRENTS</a:t>
            </a:r>
          </a:p>
        </p:txBody>
      </p:sp>
      <p:sp>
        <p:nvSpPr>
          <p:cNvPr id="8" name="Rectangle 7"/>
          <p:cNvSpPr/>
          <p:nvPr/>
        </p:nvSpPr>
        <p:spPr>
          <a:xfrm>
            <a:off x="266699" y="707033"/>
            <a:ext cx="11658600"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The ocean is the surface studied by the majority of </a:t>
            </a:r>
            <a:r>
              <a:rPr lang="en-US" dirty="0">
                <a:latin typeface="Times New Roman" panose="02020603050405020304" pitchFamily="18" charset="0"/>
                <a:cs typeface="Times New Roman" panose="02020603050405020304" pitchFamily="18" charset="0"/>
                <a:hlinkClick r:id="rId2"/>
              </a:rPr>
              <a:t>altimetry</a:t>
            </a:r>
            <a:r>
              <a:rPr lang="en-US" dirty="0">
                <a:latin typeface="Times New Roman" panose="02020603050405020304" pitchFamily="18" charset="0"/>
                <a:cs typeface="Times New Roman" panose="02020603050405020304" pitchFamily="18" charset="0"/>
              </a:rPr>
              <a:t> applications, and some missions are even </a:t>
            </a:r>
            <a:r>
              <a:rPr lang="en-US" dirty="0" err="1">
                <a:latin typeface="Times New Roman" panose="02020603050405020304" pitchFamily="18" charset="0"/>
                <a:cs typeface="Times New Roman" panose="02020603050405020304" pitchFamily="18" charset="0"/>
              </a:rPr>
              <a:t>optimised</a:t>
            </a:r>
            <a:r>
              <a:rPr lang="en-US" dirty="0">
                <a:latin typeface="Times New Roman" panose="02020603050405020304" pitchFamily="18" charset="0"/>
                <a:cs typeface="Times New Roman" panose="02020603050405020304" pitchFamily="18" charset="0"/>
              </a:rPr>
              <a:t> for </a:t>
            </a:r>
            <a:r>
              <a:rPr lang="en-US" dirty="0" smtClean="0">
                <a:latin typeface="Times New Roman" panose="02020603050405020304" pitchFamily="18" charset="0"/>
                <a:cs typeface="Times New Roman" panose="02020603050405020304" pitchFamily="18" charset="0"/>
              </a:rPr>
              <a:t>it.</a:t>
            </a:r>
          </a:p>
          <a:p>
            <a:pPr algn="just"/>
            <a:r>
              <a:rPr lang="en-US" dirty="0">
                <a:latin typeface="Times New Roman" panose="02020603050405020304" pitchFamily="18" charset="0"/>
                <a:cs typeface="Times New Roman" panose="02020603050405020304" pitchFamily="18" charset="0"/>
              </a:rPr>
              <a:t>Ocean currents are sometimes compared to ‘sea highways’, because ships follow their flow to gain </a:t>
            </a:r>
            <a:r>
              <a:rPr lang="en-US" dirty="0" smtClean="0">
                <a:latin typeface="Times New Roman" panose="02020603050405020304" pitchFamily="18" charset="0"/>
                <a:cs typeface="Times New Roman" panose="02020603050405020304" pitchFamily="18" charset="0"/>
              </a:rPr>
              <a:t>speed.</a:t>
            </a:r>
          </a:p>
        </p:txBody>
      </p:sp>
      <p:pic>
        <p:nvPicPr>
          <p:cNvPr id="1026" name="Picture 2" descr="http://www.altimetry.info/wp-content/uploads/2015/06/sdt_d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647" y="1598732"/>
            <a:ext cx="8252704"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69647" y="6199456"/>
            <a:ext cx="8252704" cy="646331"/>
          </a:xfrm>
          <a:prstGeom prst="rect">
            <a:avLst/>
          </a:prstGeom>
        </p:spPr>
        <p:txBody>
          <a:bodyPr wrap="square">
            <a:spAutoFit/>
          </a:bodyPr>
          <a:lstStyle/>
          <a:p>
            <a:pPr algn="just"/>
            <a:r>
              <a:rPr lang="en-US" i="1" dirty="0">
                <a:solidFill>
                  <a:srgbClr val="444444"/>
                </a:solidFill>
                <a:latin typeface="Times New Roman" panose="02020603050405020304" pitchFamily="18" charset="0"/>
                <a:cs typeface="Times New Roman" panose="02020603050405020304" pitchFamily="18" charset="0"/>
              </a:rPr>
              <a:t>Standard </a:t>
            </a:r>
            <a:r>
              <a:rPr lang="en-US" i="1" dirty="0" smtClean="0">
                <a:solidFill>
                  <a:srgbClr val="444444"/>
                </a:solidFill>
                <a:latin typeface="Times New Roman" panose="02020603050405020304" pitchFamily="18" charset="0"/>
                <a:cs typeface="Times New Roman" panose="02020603050405020304" pitchFamily="18" charset="0"/>
              </a:rPr>
              <a:t>deviation of ocean currents </a:t>
            </a:r>
            <a:r>
              <a:rPr lang="en-US" i="1" dirty="0">
                <a:solidFill>
                  <a:srgbClr val="444444"/>
                </a:solidFill>
                <a:latin typeface="Times New Roman" panose="02020603050405020304" pitchFamily="18" charset="0"/>
                <a:cs typeface="Times New Roman" panose="02020603050405020304" pitchFamily="18" charset="0"/>
              </a:rPr>
              <a:t>computed from 12 years of </a:t>
            </a:r>
            <a:r>
              <a:rPr lang="en-US" i="1" dirty="0">
                <a:solidFill>
                  <a:srgbClr val="2D5C88"/>
                </a:solidFill>
                <a:latin typeface="Times New Roman" panose="02020603050405020304" pitchFamily="18" charset="0"/>
                <a:cs typeface="Times New Roman" panose="02020603050405020304" pitchFamily="18" charset="0"/>
                <a:hlinkClick r:id="rId2"/>
              </a:rPr>
              <a:t>altimetry</a:t>
            </a:r>
            <a:r>
              <a:rPr lang="en-US" i="1" dirty="0">
                <a:solidFill>
                  <a:srgbClr val="444444"/>
                </a:solidFill>
                <a:latin typeface="Times New Roman" panose="02020603050405020304" pitchFamily="18" charset="0"/>
                <a:cs typeface="Times New Roman" panose="02020603050405020304" pitchFamily="18" charset="0"/>
              </a:rPr>
              <a:t> data (all available satellites during the 1992-2004 period</a:t>
            </a:r>
            <a:r>
              <a:rPr lang="en-US" i="1" dirty="0" smtClean="0">
                <a:solidFill>
                  <a:srgbClr val="444444"/>
                </a:solidFill>
                <a:latin typeface="Times New Roman" panose="02020603050405020304" pitchFamily="18" charset="0"/>
                <a:cs typeface="Times New Roman" panose="02020603050405020304" pitchFamily="18" charset="0"/>
              </a:rPr>
              <a:t>) (</a:t>
            </a:r>
            <a:r>
              <a:rPr lang="en-US" i="1" dirty="0">
                <a:solidFill>
                  <a:srgbClr val="444444"/>
                </a:solidFill>
                <a:latin typeface="Times New Roman" panose="02020603050405020304" pitchFamily="18" charset="0"/>
                <a:cs typeface="Times New Roman" panose="02020603050405020304" pitchFamily="18" charset="0"/>
              </a:rPr>
              <a:t>Credits </a:t>
            </a:r>
            <a:r>
              <a:rPr lang="en-US" i="1" dirty="0" err="1">
                <a:solidFill>
                  <a:srgbClr val="2D5C88"/>
                </a:solidFill>
                <a:latin typeface="Times New Roman" panose="02020603050405020304" pitchFamily="18" charset="0"/>
                <a:cs typeface="Times New Roman" panose="02020603050405020304" pitchFamily="18" charset="0"/>
                <a:hlinkClick r:id="rId4"/>
              </a:rPr>
              <a:t>Aviso</a:t>
            </a:r>
            <a:r>
              <a:rPr lang="en-US" i="1" dirty="0">
                <a:solidFill>
                  <a:srgbClr val="444444"/>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736939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OCEAN APPLICATIONS – OPERATIONAL OCEANOGRAPHY</a:t>
            </a:r>
          </a:p>
        </p:txBody>
      </p:sp>
      <p:pic>
        <p:nvPicPr>
          <p:cNvPr id="2050" name="Picture 2" descr="200507_j1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6539" y="1136211"/>
            <a:ext cx="4079840" cy="4184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6189725" y="1136211"/>
            <a:ext cx="4079840" cy="4173093"/>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629199412"/>
              </p:ext>
            </p:extLst>
          </p:nvPr>
        </p:nvGraphicFramePr>
        <p:xfrm>
          <a:off x="342899" y="5504253"/>
          <a:ext cx="11544300" cy="914400"/>
        </p:xfrm>
        <a:graphic>
          <a:graphicData uri="http://schemas.openxmlformats.org/drawingml/2006/table">
            <a:tbl>
              <a:tblPr/>
              <a:tblGrid>
                <a:gridCol w="11544300"/>
              </a:tblGrid>
              <a:tr h="0">
                <a:tc>
                  <a:txBody>
                    <a:bodyPr/>
                    <a:lstStyle/>
                    <a:p>
                      <a:pPr algn="l"/>
                      <a:r>
                        <a:rPr lang="en-US" i="0" dirty="0">
                          <a:effectLst/>
                          <a:latin typeface="Times New Roman" panose="02020603050405020304" pitchFamily="18" charset="0"/>
                          <a:cs typeface="Times New Roman" panose="02020603050405020304" pitchFamily="18" charset="0"/>
                        </a:rPr>
                        <a:t>Sea level anomalies on 8 January 2003 from the medium-resolution Mercator model (1/3°), with assimilation of in </a:t>
                      </a:r>
                      <a:r>
                        <a:rPr lang="en-US" i="0" dirty="0" smtClean="0">
                          <a:effectLst/>
                          <a:latin typeface="Times New Roman" panose="02020603050405020304" pitchFamily="18" charset="0"/>
                          <a:cs typeface="Times New Roman" panose="02020603050405020304" pitchFamily="18" charset="0"/>
                        </a:rPr>
                        <a:t>situ SST</a:t>
                      </a:r>
                      <a:r>
                        <a:rPr lang="en-US" i="0" dirty="0">
                          <a:effectLst/>
                          <a:latin typeface="Times New Roman" panose="02020603050405020304" pitchFamily="18" charset="0"/>
                          <a:cs typeface="Times New Roman" panose="02020603050405020304" pitchFamily="18" charset="0"/>
                        </a:rPr>
                        <a:t> measurements and (left) </a:t>
                      </a:r>
                      <a:r>
                        <a:rPr lang="en-US" i="0" u="none" strike="noStrike" dirty="0">
                          <a:solidFill>
                            <a:srgbClr val="2D5C88"/>
                          </a:solidFill>
                          <a:effectLst/>
                          <a:latin typeface="Times New Roman" panose="02020603050405020304" pitchFamily="18" charset="0"/>
                          <a:cs typeface="Times New Roman" panose="02020603050405020304" pitchFamily="18" charset="0"/>
                          <a:hlinkClick r:id="rId4"/>
                        </a:rPr>
                        <a:t>Jason-1</a:t>
                      </a:r>
                      <a:r>
                        <a:rPr lang="en-US" i="0" dirty="0">
                          <a:effectLst/>
                          <a:latin typeface="Times New Roman" panose="02020603050405020304" pitchFamily="18" charset="0"/>
                          <a:cs typeface="Times New Roman" panose="02020603050405020304" pitchFamily="18" charset="0"/>
                        </a:rPr>
                        <a:t> data only, (right) all available </a:t>
                      </a:r>
                      <a:r>
                        <a:rPr lang="en-US" i="0" u="none" strike="noStrike" dirty="0">
                          <a:solidFill>
                            <a:srgbClr val="2D5C88"/>
                          </a:solidFill>
                          <a:effectLst/>
                          <a:latin typeface="Times New Roman" panose="02020603050405020304" pitchFamily="18" charset="0"/>
                          <a:cs typeface="Times New Roman" panose="02020603050405020304" pitchFamily="18" charset="0"/>
                          <a:hlinkClick r:id="rId5"/>
                        </a:rPr>
                        <a:t>altimetry</a:t>
                      </a:r>
                      <a:r>
                        <a:rPr lang="en-US" i="0" dirty="0">
                          <a:effectLst/>
                          <a:latin typeface="Times New Roman" panose="02020603050405020304" pitchFamily="18" charset="0"/>
                          <a:cs typeface="Times New Roman" panose="02020603050405020304" pitchFamily="18" charset="0"/>
                        </a:rPr>
                        <a:t> satellite data (</a:t>
                      </a:r>
                      <a:r>
                        <a:rPr lang="en-US" i="0" u="none" strike="noStrike" dirty="0">
                          <a:solidFill>
                            <a:srgbClr val="2D5C88"/>
                          </a:solidFill>
                          <a:effectLst/>
                          <a:latin typeface="Times New Roman" panose="02020603050405020304" pitchFamily="18" charset="0"/>
                          <a:cs typeface="Times New Roman" panose="02020603050405020304" pitchFamily="18" charset="0"/>
                          <a:hlinkClick r:id="rId4"/>
                        </a:rPr>
                        <a:t>Jason-1</a:t>
                      </a:r>
                      <a:r>
                        <a:rPr lang="en-US" i="0" dirty="0">
                          <a:effectLst/>
                          <a:latin typeface="Times New Roman" panose="02020603050405020304" pitchFamily="18" charset="0"/>
                          <a:cs typeface="Times New Roman" panose="02020603050405020304" pitchFamily="18" charset="0"/>
                        </a:rPr>
                        <a:t>, </a:t>
                      </a:r>
                      <a:r>
                        <a:rPr lang="en-US" i="0" u="none" strike="noStrike" dirty="0">
                          <a:solidFill>
                            <a:srgbClr val="2D5C88"/>
                          </a:solidFill>
                          <a:effectLst/>
                          <a:latin typeface="Times New Roman" panose="02020603050405020304" pitchFamily="18" charset="0"/>
                          <a:cs typeface="Times New Roman" panose="02020603050405020304" pitchFamily="18" charset="0"/>
                          <a:hlinkClick r:id="rId6"/>
                        </a:rPr>
                        <a:t>ERS</a:t>
                      </a:r>
                      <a:r>
                        <a:rPr lang="en-US" i="0" dirty="0">
                          <a:effectLst/>
                          <a:latin typeface="Times New Roman" panose="02020603050405020304" pitchFamily="18" charset="0"/>
                          <a:cs typeface="Times New Roman" panose="02020603050405020304" pitchFamily="18" charset="0"/>
                        </a:rPr>
                        <a:t>-2 and </a:t>
                      </a:r>
                      <a:r>
                        <a:rPr lang="en-US" i="0" u="none" strike="noStrike" dirty="0">
                          <a:solidFill>
                            <a:srgbClr val="2D5C88"/>
                          </a:solidFill>
                          <a:effectLst/>
                          <a:latin typeface="Times New Roman" panose="02020603050405020304" pitchFamily="18" charset="0"/>
                          <a:cs typeface="Times New Roman" panose="02020603050405020304" pitchFamily="18" charset="0"/>
                          <a:hlinkClick r:id="rId7"/>
                        </a:rPr>
                        <a:t>GFO</a:t>
                      </a:r>
                      <a:r>
                        <a:rPr lang="en-US" i="0" dirty="0">
                          <a:effectLst/>
                          <a:latin typeface="Times New Roman" panose="02020603050405020304" pitchFamily="18" charset="0"/>
                          <a:cs typeface="Times New Roman" panose="02020603050405020304" pitchFamily="18" charset="0"/>
                        </a:rPr>
                        <a:t>). More detail can be seen in the right-hand figure</a:t>
                      </a:r>
                      <a:r>
                        <a:rPr lang="en-US" i="0" dirty="0" smtClean="0">
                          <a:effectLst/>
                          <a:latin typeface="Times New Roman" panose="02020603050405020304" pitchFamily="18" charset="0"/>
                          <a:cs typeface="Times New Roman" panose="02020603050405020304" pitchFamily="18" charset="0"/>
                        </a:rPr>
                        <a:t>. (</a:t>
                      </a:r>
                      <a:r>
                        <a:rPr lang="en-US" i="0" dirty="0">
                          <a:effectLst/>
                          <a:latin typeface="Times New Roman" panose="02020603050405020304" pitchFamily="18" charset="0"/>
                          <a:cs typeface="Times New Roman" panose="02020603050405020304" pitchFamily="18" charset="0"/>
                        </a:rPr>
                        <a:t>Credits </a:t>
                      </a:r>
                      <a:r>
                        <a:rPr lang="en-US" i="0" u="none" strike="noStrike" dirty="0">
                          <a:solidFill>
                            <a:srgbClr val="2D5C88"/>
                          </a:solidFill>
                          <a:effectLst/>
                          <a:latin typeface="Times New Roman" panose="02020603050405020304" pitchFamily="18" charset="0"/>
                          <a:cs typeface="Times New Roman" panose="02020603050405020304" pitchFamily="18" charset="0"/>
                          <a:hlinkClick r:id="rId8"/>
                        </a:rPr>
                        <a:t>Mercator Ocean</a:t>
                      </a:r>
                      <a:r>
                        <a:rPr lang="en-US" i="0" dirty="0">
                          <a:effectLst/>
                          <a:latin typeface="Times New Roman" panose="02020603050405020304" pitchFamily="18" charset="0"/>
                          <a:cs typeface="Times New Roman" panose="02020603050405020304" pitchFamily="18" charset="0"/>
                        </a:rPr>
                        <a:t>)</a:t>
                      </a:r>
                    </a:p>
                  </a:txBody>
                  <a:tcPr anchor="ctr">
                    <a:lnL>
                      <a:noFill/>
                    </a:lnL>
                    <a:lnR>
                      <a:noFill/>
                    </a:lnR>
                    <a:lnT>
                      <a:noFill/>
                    </a:lnT>
                    <a:lnB>
                      <a:noFill/>
                    </a:lnB>
                    <a:solidFill>
                      <a:srgbClr val="FFFFFF"/>
                    </a:solidFill>
                  </a:tcPr>
                </a:tc>
              </a:tr>
            </a:tbl>
          </a:graphicData>
        </a:graphic>
      </p:graphicFrame>
      <p:sp>
        <p:nvSpPr>
          <p:cNvPr id="5" name="Rectangle 3"/>
          <p:cNvSpPr>
            <a:spLocks noChangeArrowheads="1"/>
          </p:cNvSpPr>
          <p:nvPr/>
        </p:nvSpPr>
        <p:spPr bwMode="auto">
          <a:xfrm>
            <a:off x="1748448" y="490561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smtClean="0">
                <a:ln>
                  <a:noFill/>
                </a:ln>
                <a:solidFill>
                  <a:srgbClr val="444444"/>
                </a:solidFill>
                <a:effectLst/>
                <a:latin typeface="Lato"/>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sp>
        <p:nvSpPr>
          <p:cNvPr id="6" name="TextBox 5"/>
          <p:cNvSpPr txBox="1"/>
          <p:nvPr/>
        </p:nvSpPr>
        <p:spPr>
          <a:xfrm>
            <a:off x="1896539" y="766879"/>
            <a:ext cx="4079840" cy="369332"/>
          </a:xfrm>
          <a:prstGeom prst="rect">
            <a:avLst/>
          </a:prstGeom>
          <a:noFill/>
        </p:spPr>
        <p:txBody>
          <a:bodyPr wrap="square" rtlCol="0">
            <a:spAutoFit/>
          </a:bodyPr>
          <a:lstStyle/>
          <a:p>
            <a:pPr algn="ctr"/>
            <a:r>
              <a:rPr lang="en-US" b="1" dirty="0" smtClean="0"/>
              <a:t>Jason-1 data only</a:t>
            </a:r>
            <a:endParaRPr lang="en-US" b="1" dirty="0"/>
          </a:p>
        </p:txBody>
      </p:sp>
      <p:sp>
        <p:nvSpPr>
          <p:cNvPr id="8" name="TextBox 7"/>
          <p:cNvSpPr txBox="1"/>
          <p:nvPr/>
        </p:nvSpPr>
        <p:spPr>
          <a:xfrm>
            <a:off x="6189725" y="766879"/>
            <a:ext cx="4079840" cy="369332"/>
          </a:xfrm>
          <a:prstGeom prst="rect">
            <a:avLst/>
          </a:prstGeom>
          <a:noFill/>
        </p:spPr>
        <p:txBody>
          <a:bodyPr wrap="square" rtlCol="0">
            <a:spAutoFit/>
          </a:bodyPr>
          <a:lstStyle/>
          <a:p>
            <a:pPr algn="ctr"/>
            <a:r>
              <a:rPr lang="en-US" b="1" dirty="0" smtClean="0"/>
              <a:t>Jason-1, ERS-2 and GFO data</a:t>
            </a:r>
            <a:endParaRPr lang="en-US" b="1" dirty="0"/>
          </a:p>
        </p:txBody>
      </p:sp>
    </p:spTree>
    <p:extLst>
      <p:ext uri="{BB962C8B-B14F-4D97-AF65-F5344CB8AC3E}">
        <p14:creationId xmlns:p14="http://schemas.microsoft.com/office/powerpoint/2010/main" val="200847481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OCEAN APPLICATIONS – OPERATIONAL OCEANOGRAPHY</a:t>
            </a:r>
          </a:p>
        </p:txBody>
      </p:sp>
      <p:pic>
        <p:nvPicPr>
          <p:cNvPr id="3074" name="Picture 2" descr="test_psy3_ice_3D_lis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613" y="810884"/>
            <a:ext cx="5029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035612" y="5986580"/>
            <a:ext cx="5029201" cy="646331"/>
          </a:xfrm>
          <a:prstGeom prst="rect">
            <a:avLst/>
          </a:prstGeom>
        </p:spPr>
        <p:txBody>
          <a:bodyPr wrap="square">
            <a:spAutoFit/>
          </a:bodyPr>
          <a:lstStyle/>
          <a:p>
            <a:r>
              <a:rPr lang="en-US" i="1" dirty="0">
                <a:solidFill>
                  <a:srgbClr val="444444"/>
                </a:solidFill>
                <a:latin typeface="Times New Roman" panose="02020603050405020304" pitchFamily="18" charset="0"/>
                <a:cs typeface="Times New Roman" panose="02020603050405020304" pitchFamily="18" charset="0"/>
              </a:rPr>
              <a:t>Sea Surface Temperature computed by the Mercator global </a:t>
            </a:r>
            <a:r>
              <a:rPr lang="en-US" i="1" dirty="0" smtClean="0">
                <a:solidFill>
                  <a:srgbClr val="444444"/>
                </a:solidFill>
                <a:latin typeface="Times New Roman" panose="02020603050405020304" pitchFamily="18" charset="0"/>
                <a:cs typeface="Times New Roman" panose="02020603050405020304" pitchFamily="18" charset="0"/>
              </a:rPr>
              <a:t>model. (</a:t>
            </a:r>
            <a:r>
              <a:rPr lang="en-US" i="1" dirty="0">
                <a:solidFill>
                  <a:srgbClr val="444444"/>
                </a:solidFill>
                <a:latin typeface="Times New Roman" panose="02020603050405020304" pitchFamily="18" charset="0"/>
                <a:cs typeface="Times New Roman" panose="02020603050405020304" pitchFamily="18" charset="0"/>
              </a:rPr>
              <a:t>Credits </a:t>
            </a:r>
            <a:r>
              <a:rPr lang="en-US" i="1" dirty="0">
                <a:solidFill>
                  <a:srgbClr val="2D5C88"/>
                </a:solidFill>
                <a:latin typeface="Times New Roman" panose="02020603050405020304" pitchFamily="18" charset="0"/>
                <a:cs typeface="Times New Roman" panose="02020603050405020304" pitchFamily="18" charset="0"/>
                <a:hlinkClick r:id="rId3"/>
              </a:rPr>
              <a:t>Mercator Ocean</a:t>
            </a:r>
            <a:r>
              <a:rPr lang="en-US" i="1" dirty="0">
                <a:solidFill>
                  <a:srgbClr val="444444"/>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53683" y="2855343"/>
            <a:ext cx="5244860" cy="923330"/>
          </a:xfrm>
          <a:prstGeom prst="rect">
            <a:avLst/>
          </a:prstGeom>
          <a:noFill/>
        </p:spPr>
        <p:txBody>
          <a:bodyPr wrap="square" rtlCol="0">
            <a:spAutoFit/>
          </a:bodyPr>
          <a:lstStyle/>
          <a:p>
            <a:pPr algn="just"/>
            <a:r>
              <a:rPr lang="en-US" dirty="0" smtClean="0"/>
              <a:t>Results derived from satellite altimetry can be used as input for global models to calculate the Sea Surface Temperature. </a:t>
            </a:r>
            <a:endParaRPr lang="en-US" dirty="0"/>
          </a:p>
        </p:txBody>
      </p:sp>
    </p:spTree>
    <p:extLst>
      <p:ext uri="{BB962C8B-B14F-4D97-AF65-F5344CB8AC3E}">
        <p14:creationId xmlns:p14="http://schemas.microsoft.com/office/powerpoint/2010/main" val="24158907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OCEAN APPLICATIONS – TIDES</a:t>
            </a:r>
          </a:p>
        </p:txBody>
      </p:sp>
      <p:pic>
        <p:nvPicPr>
          <p:cNvPr id="4098" name="Picture 2" descr="m2_amp_pha_fes99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143" y="2090078"/>
            <a:ext cx="7321708"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5888" y="6167579"/>
            <a:ext cx="11240219" cy="646331"/>
          </a:xfrm>
          <a:prstGeom prst="rect">
            <a:avLst/>
          </a:prstGeom>
        </p:spPr>
        <p:txBody>
          <a:bodyPr wrap="square">
            <a:spAutoFit/>
          </a:bodyPr>
          <a:lstStyle/>
          <a:p>
            <a:pPr algn="just"/>
            <a:r>
              <a:rPr lang="en-US" i="1" dirty="0">
                <a:solidFill>
                  <a:srgbClr val="444444"/>
                </a:solidFill>
                <a:latin typeface="Times New Roman" panose="02020603050405020304" pitchFamily="18" charset="0"/>
                <a:cs typeface="Times New Roman" panose="02020603050405020304" pitchFamily="18" charset="0"/>
              </a:rPr>
              <a:t>Amplitude of the M2 tidal constituent (in </a:t>
            </a:r>
            <a:r>
              <a:rPr lang="en-US" i="1" dirty="0" smtClean="0">
                <a:solidFill>
                  <a:srgbClr val="444444"/>
                </a:solidFill>
                <a:latin typeface="Times New Roman" panose="02020603050405020304" pitchFamily="18" charset="0"/>
                <a:cs typeface="Times New Roman" panose="02020603050405020304" pitchFamily="18" charset="0"/>
              </a:rPr>
              <a:t>cm) </a:t>
            </a:r>
            <a:r>
              <a:rPr lang="en-US" i="1" dirty="0">
                <a:solidFill>
                  <a:srgbClr val="444444"/>
                </a:solidFill>
                <a:latin typeface="Times New Roman" panose="02020603050405020304" pitchFamily="18" charset="0"/>
                <a:cs typeface="Times New Roman" panose="02020603050405020304" pitchFamily="18" charset="0"/>
              </a:rPr>
              <a:t>derived from the FES99 model. </a:t>
            </a:r>
            <a:r>
              <a:rPr lang="en-US" i="1" dirty="0" err="1">
                <a:solidFill>
                  <a:srgbClr val="444444"/>
                </a:solidFill>
                <a:latin typeface="Times New Roman" panose="02020603050405020304" pitchFamily="18" charset="0"/>
                <a:cs typeface="Times New Roman" panose="02020603050405020304" pitchFamily="18" charset="0"/>
              </a:rPr>
              <a:t>Cotidal</a:t>
            </a:r>
            <a:r>
              <a:rPr lang="en-US" i="1" dirty="0">
                <a:solidFill>
                  <a:srgbClr val="444444"/>
                </a:solidFill>
                <a:latin typeface="Times New Roman" panose="02020603050405020304" pitchFamily="18" charset="0"/>
                <a:cs typeface="Times New Roman" panose="02020603050405020304" pitchFamily="18" charset="0"/>
              </a:rPr>
              <a:t> lines indicating the phase every 30 degrees originate at </a:t>
            </a:r>
            <a:r>
              <a:rPr lang="en-US" i="1" dirty="0" err="1">
                <a:solidFill>
                  <a:srgbClr val="444444"/>
                </a:solidFill>
                <a:latin typeface="Times New Roman" panose="02020603050405020304" pitchFamily="18" charset="0"/>
                <a:cs typeface="Times New Roman" panose="02020603050405020304" pitchFamily="18" charset="0"/>
              </a:rPr>
              <a:t>amphidromic</a:t>
            </a:r>
            <a:r>
              <a:rPr lang="en-US" i="1" dirty="0">
                <a:solidFill>
                  <a:srgbClr val="444444"/>
                </a:solidFill>
                <a:latin typeface="Times New Roman" panose="02020603050405020304" pitchFamily="18" charset="0"/>
                <a:cs typeface="Times New Roman" panose="02020603050405020304" pitchFamily="18" charset="0"/>
              </a:rPr>
              <a:t> points where the tidal </a:t>
            </a:r>
            <a:r>
              <a:rPr lang="en-US" i="1" dirty="0">
                <a:solidFill>
                  <a:srgbClr val="2D5C88"/>
                </a:solidFill>
                <a:latin typeface="Times New Roman" panose="02020603050405020304" pitchFamily="18" charset="0"/>
                <a:cs typeface="Times New Roman" panose="02020603050405020304" pitchFamily="18" charset="0"/>
                <a:hlinkClick r:id="rId3"/>
              </a:rPr>
              <a:t>range</a:t>
            </a:r>
            <a:r>
              <a:rPr lang="en-US" i="1" dirty="0">
                <a:solidFill>
                  <a:srgbClr val="444444"/>
                </a:solidFill>
                <a:latin typeface="Times New Roman" panose="02020603050405020304" pitchFamily="18" charset="0"/>
                <a:cs typeface="Times New Roman" panose="02020603050405020304" pitchFamily="18" charset="0"/>
              </a:rPr>
              <a:t> is zero</a:t>
            </a:r>
            <a:r>
              <a:rPr lang="en-US" i="1" dirty="0" smtClean="0">
                <a:solidFill>
                  <a:srgbClr val="444444"/>
                </a:solidFill>
                <a:latin typeface="Times New Roman" panose="02020603050405020304" pitchFamily="18" charset="0"/>
                <a:cs typeface="Times New Roman" panose="02020603050405020304" pitchFamily="18" charset="0"/>
              </a:rPr>
              <a:t>. (</a:t>
            </a:r>
            <a:r>
              <a:rPr lang="en-US" i="1" dirty="0">
                <a:solidFill>
                  <a:srgbClr val="444444"/>
                </a:solidFill>
                <a:latin typeface="Times New Roman" panose="02020603050405020304" pitchFamily="18" charset="0"/>
                <a:cs typeface="Times New Roman" panose="02020603050405020304" pitchFamily="18" charset="0"/>
              </a:rPr>
              <a:t>Credits </a:t>
            </a:r>
            <a:r>
              <a:rPr lang="en-US" i="1" dirty="0">
                <a:solidFill>
                  <a:srgbClr val="2D5C88"/>
                </a:solidFill>
                <a:latin typeface="Times New Roman" panose="02020603050405020304" pitchFamily="18" charset="0"/>
                <a:cs typeface="Times New Roman" panose="02020603050405020304" pitchFamily="18" charset="0"/>
                <a:hlinkClick r:id="rId4"/>
              </a:rPr>
              <a:t>Legos/CNRS</a:t>
            </a:r>
            <a:r>
              <a:rPr lang="en-US" i="1" dirty="0">
                <a:solidFill>
                  <a:srgbClr val="444444"/>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129396" y="529285"/>
            <a:ext cx="11947585" cy="1754326"/>
          </a:xfrm>
          <a:prstGeom prst="rect">
            <a:avLst/>
          </a:prstGeom>
        </p:spPr>
        <p:txBody>
          <a:bodyPr wrap="square">
            <a:spAutoFit/>
          </a:bodyPr>
          <a:lstStyle/>
          <a:p>
            <a:pPr algn="just"/>
            <a:r>
              <a:rPr lang="en-US" dirty="0">
                <a:solidFill>
                  <a:srgbClr val="444444"/>
                </a:solidFill>
                <a:latin typeface="Times New Roman" panose="02020603050405020304" pitchFamily="18" charset="0"/>
                <a:cs typeface="Times New Roman" panose="02020603050405020304" pitchFamily="18" charset="0"/>
              </a:rPr>
              <a:t>Tides have been studied for longer than most other ocean phenomena; however, for most of this time, the </a:t>
            </a:r>
            <a:r>
              <a:rPr lang="en-US" dirty="0" smtClean="0">
                <a:solidFill>
                  <a:srgbClr val="444444"/>
                </a:solidFill>
                <a:latin typeface="Times New Roman" panose="02020603050405020304" pitchFamily="18" charset="0"/>
                <a:cs typeface="Times New Roman" panose="02020603050405020304" pitchFamily="18" charset="0"/>
              </a:rPr>
              <a:t>only measurements </a:t>
            </a:r>
            <a:r>
              <a:rPr lang="en-US" dirty="0">
                <a:solidFill>
                  <a:srgbClr val="444444"/>
                </a:solidFill>
                <a:latin typeface="Times New Roman" panose="02020603050405020304" pitchFamily="18" charset="0"/>
                <a:cs typeface="Times New Roman" panose="02020603050405020304" pitchFamily="18" charset="0"/>
              </a:rPr>
              <a:t>possible were those made by </a:t>
            </a:r>
            <a:r>
              <a:rPr lang="en-US" dirty="0">
                <a:solidFill>
                  <a:srgbClr val="2D5C88"/>
                </a:solidFill>
                <a:latin typeface="Times New Roman" panose="02020603050405020304" pitchFamily="18" charset="0"/>
                <a:cs typeface="Times New Roman" panose="02020603050405020304" pitchFamily="18" charset="0"/>
                <a:hlinkClick r:id="rId5"/>
              </a:rPr>
              <a:t>tide</a:t>
            </a:r>
            <a:r>
              <a:rPr lang="en-US" dirty="0">
                <a:solidFill>
                  <a:srgbClr val="444444"/>
                </a:solidFill>
                <a:latin typeface="Times New Roman" panose="02020603050405020304" pitchFamily="18" charset="0"/>
                <a:cs typeface="Times New Roman" panose="02020603050405020304" pitchFamily="18" charset="0"/>
              </a:rPr>
              <a:t> gauges on the coasts, mostly in </a:t>
            </a:r>
            <a:r>
              <a:rPr lang="en-US" dirty="0" err="1">
                <a:solidFill>
                  <a:srgbClr val="444444"/>
                </a:solidFill>
                <a:latin typeface="Times New Roman" panose="02020603050405020304" pitchFamily="18" charset="0"/>
                <a:cs typeface="Times New Roman" panose="02020603050405020304" pitchFamily="18" charset="0"/>
              </a:rPr>
              <a:t>harbours</a:t>
            </a:r>
            <a:r>
              <a:rPr lang="en-US" dirty="0">
                <a:solidFill>
                  <a:srgbClr val="444444"/>
                </a:solidFill>
                <a:latin typeface="Times New Roman" panose="02020603050405020304" pitchFamily="18" charset="0"/>
                <a:cs typeface="Times New Roman" panose="02020603050405020304" pitchFamily="18" charset="0"/>
              </a:rPr>
              <a:t>, which were thus subject to local factors, the geometry of the coasts and, in particular, the </a:t>
            </a:r>
            <a:r>
              <a:rPr lang="en-US" dirty="0">
                <a:solidFill>
                  <a:srgbClr val="2D5C88"/>
                </a:solidFill>
                <a:latin typeface="Times New Roman" panose="02020603050405020304" pitchFamily="18" charset="0"/>
                <a:cs typeface="Times New Roman" panose="02020603050405020304" pitchFamily="18" charset="0"/>
                <a:hlinkClick r:id="rId6"/>
              </a:rPr>
              <a:t>bathymetry</a:t>
            </a:r>
            <a:r>
              <a:rPr lang="en-US" dirty="0">
                <a:solidFill>
                  <a:srgbClr val="444444"/>
                </a:solidFill>
                <a:latin typeface="Times New Roman" panose="02020603050405020304" pitchFamily="18" charset="0"/>
                <a:cs typeface="Times New Roman" panose="02020603050405020304" pitchFamily="18" charset="0"/>
              </a:rPr>
              <a:t>. Now, satellite </a:t>
            </a:r>
            <a:r>
              <a:rPr lang="en-US" dirty="0">
                <a:solidFill>
                  <a:srgbClr val="2D5C88"/>
                </a:solidFill>
                <a:latin typeface="Times New Roman" panose="02020603050405020304" pitchFamily="18" charset="0"/>
                <a:cs typeface="Times New Roman" panose="02020603050405020304" pitchFamily="18" charset="0"/>
                <a:hlinkClick r:id="rId7"/>
              </a:rPr>
              <a:t>altimetry</a:t>
            </a:r>
            <a:r>
              <a:rPr lang="en-US" dirty="0">
                <a:solidFill>
                  <a:srgbClr val="444444"/>
                </a:solidFill>
                <a:latin typeface="Times New Roman" panose="02020603050405020304" pitchFamily="18" charset="0"/>
                <a:cs typeface="Times New Roman" panose="02020603050405020304" pitchFamily="18" charset="0"/>
              </a:rPr>
              <a:t> provides measurements of sea surface heights in the open ocean accurate to 2-3 </a:t>
            </a:r>
            <a:r>
              <a:rPr lang="en-US" dirty="0" err="1">
                <a:solidFill>
                  <a:srgbClr val="444444"/>
                </a:solidFill>
                <a:latin typeface="Times New Roman" panose="02020603050405020304" pitchFamily="18" charset="0"/>
                <a:cs typeface="Times New Roman" panose="02020603050405020304" pitchFamily="18" charset="0"/>
              </a:rPr>
              <a:t>centimetres</a:t>
            </a:r>
            <a:r>
              <a:rPr lang="en-US" dirty="0">
                <a:solidFill>
                  <a:srgbClr val="444444"/>
                </a:solidFill>
                <a:latin typeface="Times New Roman" panose="02020603050405020304" pitchFamily="18" charset="0"/>
                <a:cs typeface="Times New Roman" panose="02020603050405020304" pitchFamily="18" charset="0"/>
              </a:rPr>
              <a:t> that are assimilated into mathematical </a:t>
            </a:r>
            <a:r>
              <a:rPr lang="en-US" dirty="0">
                <a:solidFill>
                  <a:srgbClr val="2D5C88"/>
                </a:solidFill>
                <a:latin typeface="Times New Roman" panose="02020603050405020304" pitchFamily="18" charset="0"/>
                <a:cs typeface="Times New Roman" panose="02020603050405020304" pitchFamily="18" charset="0"/>
                <a:hlinkClick r:id="rId5"/>
              </a:rPr>
              <a:t>tide</a:t>
            </a:r>
            <a:r>
              <a:rPr lang="en-US" dirty="0">
                <a:solidFill>
                  <a:srgbClr val="444444"/>
                </a:solidFill>
                <a:latin typeface="Times New Roman" panose="02020603050405020304" pitchFamily="18" charset="0"/>
                <a:cs typeface="Times New Roman" panose="02020603050405020304" pitchFamily="18" charset="0"/>
              </a:rPr>
              <a:t> prediction models. This has helped to improve </a:t>
            </a:r>
            <a:r>
              <a:rPr lang="en-US" dirty="0">
                <a:solidFill>
                  <a:srgbClr val="2D5C88"/>
                </a:solidFill>
                <a:latin typeface="Times New Roman" panose="02020603050405020304" pitchFamily="18" charset="0"/>
                <a:cs typeface="Times New Roman" panose="02020603050405020304" pitchFamily="18" charset="0"/>
                <a:hlinkClick r:id="rId5"/>
              </a:rPr>
              <a:t>tide</a:t>
            </a:r>
            <a:r>
              <a:rPr lang="en-US" dirty="0">
                <a:solidFill>
                  <a:srgbClr val="444444"/>
                </a:solidFill>
                <a:latin typeface="Times New Roman" panose="02020603050405020304" pitchFamily="18" charset="0"/>
                <a:cs typeface="Times New Roman" panose="02020603050405020304" pitchFamily="18" charset="0"/>
              </a:rPr>
              <a:t> models (now accurate to within 2 cm in the open ocean</a:t>
            </a:r>
            <a:r>
              <a:rPr lang="en-US" dirty="0" smtClean="0">
                <a:solidFill>
                  <a:srgbClr val="444444"/>
                </a:solidFill>
                <a:latin typeface="Times New Roman" panose="02020603050405020304" pitchFamily="18" charset="0"/>
                <a:cs typeface="Times New Roman" panose="02020603050405020304" pitchFamily="18" charset="0"/>
              </a:rPr>
              <a:t>). In return, tide models are used to remove tidal effects from altimetry data.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725023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OCEAN APPLICATIONS – MEAN SEA LEVEL</a:t>
            </a:r>
          </a:p>
        </p:txBody>
      </p:sp>
      <p:pic>
        <p:nvPicPr>
          <p:cNvPr id="3" name="Picture 2"/>
          <p:cNvPicPr>
            <a:picLocks noChangeAspect="1"/>
          </p:cNvPicPr>
          <p:nvPr/>
        </p:nvPicPr>
        <p:blipFill>
          <a:blip r:embed="rId2"/>
          <a:stretch>
            <a:fillRect/>
          </a:stretch>
        </p:blipFill>
        <p:spPr>
          <a:xfrm>
            <a:off x="1625599" y="577969"/>
            <a:ext cx="8940800" cy="5029200"/>
          </a:xfrm>
          <a:prstGeom prst="rect">
            <a:avLst/>
          </a:prstGeom>
        </p:spPr>
      </p:pic>
      <p:sp>
        <p:nvSpPr>
          <p:cNvPr id="4" name="Rectangle 3"/>
          <p:cNvSpPr/>
          <p:nvPr/>
        </p:nvSpPr>
        <p:spPr>
          <a:xfrm>
            <a:off x="428444" y="5596330"/>
            <a:ext cx="11335110" cy="923330"/>
          </a:xfrm>
          <a:prstGeom prst="rect">
            <a:avLst/>
          </a:prstGeom>
        </p:spPr>
        <p:txBody>
          <a:bodyPr wrap="square">
            <a:spAutoFit/>
          </a:bodyPr>
          <a:lstStyle/>
          <a:p>
            <a:pPr algn="just"/>
            <a:r>
              <a:rPr lang="en-US" dirty="0">
                <a:solidFill>
                  <a:srgbClr val="444444"/>
                </a:solidFill>
                <a:latin typeface="Times New Roman" panose="02020603050405020304" pitchFamily="18" charset="0"/>
                <a:cs typeface="Times New Roman" panose="02020603050405020304" pitchFamily="18" charset="0"/>
              </a:rPr>
              <a:t>Combined map of regional patterns of observed sea level (in mm/year). This map can be obtained using gridded, multi-mission </a:t>
            </a:r>
            <a:r>
              <a:rPr lang="en-US" dirty="0" err="1">
                <a:solidFill>
                  <a:srgbClr val="2D5C88"/>
                </a:solidFill>
                <a:latin typeface="Times New Roman" panose="02020603050405020304" pitchFamily="18" charset="0"/>
                <a:cs typeface="Times New Roman" panose="02020603050405020304" pitchFamily="18" charset="0"/>
                <a:hlinkClick r:id="rId3"/>
              </a:rPr>
              <a:t>Ssalto</a:t>
            </a:r>
            <a:r>
              <a:rPr lang="en-US" dirty="0">
                <a:solidFill>
                  <a:srgbClr val="444444"/>
                </a:solidFill>
                <a:latin typeface="Times New Roman" panose="02020603050405020304" pitchFamily="18" charset="0"/>
                <a:cs typeface="Times New Roman" panose="02020603050405020304" pitchFamily="18" charset="0"/>
              </a:rPr>
              <a:t>/</a:t>
            </a:r>
            <a:r>
              <a:rPr lang="en-US" dirty="0" err="1">
                <a:solidFill>
                  <a:srgbClr val="2D5C88"/>
                </a:solidFill>
                <a:latin typeface="Times New Roman" panose="02020603050405020304" pitchFamily="18" charset="0"/>
                <a:cs typeface="Times New Roman" panose="02020603050405020304" pitchFamily="18" charset="0"/>
                <a:hlinkClick r:id="rId4"/>
              </a:rPr>
              <a:t>Duacs</a:t>
            </a:r>
            <a:r>
              <a:rPr lang="en-US" dirty="0">
                <a:solidFill>
                  <a:srgbClr val="444444"/>
                </a:solidFill>
                <a:latin typeface="Times New Roman" panose="02020603050405020304" pitchFamily="18" charset="0"/>
                <a:cs typeface="Times New Roman" panose="02020603050405020304" pitchFamily="18" charset="0"/>
              </a:rPr>
              <a:t> data since 1993, which enable the local slopes to be estimated with a very high resolution (1/4 of a degree on a Cartesian projection). </a:t>
            </a:r>
            <a:r>
              <a:rPr lang="en-US" dirty="0" smtClean="0">
                <a:solidFill>
                  <a:srgbClr val="444444"/>
                </a:solidFill>
                <a:latin typeface="Times New Roman" panose="02020603050405020304" pitchFamily="18" charset="0"/>
                <a:cs typeface="Times New Roman" panose="02020603050405020304" pitchFamily="18" charset="0"/>
              </a:rPr>
              <a:t>(</a:t>
            </a:r>
            <a:r>
              <a:rPr lang="en-US" dirty="0">
                <a:solidFill>
                  <a:srgbClr val="444444"/>
                </a:solidFill>
                <a:latin typeface="Times New Roman" panose="02020603050405020304" pitchFamily="18" charset="0"/>
                <a:cs typeface="Times New Roman" panose="02020603050405020304" pitchFamily="18" charset="0"/>
              </a:rPr>
              <a:t>Credits </a:t>
            </a:r>
            <a:r>
              <a:rPr lang="en-US" dirty="0">
                <a:solidFill>
                  <a:srgbClr val="2D5C88"/>
                </a:solidFill>
                <a:latin typeface="Times New Roman" panose="02020603050405020304" pitchFamily="18" charset="0"/>
                <a:cs typeface="Times New Roman" panose="02020603050405020304" pitchFamily="18" charset="0"/>
                <a:hlinkClick r:id="rId5"/>
              </a:rPr>
              <a:t>EU</a:t>
            </a:r>
            <a:r>
              <a:rPr lang="en-US" dirty="0">
                <a:solidFill>
                  <a:srgbClr val="444444"/>
                </a:solidFill>
                <a:latin typeface="Times New Roman" panose="02020603050405020304" pitchFamily="18" charset="0"/>
                <a:cs typeface="Times New Roman" panose="02020603050405020304" pitchFamily="18" charset="0"/>
              </a:rPr>
              <a:t> Copernicus Marine Service, </a:t>
            </a:r>
            <a:r>
              <a:rPr lang="en-US" dirty="0">
                <a:solidFill>
                  <a:srgbClr val="2D5C88"/>
                </a:solidFill>
                <a:latin typeface="Times New Roman" panose="02020603050405020304" pitchFamily="18" charset="0"/>
                <a:cs typeface="Times New Roman" panose="02020603050405020304" pitchFamily="18" charset="0"/>
                <a:hlinkClick r:id="rId6"/>
              </a:rPr>
              <a:t>CLS</a:t>
            </a:r>
            <a:r>
              <a:rPr lang="en-US" dirty="0">
                <a:solidFill>
                  <a:srgbClr val="444444"/>
                </a:solidFill>
                <a:latin typeface="Times New Roman" panose="02020603050405020304" pitchFamily="18" charset="0"/>
                <a:cs typeface="Times New Roman" panose="02020603050405020304" pitchFamily="18" charset="0"/>
              </a:rPr>
              <a:t>, </a:t>
            </a:r>
            <a:r>
              <a:rPr lang="en-US" dirty="0" err="1">
                <a:solidFill>
                  <a:srgbClr val="2D5C88"/>
                </a:solidFill>
                <a:latin typeface="Times New Roman" panose="02020603050405020304" pitchFamily="18" charset="0"/>
                <a:cs typeface="Times New Roman" panose="02020603050405020304" pitchFamily="18" charset="0"/>
                <a:hlinkClick r:id="rId7"/>
              </a:rPr>
              <a:t>Cnes</a:t>
            </a:r>
            <a:r>
              <a:rPr lang="en-US" dirty="0">
                <a:solidFill>
                  <a:srgbClr val="444444"/>
                </a:solidFill>
                <a:latin typeface="Times New Roman" panose="02020603050405020304" pitchFamily="18" charset="0"/>
                <a:cs typeface="Times New Roman" panose="02020603050405020304" pitchFamily="18" charset="0"/>
              </a:rPr>
              <a:t>, Legos)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48926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OCEAN APPLICATIONS – MEAN SEA LEVEL</a:t>
            </a:r>
          </a:p>
        </p:txBody>
      </p:sp>
      <p:pic>
        <p:nvPicPr>
          <p:cNvPr id="5122" name="Picture 2" descr="http://www.altimetry.info/wp-content/uploads/2018/06/6.20_MSL_Serie_MERGED_Global_AVISO_GIA_Adjust_SerieReference-1024x5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599" y="675018"/>
            <a:ext cx="8940800" cy="5029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47489" y="5917571"/>
            <a:ext cx="8497019" cy="369332"/>
          </a:xfrm>
          <a:prstGeom prst="rect">
            <a:avLst/>
          </a:prstGeom>
        </p:spPr>
        <p:txBody>
          <a:bodyPr wrap="square">
            <a:spAutoFit/>
          </a:bodyPr>
          <a:lstStyle/>
          <a:p>
            <a:r>
              <a:rPr lang="en-US" i="1" dirty="0">
                <a:solidFill>
                  <a:srgbClr val="2D5C88"/>
                </a:solidFill>
                <a:latin typeface="Times New Roman" panose="02020603050405020304" pitchFamily="18" charset="0"/>
                <a:cs typeface="Times New Roman" panose="02020603050405020304" pitchFamily="18" charset="0"/>
                <a:hlinkClick r:id="rId3"/>
              </a:rPr>
              <a:t>Mean Sea Level</a:t>
            </a:r>
            <a:r>
              <a:rPr lang="en-US" i="1" dirty="0">
                <a:solidFill>
                  <a:srgbClr val="444444"/>
                </a:solidFill>
                <a:latin typeface="Times New Roman" panose="02020603050405020304" pitchFamily="18" charset="0"/>
                <a:cs typeface="Times New Roman" panose="02020603050405020304" pitchFamily="18" charset="0"/>
              </a:rPr>
              <a:t> variation computed from </a:t>
            </a:r>
            <a:r>
              <a:rPr lang="en-US" i="1" dirty="0">
                <a:solidFill>
                  <a:srgbClr val="2D5C88"/>
                </a:solidFill>
                <a:latin typeface="Times New Roman" panose="02020603050405020304" pitchFamily="18" charset="0"/>
                <a:cs typeface="Times New Roman" panose="02020603050405020304" pitchFamily="18" charset="0"/>
                <a:hlinkClick r:id="rId4"/>
              </a:rPr>
              <a:t>altimetry</a:t>
            </a:r>
            <a:r>
              <a:rPr lang="en-US" i="1" dirty="0">
                <a:solidFill>
                  <a:srgbClr val="444444"/>
                </a:solidFill>
                <a:latin typeface="Times New Roman" panose="02020603050405020304" pitchFamily="18" charset="0"/>
                <a:cs typeface="Times New Roman" panose="02020603050405020304" pitchFamily="18" charset="0"/>
              </a:rPr>
              <a:t> </a:t>
            </a:r>
            <a:r>
              <a:rPr lang="en-US" i="1" dirty="0" smtClean="0">
                <a:solidFill>
                  <a:srgbClr val="444444"/>
                </a:solidFill>
                <a:latin typeface="Times New Roman" panose="02020603050405020304" pitchFamily="18" charset="0"/>
                <a:cs typeface="Times New Roman" panose="02020603050405020304" pitchFamily="18" charset="0"/>
              </a:rPr>
              <a:t>1993-2017. (</a:t>
            </a:r>
            <a:r>
              <a:rPr lang="en-US" i="1" dirty="0">
                <a:solidFill>
                  <a:srgbClr val="444444"/>
                </a:solidFill>
                <a:latin typeface="Times New Roman" panose="02020603050405020304" pitchFamily="18" charset="0"/>
                <a:cs typeface="Times New Roman" panose="02020603050405020304" pitchFamily="18" charset="0"/>
              </a:rPr>
              <a:t>Credits </a:t>
            </a:r>
            <a:r>
              <a:rPr lang="en-US" i="1" dirty="0">
                <a:solidFill>
                  <a:srgbClr val="2D5C88"/>
                </a:solidFill>
                <a:latin typeface="Times New Roman" panose="02020603050405020304" pitchFamily="18" charset="0"/>
                <a:cs typeface="Times New Roman" panose="02020603050405020304" pitchFamily="18" charset="0"/>
                <a:hlinkClick r:id="rId5"/>
              </a:rPr>
              <a:t>CLS</a:t>
            </a:r>
            <a:r>
              <a:rPr lang="en-US" i="1" u="sng" dirty="0">
                <a:solidFill>
                  <a:srgbClr val="444444"/>
                </a:solidFill>
                <a:latin typeface="Times New Roman" panose="02020603050405020304" pitchFamily="18" charset="0"/>
                <a:cs typeface="Times New Roman" panose="02020603050405020304" pitchFamily="18" charset="0"/>
              </a:rPr>
              <a:t>/</a:t>
            </a:r>
            <a:r>
              <a:rPr lang="en-US" i="1" dirty="0" err="1">
                <a:solidFill>
                  <a:srgbClr val="2D5C88"/>
                </a:solidFill>
                <a:latin typeface="Times New Roman" panose="02020603050405020304" pitchFamily="18" charset="0"/>
                <a:cs typeface="Times New Roman" panose="02020603050405020304" pitchFamily="18" charset="0"/>
                <a:hlinkClick r:id="rId6"/>
              </a:rPr>
              <a:t>Cnes</a:t>
            </a:r>
            <a:r>
              <a:rPr lang="en-US" i="1" u="sng" dirty="0">
                <a:solidFill>
                  <a:srgbClr val="444444"/>
                </a:solidFill>
                <a:latin typeface="Times New Roman" panose="02020603050405020304" pitchFamily="18" charset="0"/>
                <a:cs typeface="Times New Roman" panose="02020603050405020304" pitchFamily="18" charset="0"/>
              </a:rPr>
              <a:t>/Legos</a:t>
            </a:r>
            <a:r>
              <a:rPr lang="en-US" i="1" dirty="0">
                <a:solidFill>
                  <a:srgbClr val="444444"/>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4275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OCEAN APPLICATIONS – </a:t>
            </a:r>
            <a:r>
              <a:rPr lang="en-US" sz="2400" b="1" dirty="0" smtClean="0">
                <a:latin typeface="Times New Roman" panose="02020603050405020304" pitchFamily="18" charset="0"/>
                <a:cs typeface="Times New Roman" panose="02020603050405020304" pitchFamily="18" charset="0"/>
              </a:rPr>
              <a:t>MONITORING TSUNAMIS</a:t>
            </a:r>
            <a:endParaRPr lang="en-US" sz="2400" b="1" dirty="0">
              <a:latin typeface="Times New Roman" panose="02020603050405020304" pitchFamily="18" charset="0"/>
              <a:cs typeface="Times New Roman" panose="02020603050405020304" pitchFamily="18" charset="0"/>
            </a:endParaRPr>
          </a:p>
        </p:txBody>
      </p:sp>
      <p:pic>
        <p:nvPicPr>
          <p:cNvPr id="13314" name="Picture 2" descr="tsunami_j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62" y="904875"/>
            <a:ext cx="286247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sunami_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73" y="3864322"/>
            <a:ext cx="299664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sunami_j1_s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8231" y="904875"/>
            <a:ext cx="486023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3309937" y="3861494"/>
            <a:ext cx="5113683" cy="2743200"/>
          </a:xfrm>
          <a:prstGeom prst="rect">
            <a:avLst/>
          </a:prstGeom>
        </p:spPr>
      </p:pic>
      <p:sp>
        <p:nvSpPr>
          <p:cNvPr id="4" name="Rectangle 3"/>
          <p:cNvSpPr/>
          <p:nvPr/>
        </p:nvSpPr>
        <p:spPr>
          <a:xfrm>
            <a:off x="8605765" y="1662916"/>
            <a:ext cx="3433835" cy="3416320"/>
          </a:xfrm>
          <a:prstGeom prst="rect">
            <a:avLst/>
          </a:prstGeom>
        </p:spPr>
        <p:txBody>
          <a:bodyPr wrap="square">
            <a:spAutoFit/>
          </a:bodyPr>
          <a:lstStyle/>
          <a:p>
            <a:r>
              <a:rPr lang="en-US" i="1" dirty="0">
                <a:solidFill>
                  <a:srgbClr val="444444"/>
                </a:solidFill>
                <a:latin typeface="Lato"/>
              </a:rPr>
              <a:t>Ground track for </a:t>
            </a:r>
            <a:r>
              <a:rPr lang="en-US" i="1" dirty="0">
                <a:solidFill>
                  <a:srgbClr val="2D5C88"/>
                </a:solidFill>
                <a:latin typeface="Lato"/>
                <a:hlinkClick r:id="rId6"/>
              </a:rPr>
              <a:t>Jason-1</a:t>
            </a:r>
            <a:r>
              <a:rPr lang="en-US" i="1" dirty="0">
                <a:solidFill>
                  <a:srgbClr val="444444"/>
                </a:solidFill>
                <a:latin typeface="Lato"/>
              </a:rPr>
              <a:t> (top left) and </a:t>
            </a:r>
            <a:r>
              <a:rPr lang="en-US" i="1" dirty="0" err="1">
                <a:solidFill>
                  <a:srgbClr val="2D5C88"/>
                </a:solidFill>
                <a:latin typeface="Lato"/>
                <a:hlinkClick r:id="rId7"/>
              </a:rPr>
              <a:t>Envisat</a:t>
            </a:r>
            <a:r>
              <a:rPr lang="en-US" i="1" dirty="0">
                <a:solidFill>
                  <a:srgbClr val="444444"/>
                </a:solidFill>
                <a:latin typeface="Lato"/>
              </a:rPr>
              <a:t> (bottom left) overlaid by the CEA wave propagation simulation at the time of the satellite’s passage. The area corresponding to the tsunami’s front is circled. Sea level anomalies measured by </a:t>
            </a:r>
            <a:r>
              <a:rPr lang="en-US" i="1" dirty="0" smtClean="0">
                <a:solidFill>
                  <a:srgbClr val="2D5C88"/>
                </a:solidFill>
                <a:latin typeface="Lato"/>
                <a:hlinkClick r:id="rId6"/>
              </a:rPr>
              <a:t>Jason-</a:t>
            </a:r>
            <a:r>
              <a:rPr lang="en-US" i="1" dirty="0" smtClean="0">
                <a:solidFill>
                  <a:srgbClr val="2D5C88"/>
                </a:solidFill>
                <a:latin typeface="Lato"/>
              </a:rPr>
              <a:t>1</a:t>
            </a:r>
            <a:r>
              <a:rPr lang="en-US" i="1" dirty="0">
                <a:solidFill>
                  <a:srgbClr val="444444"/>
                </a:solidFill>
                <a:latin typeface="Lato"/>
              </a:rPr>
              <a:t> and </a:t>
            </a:r>
            <a:r>
              <a:rPr lang="en-US" i="1" dirty="0" err="1">
                <a:solidFill>
                  <a:srgbClr val="2D5C88"/>
                </a:solidFill>
                <a:latin typeface="Lato"/>
                <a:hlinkClick r:id="rId7"/>
              </a:rPr>
              <a:t>Envisat</a:t>
            </a:r>
            <a:r>
              <a:rPr lang="en-US" i="1" dirty="0">
                <a:solidFill>
                  <a:srgbClr val="444444"/>
                </a:solidFill>
                <a:latin typeface="Lato"/>
              </a:rPr>
              <a:t> compared to the CEA simulation (top and bottom right</a:t>
            </a:r>
            <a:r>
              <a:rPr lang="en-US" i="1" dirty="0" smtClean="0">
                <a:solidFill>
                  <a:srgbClr val="444444"/>
                </a:solidFill>
                <a:latin typeface="Lato"/>
              </a:rPr>
              <a:t>). (</a:t>
            </a:r>
            <a:r>
              <a:rPr lang="en-US" i="1" dirty="0">
                <a:solidFill>
                  <a:srgbClr val="444444"/>
                </a:solidFill>
                <a:latin typeface="Lato"/>
              </a:rPr>
              <a:t>Credits </a:t>
            </a:r>
            <a:r>
              <a:rPr lang="en-US" i="1" dirty="0">
                <a:solidFill>
                  <a:srgbClr val="2D5C88"/>
                </a:solidFill>
                <a:latin typeface="Lato"/>
                <a:hlinkClick r:id="rId8"/>
              </a:rPr>
              <a:t>CEA</a:t>
            </a:r>
            <a:r>
              <a:rPr lang="en-US" i="1" dirty="0">
                <a:solidFill>
                  <a:srgbClr val="444444"/>
                </a:solidFill>
                <a:latin typeface="Lato"/>
              </a:rPr>
              <a:t> &amp; </a:t>
            </a:r>
            <a:r>
              <a:rPr lang="en-US" i="1" dirty="0" smtClean="0">
                <a:solidFill>
                  <a:srgbClr val="2D5C88"/>
                </a:solidFill>
                <a:latin typeface="Lato"/>
                <a:hlinkClick r:id="rId9"/>
              </a:rPr>
              <a:t>CLS</a:t>
            </a:r>
            <a:r>
              <a:rPr lang="en-US" i="1" dirty="0" smtClean="0">
                <a:solidFill>
                  <a:srgbClr val="444444"/>
                </a:solidFill>
                <a:latin typeface="Lato"/>
              </a:rPr>
              <a:t>)</a:t>
            </a:r>
            <a:endParaRPr lang="en-US" dirty="0"/>
          </a:p>
        </p:txBody>
      </p:sp>
    </p:spTree>
    <p:extLst>
      <p:ext uri="{BB962C8B-B14F-4D97-AF65-F5344CB8AC3E}">
        <p14:creationId xmlns:p14="http://schemas.microsoft.com/office/powerpoint/2010/main" val="3365817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ltimetry.info/wp-content/uploads/2015/06/methode_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0310" y="837381"/>
            <a:ext cx="5703119"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011" y="1456922"/>
            <a:ext cx="6142007" cy="4247317"/>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Step 3: Surface Height</a:t>
            </a:r>
          </a:p>
          <a:p>
            <a:pPr algn="ctr"/>
            <a:endParaRPr lang="en-US" b="1" dirty="0" smtClean="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surface height (H)</a:t>
            </a:r>
            <a:r>
              <a:rPr lang="en-US" dirty="0">
                <a:latin typeface="Times New Roman" panose="02020603050405020304" pitchFamily="18" charset="0"/>
                <a:cs typeface="Times New Roman" panose="02020603050405020304" pitchFamily="18" charset="0"/>
              </a:rPr>
              <a:t>, is the satellite’s distance at a given instant from the reference surface, so</a:t>
            </a:r>
            <a:r>
              <a:rPr lang="en-US" dirty="0" smtClean="0">
                <a:latin typeface="Times New Roman" panose="02020603050405020304" pitchFamily="18" charset="0"/>
                <a:cs typeface="Times New Roman" panose="02020603050405020304" pitchFamily="18" charset="0"/>
              </a:rPr>
              <a:t>:</a:t>
            </a:r>
          </a:p>
          <a:p>
            <a:pPr algn="ctr"/>
            <a:r>
              <a:rPr lang="en-US" b="1" dirty="0" smtClean="0">
                <a:latin typeface="Times New Roman" panose="02020603050405020304" pitchFamily="18" charset="0"/>
                <a:cs typeface="Times New Roman" panose="02020603050405020304" pitchFamily="18" charset="0"/>
              </a:rPr>
              <a:t>(corrected) Height = Satellite Altitude – (corrected) Range</a:t>
            </a:r>
          </a:p>
          <a:p>
            <a:pPr algn="ctr"/>
            <a:r>
              <a:rPr lang="en-US" b="1" dirty="0" smtClean="0">
                <a:latin typeface="Times New Roman" panose="02020603050405020304" pitchFamily="18" charset="0"/>
                <a:cs typeface="Times New Roman" panose="02020603050405020304" pitchFamily="18" charset="0"/>
              </a:rPr>
              <a:t>H = S – R</a:t>
            </a:r>
          </a:p>
          <a:p>
            <a:pPr algn="ctr"/>
            <a:endParaRPr lang="en-US" b="1" dirty="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For the calculation of the sea surface height (SSH) over the ocean, we need to take into account some effects:</a:t>
            </a:r>
          </a:p>
          <a:p>
            <a:pPr marL="285750" indent="-285750" algn="just">
              <a:buFontTx/>
              <a:buChar char="-"/>
            </a:pPr>
            <a:r>
              <a:rPr lang="en-US" dirty="0" smtClean="0">
                <a:latin typeface="Times New Roman" panose="02020603050405020304" pitchFamily="18" charset="0"/>
                <a:cs typeface="Times New Roman" panose="02020603050405020304" pitchFamily="18" charset="0"/>
              </a:rPr>
              <a:t>The SSH without any perturbing factors (wind, currents, tides, etc.). This surface, known as the GEOID</a:t>
            </a:r>
          </a:p>
          <a:p>
            <a:pPr marL="285750" indent="-285750" algn="just">
              <a:buFontTx/>
              <a:buChar char="-"/>
            </a:pPr>
            <a:r>
              <a:rPr lang="en-US" dirty="0" smtClean="0">
                <a:latin typeface="Times New Roman" panose="02020603050405020304" pitchFamily="18" charset="0"/>
                <a:cs typeface="Times New Roman" panose="02020603050405020304" pitchFamily="18" charset="0"/>
              </a:rPr>
              <a:t>The ocean circulation, or dynamic topography which comprises: the permanent stationary component (permanent circulation, permanent wind, etc.), and a highly variable component (due to wind, seasonal variations, etc.)</a:t>
            </a:r>
          </a:p>
        </p:txBody>
      </p:sp>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2. HOW SATELLITE RADAR ALTIMETRY WORKS?</a:t>
            </a:r>
          </a:p>
        </p:txBody>
      </p:sp>
    </p:spTree>
    <p:extLst>
      <p:ext uri="{BB962C8B-B14F-4D97-AF65-F5344CB8AC3E}">
        <p14:creationId xmlns:p14="http://schemas.microsoft.com/office/powerpoint/2010/main" val="254630676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LAND &amp; SEA ICE MONITORING </a:t>
            </a:r>
          </a:p>
        </p:txBody>
      </p:sp>
      <p:sp>
        <p:nvSpPr>
          <p:cNvPr id="3" name="Rectangle 2"/>
          <p:cNvSpPr/>
          <p:nvPr/>
        </p:nvSpPr>
        <p:spPr>
          <a:xfrm>
            <a:off x="234350" y="531825"/>
            <a:ext cx="11723298" cy="1200329"/>
          </a:xfrm>
          <a:prstGeom prst="rect">
            <a:avLst/>
          </a:prstGeom>
        </p:spPr>
        <p:txBody>
          <a:bodyPr wrap="square">
            <a:spAutoFit/>
          </a:bodyPr>
          <a:lstStyle/>
          <a:p>
            <a:pPr algn="just"/>
            <a:r>
              <a:rPr lang="en-US" dirty="0">
                <a:solidFill>
                  <a:srgbClr val="2D5C88"/>
                </a:solidFill>
                <a:latin typeface="Times New Roman" panose="02020603050405020304" pitchFamily="18" charset="0"/>
                <a:cs typeface="Times New Roman" panose="02020603050405020304" pitchFamily="18" charset="0"/>
                <a:hlinkClick r:id="rId2"/>
              </a:rPr>
              <a:t>Altimetry</a:t>
            </a:r>
            <a:r>
              <a:rPr lang="en-US" dirty="0">
                <a:solidFill>
                  <a:srgbClr val="444444"/>
                </a:solidFill>
                <a:latin typeface="Times New Roman" panose="02020603050405020304" pitchFamily="18" charset="0"/>
                <a:cs typeface="Times New Roman" panose="02020603050405020304" pitchFamily="18" charset="0"/>
              </a:rPr>
              <a:t> measurements can also be used to determine sea ice thickness and glacier topography. Ice motion and spread are major indices of global climate change: ice, including sea ice, plays an active role in the climate due to the strong feedback induced by its high albedo, whereas continental ice mostly acts as a huge reserve of fresh water (77% of the Earth’s fresh water is frozen in Greenland and Antarctica), that could significantly contribute to sea level rise.</a:t>
            </a:r>
            <a:endParaRPr lang="en-US" dirty="0">
              <a:latin typeface="Times New Roman" panose="02020603050405020304" pitchFamily="18" charset="0"/>
              <a:cs typeface="Times New Roman" panose="02020603050405020304" pitchFamily="18" charset="0"/>
            </a:endParaRPr>
          </a:p>
        </p:txBody>
      </p:sp>
      <p:pic>
        <p:nvPicPr>
          <p:cNvPr id="7170" name="Picture 2" descr="http://www.altimetry.info/wp-content/uploads/2018/06/6.24_grl51730-fig-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92" y="1776012"/>
            <a:ext cx="4981533"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6392" y="5934670"/>
            <a:ext cx="5380007" cy="830997"/>
          </a:xfrm>
          <a:prstGeom prst="rect">
            <a:avLst/>
          </a:prstGeom>
        </p:spPr>
        <p:txBody>
          <a:bodyPr wrap="square">
            <a:spAutoFit/>
          </a:bodyPr>
          <a:lstStyle/>
          <a:p>
            <a:pPr algn="just"/>
            <a:r>
              <a:rPr lang="en-US" sz="1600" dirty="0">
                <a:solidFill>
                  <a:srgbClr val="444444"/>
                </a:solidFill>
                <a:latin typeface="Times New Roman" panose="02020603050405020304" pitchFamily="18" charset="0"/>
                <a:cs typeface="Times New Roman" panose="02020603050405020304" pitchFamily="18" charset="0"/>
              </a:rPr>
              <a:t>Rate</a:t>
            </a:r>
            <a:r>
              <a:rPr lang="en-US" sz="1600" i="1" dirty="0">
                <a:solidFill>
                  <a:srgbClr val="444444"/>
                </a:solidFill>
                <a:latin typeface="Times New Roman" panose="02020603050405020304" pitchFamily="18" charset="0"/>
                <a:cs typeface="Times New Roman" panose="02020603050405020304" pitchFamily="18" charset="0"/>
              </a:rPr>
              <a:t> of elevation change of the Antarctic ice sheet between 2010 and 2013 determined from </a:t>
            </a:r>
            <a:r>
              <a:rPr lang="en-US" sz="1600" i="1" dirty="0" smtClean="0">
                <a:solidFill>
                  <a:srgbClr val="2D5C88"/>
                </a:solidFill>
                <a:latin typeface="Times New Roman" panose="02020603050405020304" pitchFamily="18" charset="0"/>
                <a:cs typeface="Times New Roman" panose="02020603050405020304" pitchFamily="18" charset="0"/>
                <a:hlinkClick r:id="rId4"/>
              </a:rPr>
              <a:t>CryoSat</a:t>
            </a:r>
            <a:r>
              <a:rPr lang="en-US" sz="1600" i="1" dirty="0" smtClean="0">
                <a:solidFill>
                  <a:srgbClr val="444444"/>
                </a:solidFill>
                <a:latin typeface="Times New Roman" panose="02020603050405020304" pitchFamily="18" charset="0"/>
                <a:cs typeface="Times New Roman" panose="02020603050405020304" pitchFamily="18" charset="0"/>
              </a:rPr>
              <a:t>-2 repeat</a:t>
            </a:r>
            <a:r>
              <a:rPr lang="en-US" sz="1600" i="1" dirty="0">
                <a:solidFill>
                  <a:srgbClr val="444444"/>
                </a:solidFill>
                <a:latin typeface="Times New Roman" panose="02020603050405020304" pitchFamily="18" charset="0"/>
                <a:cs typeface="Times New Roman" panose="02020603050405020304" pitchFamily="18" charset="0"/>
              </a:rPr>
              <a:t> </a:t>
            </a:r>
            <a:r>
              <a:rPr lang="en-US" sz="1600" i="1" dirty="0">
                <a:solidFill>
                  <a:srgbClr val="2D5C88"/>
                </a:solidFill>
                <a:latin typeface="Times New Roman" panose="02020603050405020304" pitchFamily="18" charset="0"/>
                <a:cs typeface="Times New Roman" panose="02020603050405020304" pitchFamily="18" charset="0"/>
                <a:hlinkClick r:id="rId2"/>
              </a:rPr>
              <a:t>altimetry</a:t>
            </a:r>
            <a:r>
              <a:rPr lang="en-US" sz="1600" i="1" dirty="0">
                <a:solidFill>
                  <a:srgbClr val="444444"/>
                </a:solidFill>
                <a:latin typeface="Times New Roman" panose="02020603050405020304" pitchFamily="18" charset="0"/>
                <a:cs typeface="Times New Roman" panose="02020603050405020304" pitchFamily="18" charset="0"/>
              </a:rPr>
              <a:t> and smoothed with a 25 by 25 km median filter</a:t>
            </a:r>
            <a:endParaRPr lang="en-US" sz="1600" dirty="0">
              <a:latin typeface="Times New Roman" panose="02020603050405020304" pitchFamily="18" charset="0"/>
              <a:cs typeface="Times New Roman" panose="02020603050405020304" pitchFamily="18" charset="0"/>
            </a:endParaRPr>
          </a:p>
        </p:txBody>
      </p:sp>
      <p:pic>
        <p:nvPicPr>
          <p:cNvPr id="7172" name="Picture 4" descr="http://www.altimetry.info/wp-content/uploads/2018/06/6.25_IMB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126" y="2690412"/>
            <a:ext cx="6076522"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81126" y="4848098"/>
            <a:ext cx="6076522" cy="1077218"/>
          </a:xfrm>
          <a:prstGeom prst="rect">
            <a:avLst/>
          </a:prstGeom>
        </p:spPr>
        <p:txBody>
          <a:bodyPr wrap="square">
            <a:spAutoFit/>
          </a:bodyPr>
          <a:lstStyle/>
          <a:p>
            <a:pPr algn="just"/>
            <a:r>
              <a:rPr lang="en-US" sz="1600" i="1" dirty="0">
                <a:solidFill>
                  <a:srgbClr val="444444"/>
                </a:solidFill>
                <a:latin typeface="Times New Roman" panose="02020603050405020304" pitchFamily="18" charset="0"/>
                <a:cs typeface="Times New Roman" panose="02020603050405020304" pitchFamily="18" charset="0"/>
              </a:rPr>
              <a:t>Time series of cumulative mass change and sea level contributions from the East, West and Antarctic Peninsula ice sheets (left), and the Antarctic, Greenland, and combined Antarctic and Greenland ice sheets (right). (Credits IMBIE)</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26533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LAND &amp; SEA ICE MONITORING</a:t>
            </a:r>
          </a:p>
        </p:txBody>
      </p:sp>
      <p:pic>
        <p:nvPicPr>
          <p:cNvPr id="3" name="Picture 2"/>
          <p:cNvPicPr>
            <a:picLocks noChangeAspect="1"/>
          </p:cNvPicPr>
          <p:nvPr/>
        </p:nvPicPr>
        <p:blipFill rotWithShape="1">
          <a:blip r:embed="rId2"/>
          <a:srcRect b="52071"/>
          <a:stretch/>
        </p:blipFill>
        <p:spPr>
          <a:xfrm>
            <a:off x="837122" y="2371006"/>
            <a:ext cx="5179608" cy="2848694"/>
          </a:xfrm>
          <a:prstGeom prst="rect">
            <a:avLst/>
          </a:prstGeom>
        </p:spPr>
      </p:pic>
      <p:sp>
        <p:nvSpPr>
          <p:cNvPr id="4" name="TextBox 3"/>
          <p:cNvSpPr txBox="1"/>
          <p:nvPr/>
        </p:nvSpPr>
        <p:spPr>
          <a:xfrm>
            <a:off x="2774183" y="2371006"/>
            <a:ext cx="652743" cy="369332"/>
          </a:xfrm>
          <a:prstGeom prst="rect">
            <a:avLst/>
          </a:prstGeom>
          <a:noFill/>
        </p:spPr>
        <p:txBody>
          <a:bodyPr wrap="none" rtlCol="0">
            <a:spAutoFit/>
          </a:bodyPr>
          <a:lstStyle/>
          <a:p>
            <a:r>
              <a:rPr lang="en-US" dirty="0" smtClean="0"/>
              <a:t>2012</a:t>
            </a:r>
            <a:endParaRPr lang="en-US" dirty="0"/>
          </a:p>
        </p:txBody>
      </p:sp>
      <p:sp>
        <p:nvSpPr>
          <p:cNvPr id="5" name="TextBox 4"/>
          <p:cNvSpPr txBox="1"/>
          <p:nvPr/>
        </p:nvSpPr>
        <p:spPr>
          <a:xfrm>
            <a:off x="5363987" y="2371006"/>
            <a:ext cx="652743" cy="369332"/>
          </a:xfrm>
          <a:prstGeom prst="rect">
            <a:avLst/>
          </a:prstGeom>
          <a:noFill/>
        </p:spPr>
        <p:txBody>
          <a:bodyPr wrap="none" rtlCol="0">
            <a:spAutoFit/>
          </a:bodyPr>
          <a:lstStyle/>
          <a:p>
            <a:r>
              <a:rPr lang="en-US" dirty="0" smtClean="0"/>
              <a:t>2013</a:t>
            </a:r>
            <a:endParaRPr lang="en-US" dirty="0"/>
          </a:p>
        </p:txBody>
      </p:sp>
      <p:sp>
        <p:nvSpPr>
          <p:cNvPr id="8" name="Rectangle 7"/>
          <p:cNvSpPr/>
          <p:nvPr/>
        </p:nvSpPr>
        <p:spPr>
          <a:xfrm>
            <a:off x="837122" y="5370518"/>
            <a:ext cx="10619460" cy="646331"/>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Average </a:t>
            </a:r>
            <a:r>
              <a:rPr lang="en-US" dirty="0">
                <a:solidFill>
                  <a:srgbClr val="444444"/>
                </a:solidFill>
                <a:latin typeface="Times New Roman" panose="02020603050405020304" pitchFamily="18" charset="0"/>
                <a:cs typeface="Times New Roman" panose="02020603050405020304" pitchFamily="18" charset="0"/>
              </a:rPr>
              <a:t>spring (March-April)  Arctic sea ice </a:t>
            </a:r>
            <a:r>
              <a:rPr lang="en-US" dirty="0" smtClean="0">
                <a:solidFill>
                  <a:srgbClr val="444444"/>
                </a:solidFill>
                <a:latin typeface="Times New Roman" panose="02020603050405020304" pitchFamily="18" charset="0"/>
                <a:cs typeface="Times New Roman" panose="02020603050405020304" pitchFamily="18" charset="0"/>
              </a:rPr>
              <a:t>thicknesses (height above the sea level) </a:t>
            </a:r>
            <a:r>
              <a:rPr lang="en-US" dirty="0">
                <a:solidFill>
                  <a:srgbClr val="444444"/>
                </a:solidFill>
                <a:latin typeface="Times New Roman" panose="02020603050405020304" pitchFamily="18" charset="0"/>
                <a:cs typeface="Times New Roman" panose="02020603050405020304" pitchFamily="18" charset="0"/>
              </a:rPr>
              <a:t>from 2012 to 2016  from satellite altimeter measurements of ice freeboard</a:t>
            </a:r>
            <a:endParaRPr lang="en-US"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rotWithShape="1">
          <a:blip r:embed="rId2"/>
          <a:srcRect t="49371"/>
          <a:stretch/>
        </p:blipFill>
        <p:spPr>
          <a:xfrm>
            <a:off x="6276974" y="2316807"/>
            <a:ext cx="5179608" cy="3009181"/>
          </a:xfrm>
          <a:prstGeom prst="rect">
            <a:avLst/>
          </a:prstGeom>
        </p:spPr>
      </p:pic>
      <p:sp>
        <p:nvSpPr>
          <p:cNvPr id="10" name="TextBox 9"/>
          <p:cNvSpPr txBox="1"/>
          <p:nvPr/>
        </p:nvSpPr>
        <p:spPr>
          <a:xfrm>
            <a:off x="8214035" y="2342729"/>
            <a:ext cx="652743" cy="369332"/>
          </a:xfrm>
          <a:prstGeom prst="rect">
            <a:avLst/>
          </a:prstGeom>
          <a:noFill/>
        </p:spPr>
        <p:txBody>
          <a:bodyPr wrap="none" rtlCol="0">
            <a:spAutoFit/>
          </a:bodyPr>
          <a:lstStyle/>
          <a:p>
            <a:r>
              <a:rPr lang="en-US" dirty="0" smtClean="0"/>
              <a:t>2015</a:t>
            </a:r>
            <a:endParaRPr lang="en-US" dirty="0"/>
          </a:p>
        </p:txBody>
      </p:sp>
      <p:sp>
        <p:nvSpPr>
          <p:cNvPr id="11" name="TextBox 10"/>
          <p:cNvSpPr txBox="1"/>
          <p:nvPr/>
        </p:nvSpPr>
        <p:spPr>
          <a:xfrm>
            <a:off x="10790297" y="2527395"/>
            <a:ext cx="652743" cy="369332"/>
          </a:xfrm>
          <a:prstGeom prst="rect">
            <a:avLst/>
          </a:prstGeom>
          <a:noFill/>
        </p:spPr>
        <p:txBody>
          <a:bodyPr wrap="none" rtlCol="0">
            <a:spAutoFit/>
          </a:bodyPr>
          <a:lstStyle/>
          <a:p>
            <a:r>
              <a:rPr lang="en-US" dirty="0" smtClean="0"/>
              <a:t>2016</a:t>
            </a:r>
            <a:endParaRPr lang="en-US" dirty="0"/>
          </a:p>
        </p:txBody>
      </p:sp>
      <p:sp>
        <p:nvSpPr>
          <p:cNvPr id="12" name="Rectangle 11"/>
          <p:cNvSpPr/>
          <p:nvPr/>
        </p:nvSpPr>
        <p:spPr>
          <a:xfrm>
            <a:off x="781384" y="1324670"/>
            <a:ext cx="10619460"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Sea ice is one of the least-known parameters needed for climate </a:t>
            </a:r>
            <a:r>
              <a:rPr lang="en-US" dirty="0">
                <a:latin typeface="Times New Roman" panose="02020603050405020304" pitchFamily="18" charset="0"/>
                <a:cs typeface="Times New Roman" panose="02020603050405020304" pitchFamily="18" charset="0"/>
                <a:hlinkClick r:id="rId3"/>
              </a:rPr>
              <a:t>modelling</a:t>
            </a:r>
            <a:r>
              <a:rPr lang="en-US" dirty="0">
                <a:latin typeface="Times New Roman" panose="02020603050405020304" pitchFamily="18" charset="0"/>
                <a:cs typeface="Times New Roman" panose="02020603050405020304" pitchFamily="18" charset="0"/>
              </a:rPr>
              <a:t>. While its extent and age can be measured by other sensors, </a:t>
            </a:r>
            <a:r>
              <a:rPr lang="en-US" dirty="0">
                <a:latin typeface="Times New Roman" panose="02020603050405020304" pitchFamily="18" charset="0"/>
                <a:cs typeface="Times New Roman" panose="02020603050405020304" pitchFamily="18" charset="0"/>
                <a:hlinkClick r:id="rId4"/>
              </a:rPr>
              <a:t>altimetry</a:t>
            </a:r>
            <a:r>
              <a:rPr lang="en-US" dirty="0">
                <a:latin typeface="Times New Roman" panose="02020603050405020304" pitchFamily="18" charset="0"/>
                <a:cs typeface="Times New Roman" panose="02020603050405020304" pitchFamily="18" charset="0"/>
              </a:rPr>
              <a:t> is the only one providing sea ice thickness. </a:t>
            </a:r>
            <a:endParaRPr lang="en-US" dirty="0">
              <a:solidFill>
                <a:srgbClr val="44444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107252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l_cci_animation_v1"/>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CLIMATE APPLICATIONS – MONITORING ENSO</a:t>
            </a:r>
          </a:p>
        </p:txBody>
      </p:sp>
      <p:sp>
        <p:nvSpPr>
          <p:cNvPr id="5" name="Rectangle 4"/>
          <p:cNvSpPr/>
          <p:nvPr/>
        </p:nvSpPr>
        <p:spPr>
          <a:xfrm>
            <a:off x="409574" y="598190"/>
            <a:ext cx="11372850" cy="1200329"/>
          </a:xfrm>
          <a:prstGeom prst="rect">
            <a:avLst/>
          </a:prstGeom>
        </p:spPr>
        <p:txBody>
          <a:bodyPr wrap="square">
            <a:spAutoFit/>
          </a:bodyPr>
          <a:lstStyle/>
          <a:p>
            <a:pPr algn="just"/>
            <a:r>
              <a:rPr lang="en-US" dirty="0" smtClean="0">
                <a:solidFill>
                  <a:srgbClr val="444444"/>
                </a:solidFill>
                <a:latin typeface="Times New Roman" panose="02020603050405020304" pitchFamily="18" charset="0"/>
                <a:cs typeface="Times New Roman" panose="02020603050405020304" pitchFamily="18" charset="0"/>
              </a:rPr>
              <a:t>The El Nino – Southern Oscillation (ENS) caused </a:t>
            </a:r>
            <a:r>
              <a:rPr lang="en-US" dirty="0">
                <a:solidFill>
                  <a:srgbClr val="444444"/>
                </a:solidFill>
                <a:latin typeface="Times New Roman" panose="02020603050405020304" pitchFamily="18" charset="0"/>
                <a:cs typeface="Times New Roman" panose="02020603050405020304" pitchFamily="18" charset="0"/>
              </a:rPr>
              <a:t>by the arrival of anomalous warm water on the coast of Peru, brings severe weather patterns such as drought, flooding and cyclones. It is now possible to predict El Niño from ocean data</a:t>
            </a:r>
            <a:r>
              <a:rPr lang="en-US" dirty="0" smtClean="0">
                <a:solidFill>
                  <a:srgbClr val="444444"/>
                </a:solidFill>
                <a:latin typeface="Times New Roman" panose="02020603050405020304" pitchFamily="18" charset="0"/>
                <a:cs typeface="Times New Roman" panose="02020603050405020304" pitchFamily="18" charset="0"/>
              </a:rPr>
              <a:t>.</a:t>
            </a:r>
            <a:endParaRPr lang="en-US" dirty="0">
              <a:solidFill>
                <a:srgbClr val="444444"/>
              </a:solidFill>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hlinkClick r:id="rId2"/>
              </a:rPr>
              <a:t>Altimetry</a:t>
            </a:r>
            <a:r>
              <a:rPr lang="en-US" dirty="0">
                <a:latin typeface="Times New Roman" panose="02020603050405020304" pitchFamily="18" charset="0"/>
                <a:cs typeface="Times New Roman" panose="02020603050405020304" pitchFamily="18" charset="0"/>
              </a:rPr>
              <a:t> data are vital for the early detection, analysis and close monitoring of large-scale tropical climate anomalies, in order to predict when and how events will develop and, ultimately, to anticipate and mitigate their impacts.</a:t>
            </a:r>
          </a:p>
        </p:txBody>
      </p:sp>
      <p:pic>
        <p:nvPicPr>
          <p:cNvPr id="6" name="Picture 5"/>
          <p:cNvPicPr>
            <a:picLocks noChangeAspect="1"/>
          </p:cNvPicPr>
          <p:nvPr/>
        </p:nvPicPr>
        <p:blipFill>
          <a:blip r:embed="rId3"/>
          <a:stretch>
            <a:fillRect/>
          </a:stretch>
        </p:blipFill>
        <p:spPr>
          <a:xfrm>
            <a:off x="1773149" y="1798519"/>
            <a:ext cx="8645699" cy="4846320"/>
          </a:xfrm>
          <a:prstGeom prst="rect">
            <a:avLst/>
          </a:prstGeom>
        </p:spPr>
      </p:pic>
    </p:spTree>
    <p:extLst>
      <p:ext uri="{BB962C8B-B14F-4D97-AF65-F5344CB8AC3E}">
        <p14:creationId xmlns:p14="http://schemas.microsoft.com/office/powerpoint/2010/main" val="35489269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ATMOSPHERIC APPLICATIONS – MONITORING CYCLONES</a:t>
            </a:r>
          </a:p>
        </p:txBody>
      </p:sp>
      <p:sp>
        <p:nvSpPr>
          <p:cNvPr id="3" name="Rectangle 2"/>
          <p:cNvSpPr/>
          <p:nvPr/>
        </p:nvSpPr>
        <p:spPr>
          <a:xfrm>
            <a:off x="319086" y="651986"/>
            <a:ext cx="11553825" cy="646331"/>
          </a:xfrm>
          <a:prstGeom prst="rect">
            <a:avLst/>
          </a:prstGeom>
        </p:spPr>
        <p:txBody>
          <a:bodyPr wrap="square">
            <a:spAutoFit/>
          </a:bodyPr>
          <a:lstStyle/>
          <a:p>
            <a:pPr algn="just"/>
            <a:r>
              <a:rPr lang="en-US" dirty="0">
                <a:solidFill>
                  <a:srgbClr val="2D5C88"/>
                </a:solidFill>
                <a:latin typeface="Lato"/>
                <a:hlinkClick r:id="rId2"/>
              </a:rPr>
              <a:t>A</a:t>
            </a:r>
            <a:r>
              <a:rPr lang="en-US" dirty="0" smtClean="0">
                <a:solidFill>
                  <a:srgbClr val="2D5C88"/>
                </a:solidFill>
                <a:latin typeface="Lato"/>
                <a:hlinkClick r:id="rId2"/>
              </a:rPr>
              <a:t>ltimetry</a:t>
            </a:r>
            <a:r>
              <a:rPr lang="en-US" dirty="0">
                <a:solidFill>
                  <a:srgbClr val="444444"/>
                </a:solidFill>
                <a:latin typeface="Lato"/>
              </a:rPr>
              <a:t> can </a:t>
            </a:r>
            <a:r>
              <a:rPr lang="en-US" dirty="0" smtClean="0">
                <a:solidFill>
                  <a:srgbClr val="444444"/>
                </a:solidFill>
                <a:latin typeface="Lato"/>
              </a:rPr>
              <a:t>help </a:t>
            </a:r>
            <a:r>
              <a:rPr lang="en-US" dirty="0">
                <a:solidFill>
                  <a:srgbClr val="444444"/>
                </a:solidFill>
                <a:latin typeface="Lato"/>
              </a:rPr>
              <a:t>identify the warm features that can cause </a:t>
            </a:r>
            <a:r>
              <a:rPr lang="en-US" dirty="0" smtClean="0">
                <a:solidFill>
                  <a:srgbClr val="444444"/>
                </a:solidFill>
                <a:latin typeface="Lato"/>
              </a:rPr>
              <a:t>storms. </a:t>
            </a:r>
            <a:r>
              <a:rPr lang="en-US" dirty="0">
                <a:solidFill>
                  <a:srgbClr val="444444"/>
                </a:solidFill>
                <a:latin typeface="Lato"/>
              </a:rPr>
              <a:t>Thus sea surface height anomalies can be used as proxies of the warm currents</a:t>
            </a:r>
            <a:r>
              <a:rPr lang="en-US" dirty="0" smtClean="0">
                <a:solidFill>
                  <a:srgbClr val="444444"/>
                </a:solidFill>
                <a:latin typeface="Lato"/>
              </a:rPr>
              <a:t>, that </a:t>
            </a:r>
            <a:r>
              <a:rPr lang="en-US" dirty="0">
                <a:solidFill>
                  <a:srgbClr val="444444"/>
                </a:solidFill>
                <a:latin typeface="Lato"/>
              </a:rPr>
              <a:t>provide the hurricanes with their energy source</a:t>
            </a:r>
            <a:endParaRPr lang="en-US" dirty="0"/>
          </a:p>
        </p:txBody>
      </p:sp>
      <p:pic>
        <p:nvPicPr>
          <p:cNvPr id="4" name="Picture 3"/>
          <p:cNvPicPr>
            <a:picLocks noChangeAspect="1"/>
          </p:cNvPicPr>
          <p:nvPr/>
        </p:nvPicPr>
        <p:blipFill>
          <a:blip r:embed="rId3"/>
          <a:stretch>
            <a:fillRect/>
          </a:stretch>
        </p:blipFill>
        <p:spPr>
          <a:xfrm>
            <a:off x="319086" y="1488638"/>
            <a:ext cx="6867526" cy="5064801"/>
          </a:xfrm>
          <a:prstGeom prst="rect">
            <a:avLst/>
          </a:prstGeom>
        </p:spPr>
      </p:pic>
      <p:sp>
        <p:nvSpPr>
          <p:cNvPr id="5" name="Rectangle 4"/>
          <p:cNvSpPr/>
          <p:nvPr/>
        </p:nvSpPr>
        <p:spPr>
          <a:xfrm>
            <a:off x="7343775" y="3143875"/>
            <a:ext cx="4419600" cy="1200329"/>
          </a:xfrm>
          <a:prstGeom prst="rect">
            <a:avLst/>
          </a:prstGeom>
        </p:spPr>
        <p:txBody>
          <a:bodyPr wrap="square">
            <a:spAutoFit/>
          </a:bodyPr>
          <a:lstStyle/>
          <a:p>
            <a:pPr algn="just"/>
            <a:r>
              <a:rPr lang="en-US" dirty="0">
                <a:solidFill>
                  <a:srgbClr val="444444"/>
                </a:solidFill>
                <a:latin typeface="Times New Roman" panose="02020603050405020304" pitchFamily="18" charset="0"/>
                <a:cs typeface="Times New Roman" panose="02020603050405020304" pitchFamily="18" charset="0"/>
              </a:rPr>
              <a:t>Tropical Cyclonic Heat Potential computed from </a:t>
            </a:r>
            <a:r>
              <a:rPr lang="en-US" dirty="0">
                <a:solidFill>
                  <a:srgbClr val="2D5C88"/>
                </a:solidFill>
                <a:latin typeface="Times New Roman" panose="02020603050405020304" pitchFamily="18" charset="0"/>
                <a:cs typeface="Times New Roman" panose="02020603050405020304" pitchFamily="18" charset="0"/>
                <a:hlinkClick r:id="rId2"/>
              </a:rPr>
              <a:t>altimetry</a:t>
            </a:r>
            <a:r>
              <a:rPr lang="en-US" dirty="0">
                <a:solidFill>
                  <a:srgbClr val="444444"/>
                </a:solidFill>
                <a:latin typeface="Times New Roman" panose="02020603050405020304" pitchFamily="18" charset="0"/>
                <a:cs typeface="Times New Roman" panose="02020603050405020304" pitchFamily="18" charset="0"/>
              </a:rPr>
              <a:t> on 28 August 2005, with Hurricane Katrina’s trajectory and intensity overlaid</a:t>
            </a:r>
            <a:r>
              <a:rPr lang="en-US" dirty="0" smtClean="0">
                <a:solidFill>
                  <a:srgbClr val="444444"/>
                </a:solidFill>
                <a:latin typeface="Times New Roman" panose="02020603050405020304" pitchFamily="18" charset="0"/>
                <a:cs typeface="Times New Roman" panose="02020603050405020304" pitchFamily="18" charset="0"/>
              </a:rPr>
              <a:t>. (</a:t>
            </a:r>
            <a:r>
              <a:rPr lang="en-US" dirty="0">
                <a:solidFill>
                  <a:srgbClr val="444444"/>
                </a:solidFill>
                <a:latin typeface="Times New Roman" panose="02020603050405020304" pitchFamily="18" charset="0"/>
                <a:cs typeface="Times New Roman" panose="02020603050405020304" pitchFamily="18" charset="0"/>
              </a:rPr>
              <a:t>Credits </a:t>
            </a:r>
            <a:r>
              <a:rPr lang="en-US" dirty="0">
                <a:solidFill>
                  <a:srgbClr val="2D5C88"/>
                </a:solidFill>
                <a:latin typeface="Times New Roman" panose="02020603050405020304" pitchFamily="18" charset="0"/>
                <a:cs typeface="Times New Roman" panose="02020603050405020304" pitchFamily="18" charset="0"/>
                <a:hlinkClick r:id="rId4"/>
              </a:rPr>
              <a:t>NOAA/AOML</a:t>
            </a:r>
            <a:r>
              <a:rPr lang="en-US" dirty="0">
                <a:solidFill>
                  <a:srgbClr val="444444"/>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1566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altimetry.info/wp-content/uploads/2015/07/track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 y="719136"/>
            <a:ext cx="6788150" cy="58456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ATMOSPHERIC APPLICATIONS – MONITORING CYCLONES</a:t>
            </a:r>
          </a:p>
        </p:txBody>
      </p:sp>
      <p:sp>
        <p:nvSpPr>
          <p:cNvPr id="2" name="Rectangle 1"/>
          <p:cNvSpPr/>
          <p:nvPr/>
        </p:nvSpPr>
        <p:spPr>
          <a:xfrm>
            <a:off x="7248524" y="2903304"/>
            <a:ext cx="4505325" cy="1477328"/>
          </a:xfrm>
          <a:prstGeom prst="rect">
            <a:avLst/>
          </a:prstGeom>
        </p:spPr>
        <p:txBody>
          <a:bodyPr wrap="square">
            <a:spAutoFit/>
          </a:bodyPr>
          <a:lstStyle/>
          <a:p>
            <a:pPr algn="just"/>
            <a:r>
              <a:rPr lang="en-US" dirty="0">
                <a:solidFill>
                  <a:srgbClr val="2D5C88"/>
                </a:solidFill>
                <a:latin typeface="Times New Roman" panose="02020603050405020304" pitchFamily="18" charset="0"/>
                <a:cs typeface="Times New Roman" panose="02020603050405020304" pitchFamily="18" charset="0"/>
                <a:hlinkClick r:id="rId3"/>
              </a:rPr>
              <a:t>NOAA</a:t>
            </a:r>
            <a:r>
              <a:rPr lang="en-US" dirty="0">
                <a:solidFill>
                  <a:srgbClr val="444444"/>
                </a:solidFill>
                <a:latin typeface="Times New Roman" panose="02020603050405020304" pitchFamily="18" charset="0"/>
                <a:cs typeface="Times New Roman" panose="02020603050405020304" pitchFamily="18" charset="0"/>
              </a:rPr>
              <a:t> GOES-12 infrared images (left) and wind speed, wave height and sea level anomalies as observed by the different </a:t>
            </a:r>
            <a:r>
              <a:rPr lang="en-US" dirty="0">
                <a:solidFill>
                  <a:srgbClr val="2D5C88"/>
                </a:solidFill>
                <a:latin typeface="Times New Roman" panose="02020603050405020304" pitchFamily="18" charset="0"/>
                <a:cs typeface="Times New Roman" panose="02020603050405020304" pitchFamily="18" charset="0"/>
                <a:hlinkClick r:id="rId4"/>
              </a:rPr>
              <a:t>altimetry</a:t>
            </a:r>
            <a:r>
              <a:rPr lang="en-US" dirty="0">
                <a:solidFill>
                  <a:srgbClr val="444444"/>
                </a:solidFill>
                <a:latin typeface="Times New Roman" panose="02020603050405020304" pitchFamily="18" charset="0"/>
                <a:cs typeface="Times New Roman" panose="02020603050405020304" pitchFamily="18" charset="0"/>
              </a:rPr>
              <a:t> satellites during Katrina</a:t>
            </a:r>
            <a:r>
              <a:rPr lang="en-US" dirty="0" smtClean="0">
                <a:solidFill>
                  <a:srgbClr val="444444"/>
                </a:solidFill>
                <a:latin typeface="Times New Roman" panose="02020603050405020304" pitchFamily="18" charset="0"/>
                <a:cs typeface="Times New Roman" panose="02020603050405020304" pitchFamily="18" charset="0"/>
              </a:rPr>
              <a:t>.</a:t>
            </a:r>
            <a:r>
              <a:rPr lang="en-US" dirty="0">
                <a:solidFill>
                  <a:srgbClr val="444444"/>
                </a:solidFill>
                <a:latin typeface="Times New Roman" panose="02020603050405020304" pitchFamily="18" charset="0"/>
                <a:cs typeface="Times New Roman" panose="02020603050405020304" pitchFamily="18" charset="0"/>
              </a:rPr>
              <a:t> Credits </a:t>
            </a:r>
            <a:r>
              <a:rPr lang="en-US" dirty="0">
                <a:solidFill>
                  <a:srgbClr val="2D5C88"/>
                </a:solidFill>
                <a:latin typeface="Times New Roman" panose="02020603050405020304" pitchFamily="18" charset="0"/>
                <a:cs typeface="Times New Roman" panose="02020603050405020304" pitchFamily="18" charset="0"/>
                <a:hlinkClick r:id="rId5"/>
              </a:rPr>
              <a:t>NOAA</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4149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HYDROLOGY &amp; LAND APPLICATIONS – LAKE LEVEL MONITORING</a:t>
            </a:r>
          </a:p>
        </p:txBody>
      </p:sp>
      <p:pic>
        <p:nvPicPr>
          <p:cNvPr id="2" name="Picture 1"/>
          <p:cNvPicPr>
            <a:picLocks noChangeAspect="1"/>
          </p:cNvPicPr>
          <p:nvPr/>
        </p:nvPicPr>
        <p:blipFill>
          <a:blip r:embed="rId2"/>
          <a:stretch>
            <a:fillRect/>
          </a:stretch>
        </p:blipFill>
        <p:spPr>
          <a:xfrm>
            <a:off x="809255" y="890586"/>
            <a:ext cx="10573488" cy="4572000"/>
          </a:xfrm>
          <a:prstGeom prst="rect">
            <a:avLst/>
          </a:prstGeom>
        </p:spPr>
      </p:pic>
      <p:sp>
        <p:nvSpPr>
          <p:cNvPr id="4" name="Rectangle 3"/>
          <p:cNvSpPr/>
          <p:nvPr/>
        </p:nvSpPr>
        <p:spPr>
          <a:xfrm>
            <a:off x="809255" y="5820460"/>
            <a:ext cx="10573488" cy="369332"/>
          </a:xfrm>
          <a:prstGeom prst="rect">
            <a:avLst/>
          </a:prstGeom>
        </p:spPr>
        <p:txBody>
          <a:bodyPr wrap="square">
            <a:spAutoFit/>
          </a:bodyPr>
          <a:lstStyle/>
          <a:p>
            <a:pPr algn="ctr"/>
            <a:r>
              <a:rPr lang="en-US" i="1" dirty="0">
                <a:solidFill>
                  <a:srgbClr val="444444"/>
                </a:solidFill>
                <a:latin typeface="Times New Roman" panose="02020603050405020304" pitchFamily="18" charset="0"/>
                <a:cs typeface="Times New Roman" panose="02020603050405020304" pitchFamily="18" charset="0"/>
              </a:rPr>
              <a:t>Level of the African Great Lakes, as seen by altimeters. (Credits </a:t>
            </a:r>
            <a:r>
              <a:rPr lang="en-US" i="1" dirty="0">
                <a:solidFill>
                  <a:srgbClr val="2D5C88"/>
                </a:solidFill>
                <a:latin typeface="Times New Roman" panose="02020603050405020304" pitchFamily="18" charset="0"/>
                <a:cs typeface="Times New Roman" panose="02020603050405020304" pitchFamily="18" charset="0"/>
                <a:hlinkClick r:id="rId3"/>
              </a:rPr>
              <a:t>De Montfort University</a:t>
            </a:r>
            <a:r>
              <a:rPr lang="en-US" i="1" dirty="0">
                <a:solidFill>
                  <a:srgbClr val="444444"/>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8609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9966" y="1233102"/>
            <a:ext cx="9612066" cy="5515745"/>
          </a:xfrm>
          <a:prstGeom prst="rect">
            <a:avLst/>
          </a:prstGeom>
        </p:spPr>
      </p:pic>
      <p:sp>
        <p:nvSpPr>
          <p:cNvPr id="3" name="Rectangle 2"/>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HYDROLOGY &amp; LAND APPLICATIONS – LAKE LEVEL MONITORING</a:t>
            </a:r>
          </a:p>
        </p:txBody>
      </p:sp>
      <p:sp>
        <p:nvSpPr>
          <p:cNvPr id="4" name="TextBox 3"/>
          <p:cNvSpPr txBox="1"/>
          <p:nvPr/>
        </p:nvSpPr>
        <p:spPr>
          <a:xfrm>
            <a:off x="4152678" y="616551"/>
            <a:ext cx="3886641"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The shirking of the Aral Sea</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26238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he shrinking of the Aral Sea over the last two decades. NASA Goddard Space Flight Center,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816" y="1137852"/>
            <a:ext cx="7300361"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52677" y="568926"/>
            <a:ext cx="3886641"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The shirking of the Aral Sea</a:t>
            </a:r>
            <a:endParaRPr lang="en-US"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HYDROLOGY &amp; LAND APPLICATIONS – LAKE LEVEL MONITORING</a:t>
            </a:r>
          </a:p>
        </p:txBody>
      </p:sp>
    </p:spTree>
    <p:extLst>
      <p:ext uri="{BB962C8B-B14F-4D97-AF65-F5344CB8AC3E}">
        <p14:creationId xmlns:p14="http://schemas.microsoft.com/office/powerpoint/2010/main" val="28977244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490573"/>
            <a:ext cx="5837824" cy="3200400"/>
          </a:xfrm>
          <a:prstGeom prst="rect">
            <a:avLst/>
          </a:prstGeom>
        </p:spPr>
      </p:pic>
      <p:pic>
        <p:nvPicPr>
          <p:cNvPr id="3" name="Picture 2"/>
          <p:cNvPicPr>
            <a:picLocks noChangeAspect="1"/>
          </p:cNvPicPr>
          <p:nvPr/>
        </p:nvPicPr>
        <p:blipFill>
          <a:blip r:embed="rId3"/>
          <a:stretch>
            <a:fillRect/>
          </a:stretch>
        </p:blipFill>
        <p:spPr>
          <a:xfrm>
            <a:off x="6224587" y="1495336"/>
            <a:ext cx="5789140" cy="3200400"/>
          </a:xfrm>
          <a:prstGeom prst="rect">
            <a:avLst/>
          </a:prstGeom>
        </p:spPr>
      </p:pic>
      <p:sp>
        <p:nvSpPr>
          <p:cNvPr id="4" name="Rectangle 3"/>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HYDROLOGY &amp; LAND APPLICATIONS – LAKE LEVEL MONITORING</a:t>
            </a:r>
          </a:p>
        </p:txBody>
      </p:sp>
      <p:sp>
        <p:nvSpPr>
          <p:cNvPr id="5" name="Rectangle 4"/>
          <p:cNvSpPr/>
          <p:nvPr/>
        </p:nvSpPr>
        <p:spPr>
          <a:xfrm>
            <a:off x="228600" y="4695736"/>
            <a:ext cx="11785127" cy="646331"/>
          </a:xfrm>
          <a:prstGeom prst="rect">
            <a:avLst/>
          </a:prstGeom>
        </p:spPr>
        <p:txBody>
          <a:bodyPr wrap="square">
            <a:spAutoFit/>
          </a:bodyPr>
          <a:lstStyle/>
          <a:p>
            <a:r>
              <a:rPr lang="en-US" i="1" dirty="0">
                <a:solidFill>
                  <a:srgbClr val="444444"/>
                </a:solidFill>
                <a:latin typeface="Times New Roman" panose="02020603050405020304" pitchFamily="18" charset="0"/>
                <a:cs typeface="Times New Roman" panose="02020603050405020304" pitchFamily="18" charset="0"/>
              </a:rPr>
              <a:t>Sea level in both basins of the Aral Sea measured by altimeters (multi-satellite data collected between 1993 and 2012 and some in situ measurements) (left: North Aral, right: South Aral). (Credits </a:t>
            </a:r>
            <a:r>
              <a:rPr lang="en-US" i="1" dirty="0">
                <a:solidFill>
                  <a:srgbClr val="2D5C88"/>
                </a:solidFill>
                <a:latin typeface="Times New Roman" panose="02020603050405020304" pitchFamily="18" charset="0"/>
                <a:cs typeface="Times New Roman" panose="02020603050405020304" pitchFamily="18" charset="0"/>
                <a:hlinkClick r:id="rId4"/>
              </a:rPr>
              <a:t>CNES</a:t>
            </a:r>
            <a:r>
              <a:rPr lang="en-US" i="1" dirty="0">
                <a:solidFill>
                  <a:srgbClr val="444444"/>
                </a:solidFill>
                <a:latin typeface="Times New Roman" panose="02020603050405020304" pitchFamily="18" charset="0"/>
                <a:cs typeface="Times New Roman" panose="02020603050405020304" pitchFamily="18" charset="0"/>
              </a:rPr>
              <a:t>/Legos)</a:t>
            </a:r>
            <a:endParaRPr lang="en-US"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177842" y="742905"/>
            <a:ext cx="3886641"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The shirking of the Aral Sea</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9203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HYDROLOGY &amp; LAND APPLICATIONS – RIVER MONITORING</a:t>
            </a:r>
          </a:p>
        </p:txBody>
      </p:sp>
      <p:pic>
        <p:nvPicPr>
          <p:cNvPr id="16386" name="Picture 2" descr="brahmapu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98" y="633115"/>
            <a:ext cx="7826851"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134351" y="2866251"/>
            <a:ext cx="3905250" cy="1477328"/>
          </a:xfrm>
          <a:prstGeom prst="rect">
            <a:avLst/>
          </a:prstGeom>
        </p:spPr>
        <p:txBody>
          <a:bodyPr wrap="square">
            <a:spAutoFit/>
          </a:bodyPr>
          <a:lstStyle/>
          <a:p>
            <a:pPr algn="just"/>
            <a:r>
              <a:rPr lang="en-US" i="1" dirty="0">
                <a:solidFill>
                  <a:srgbClr val="444444"/>
                </a:solidFill>
                <a:latin typeface="Times New Roman" panose="02020603050405020304" pitchFamily="18" charset="0"/>
                <a:cs typeface="Times New Roman" panose="02020603050405020304" pitchFamily="18" charset="0"/>
              </a:rPr>
              <a:t>Sample multi-mission time series over the Brahmaputra: red </a:t>
            </a:r>
            <a:r>
              <a:rPr lang="en-US" i="1" dirty="0" err="1">
                <a:solidFill>
                  <a:srgbClr val="2D5C88"/>
                </a:solidFill>
                <a:latin typeface="Times New Roman" panose="02020603050405020304" pitchFamily="18" charset="0"/>
                <a:cs typeface="Times New Roman" panose="02020603050405020304" pitchFamily="18" charset="0"/>
                <a:hlinkClick r:id="rId3"/>
              </a:rPr>
              <a:t>Topex</a:t>
            </a:r>
            <a:r>
              <a:rPr lang="en-US" i="1" dirty="0">
                <a:solidFill>
                  <a:srgbClr val="444444"/>
                </a:solidFill>
                <a:latin typeface="Times New Roman" panose="02020603050405020304" pitchFamily="18" charset="0"/>
                <a:cs typeface="Times New Roman" panose="02020603050405020304" pitchFamily="18" charset="0"/>
              </a:rPr>
              <a:t>, blue </a:t>
            </a:r>
            <a:r>
              <a:rPr lang="en-US" i="1" dirty="0">
                <a:solidFill>
                  <a:srgbClr val="2D5C88"/>
                </a:solidFill>
                <a:latin typeface="Times New Roman" panose="02020603050405020304" pitchFamily="18" charset="0"/>
                <a:cs typeface="Times New Roman" panose="02020603050405020304" pitchFamily="18" charset="0"/>
                <a:hlinkClick r:id="rId4"/>
              </a:rPr>
              <a:t>ERS</a:t>
            </a:r>
            <a:r>
              <a:rPr lang="en-US" i="1" dirty="0">
                <a:solidFill>
                  <a:srgbClr val="444444"/>
                </a:solidFill>
                <a:latin typeface="Times New Roman" panose="02020603050405020304" pitchFamily="18" charset="0"/>
                <a:cs typeface="Times New Roman" panose="02020603050405020304" pitchFamily="18" charset="0"/>
              </a:rPr>
              <a:t>-2, pink </a:t>
            </a:r>
            <a:r>
              <a:rPr lang="en-US" i="1" dirty="0" err="1">
                <a:solidFill>
                  <a:srgbClr val="2D5C88"/>
                </a:solidFill>
                <a:latin typeface="Times New Roman" panose="02020603050405020304" pitchFamily="18" charset="0"/>
                <a:cs typeface="Times New Roman" panose="02020603050405020304" pitchFamily="18" charset="0"/>
                <a:hlinkClick r:id="rId5"/>
              </a:rPr>
              <a:t>Envisat</a:t>
            </a:r>
            <a:r>
              <a:rPr lang="en-US" i="1" dirty="0">
                <a:solidFill>
                  <a:srgbClr val="444444"/>
                </a:solidFill>
                <a:latin typeface="Times New Roman" panose="02020603050405020304" pitchFamily="18" charset="0"/>
                <a:cs typeface="Times New Roman" panose="02020603050405020304" pitchFamily="18" charset="0"/>
              </a:rPr>
              <a:t>. Circles show all possible targets from </a:t>
            </a:r>
            <a:r>
              <a:rPr lang="en-US" i="1" dirty="0">
                <a:solidFill>
                  <a:srgbClr val="2D5C88"/>
                </a:solidFill>
                <a:latin typeface="Times New Roman" panose="02020603050405020304" pitchFamily="18" charset="0"/>
                <a:cs typeface="Times New Roman" panose="02020603050405020304" pitchFamily="18" charset="0"/>
                <a:hlinkClick r:id="rId4"/>
              </a:rPr>
              <a:t>ERS</a:t>
            </a:r>
            <a:r>
              <a:rPr lang="en-US" i="1" dirty="0">
                <a:solidFill>
                  <a:srgbClr val="444444"/>
                </a:solidFill>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i="1" dirty="0">
                <a:solidFill>
                  <a:srgbClr val="444444"/>
                </a:solidFill>
                <a:latin typeface="Times New Roman" panose="02020603050405020304" pitchFamily="18" charset="0"/>
                <a:cs typeface="Times New Roman" panose="02020603050405020304" pitchFamily="18" charset="0"/>
              </a:rPr>
              <a:t>(Credits </a:t>
            </a:r>
            <a:r>
              <a:rPr lang="en-US" i="1" dirty="0">
                <a:solidFill>
                  <a:srgbClr val="2D5C88"/>
                </a:solidFill>
                <a:latin typeface="Times New Roman" panose="02020603050405020304" pitchFamily="18" charset="0"/>
                <a:cs typeface="Times New Roman" panose="02020603050405020304" pitchFamily="18" charset="0"/>
                <a:hlinkClick r:id="rId6"/>
              </a:rPr>
              <a:t>De Montfort University</a:t>
            </a:r>
            <a:r>
              <a:rPr lang="en-US" i="1" dirty="0">
                <a:solidFill>
                  <a:srgbClr val="444444"/>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88898" y="996434"/>
            <a:ext cx="3065904" cy="369332"/>
          </a:xfrm>
          <a:prstGeom prst="rect">
            <a:avLst/>
          </a:prstGeom>
        </p:spPr>
        <p:txBody>
          <a:bodyPr wrap="none">
            <a:spAutoFit/>
          </a:bodyPr>
          <a:lstStyle/>
          <a:p>
            <a:r>
              <a:rPr lang="en-US" b="1" dirty="0" smtClean="0">
                <a:solidFill>
                  <a:srgbClr val="444444"/>
                </a:solidFill>
                <a:latin typeface="Times New Roman" panose="02020603050405020304" pitchFamily="18" charset="0"/>
                <a:cs typeface="Times New Roman" panose="02020603050405020304" pitchFamily="18" charset="0"/>
              </a:rPr>
              <a:t>Brahmaputra River Network</a:t>
            </a:r>
            <a:endParaRPr lang="en-US" b="1" dirty="0"/>
          </a:p>
        </p:txBody>
      </p:sp>
    </p:spTree>
    <p:extLst>
      <p:ext uri="{BB962C8B-B14F-4D97-AF65-F5344CB8AC3E}">
        <p14:creationId xmlns:p14="http://schemas.microsoft.com/office/powerpoint/2010/main" val="3227121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FROM RADAR PULSE TO RANGE</a:t>
            </a:r>
          </a:p>
        </p:txBody>
      </p:sp>
      <p:sp>
        <p:nvSpPr>
          <p:cNvPr id="4" name="TextBox 3"/>
          <p:cNvSpPr txBox="1"/>
          <p:nvPr/>
        </p:nvSpPr>
        <p:spPr>
          <a:xfrm>
            <a:off x="385312" y="654665"/>
            <a:ext cx="11421374" cy="1754326"/>
          </a:xfrm>
          <a:prstGeom prst="rect">
            <a:avLst/>
          </a:prstGeom>
          <a:noFill/>
        </p:spPr>
        <p:txBody>
          <a:bodyPr wrap="square" rtlCol="0">
            <a:spAutoFit/>
          </a:bodyPr>
          <a:lstStyle/>
          <a:p>
            <a:pPr algn="just"/>
            <a:r>
              <a:rPr lang="en-US" dirty="0" smtClean="0">
                <a:latin typeface="Times New Roman" panose="02020603050405020304" pitchFamily="18" charset="0"/>
                <a:cs typeface="Times New Roman" panose="02020603050405020304" pitchFamily="18" charset="0"/>
              </a:rPr>
              <a:t>Satellite radar altimetry can be used to study the ocean, ice, and inland hydrology. </a:t>
            </a:r>
          </a:p>
          <a:p>
            <a:pPr algn="just"/>
            <a:r>
              <a:rPr lang="en-US" dirty="0" smtClean="0">
                <a:latin typeface="Times New Roman" panose="02020603050405020304" pitchFamily="18" charset="0"/>
                <a:cs typeface="Times New Roman" panose="02020603050405020304" pitchFamily="18" charset="0"/>
              </a:rPr>
              <a:t>The </a:t>
            </a:r>
            <a:r>
              <a:rPr lang="en-US" b="1" dirty="0">
                <a:latin typeface="Times New Roman" panose="02020603050405020304" pitchFamily="18" charset="0"/>
                <a:cs typeface="Times New Roman" panose="02020603050405020304" pitchFamily="18" charset="0"/>
              </a:rPr>
              <a:t>best results are obtained over the ocean</a:t>
            </a:r>
            <a:r>
              <a:rPr lang="en-US" dirty="0">
                <a:latin typeface="Times New Roman" panose="02020603050405020304" pitchFamily="18" charset="0"/>
                <a:cs typeface="Times New Roman" panose="02020603050405020304" pitchFamily="18" charset="0"/>
              </a:rPr>
              <a:t>, which is </a:t>
            </a:r>
            <a:r>
              <a:rPr lang="en-US" b="1" dirty="0">
                <a:latin typeface="Times New Roman" panose="02020603050405020304" pitchFamily="18" charset="0"/>
                <a:cs typeface="Times New Roman" panose="02020603050405020304" pitchFamily="18" charset="0"/>
              </a:rPr>
              <a:t>spatially homogeneous </a:t>
            </a:r>
            <a:r>
              <a:rPr lang="en-US" dirty="0">
                <a:latin typeface="Times New Roman" panose="02020603050405020304" pitchFamily="18" charset="0"/>
                <a:cs typeface="Times New Roman" panose="02020603050405020304" pitchFamily="18" charset="0"/>
              </a:rPr>
              <a:t>and has a surface which conforms with known statistics. </a:t>
            </a:r>
            <a:endParaRPr lang="en-US" dirty="0" smtClean="0">
              <a:latin typeface="Times New Roman" panose="02020603050405020304" pitchFamily="18" charset="0"/>
              <a:cs typeface="Times New Roman" panose="02020603050405020304" pitchFamily="18" charset="0"/>
            </a:endParaRPr>
          </a:p>
          <a:p>
            <a:pPr algn="just"/>
            <a:r>
              <a:rPr lang="en-US" dirty="0" smtClean="0">
                <a:latin typeface="Times New Roman" panose="02020603050405020304" pitchFamily="18" charset="0"/>
                <a:cs typeface="Times New Roman" panose="02020603050405020304" pitchFamily="18" charset="0"/>
              </a:rPr>
              <a:t>Surfaces </a:t>
            </a:r>
            <a:r>
              <a:rPr lang="en-US" dirty="0">
                <a:latin typeface="Times New Roman" panose="02020603050405020304" pitchFamily="18" charset="0"/>
                <a:cs typeface="Times New Roman" panose="02020603050405020304" pitchFamily="18" charset="0"/>
              </a:rPr>
              <a:t>which are </a:t>
            </a:r>
            <a:r>
              <a:rPr lang="en-US" b="1" dirty="0">
                <a:latin typeface="Times New Roman" panose="02020603050405020304" pitchFamily="18" charset="0"/>
                <a:cs typeface="Times New Roman" panose="02020603050405020304" pitchFamily="18" charset="0"/>
              </a:rPr>
              <a:t>not homogeneous</a:t>
            </a:r>
            <a:r>
              <a:rPr lang="en-US" dirty="0">
                <a:latin typeface="Times New Roman" panose="02020603050405020304" pitchFamily="18" charset="0"/>
                <a:cs typeface="Times New Roman" panose="02020603050405020304" pitchFamily="18" charset="0"/>
              </a:rPr>
              <a:t>, which contain discontinuities or significant slopes, such as some land surfaces, make </a:t>
            </a:r>
            <a:r>
              <a:rPr lang="en-US" b="1" dirty="0">
                <a:latin typeface="Times New Roman" panose="02020603050405020304" pitchFamily="18" charset="0"/>
                <a:cs typeface="Times New Roman" panose="02020603050405020304" pitchFamily="18" charset="0"/>
              </a:rPr>
              <a:t>accurate interpretation more difficult</a:t>
            </a:r>
            <a:r>
              <a:rPr lang="en-US" dirty="0">
                <a:latin typeface="Times New Roman" panose="02020603050405020304" pitchFamily="18" charset="0"/>
                <a:cs typeface="Times New Roman" panose="02020603050405020304" pitchFamily="18" charset="0"/>
              </a:rPr>
              <a:t>. Even in the best case (the ocean), the pulse should last no longer than 70 picoseconds to achieve an accuracy of a few </a:t>
            </a:r>
            <a:r>
              <a:rPr lang="en-US" dirty="0" err="1" smtClean="0">
                <a:latin typeface="Times New Roman" panose="02020603050405020304" pitchFamily="18" charset="0"/>
                <a:cs typeface="Times New Roman" panose="02020603050405020304" pitchFamily="18" charset="0"/>
              </a:rPr>
              <a:t>centimetres</a:t>
            </a:r>
            <a:r>
              <a:rPr lang="en-US" dirty="0" smtClean="0">
                <a:latin typeface="Times New Roman" panose="02020603050405020304" pitchFamily="18" charset="0"/>
                <a:cs typeface="Times New Roman" panose="02020603050405020304" pitchFamily="18" charset="0"/>
              </a:rPr>
              <a:t>. </a:t>
            </a:r>
          </a:p>
        </p:txBody>
      </p:sp>
      <p:pic>
        <p:nvPicPr>
          <p:cNvPr id="2050" name="Picture 2" descr="bandwidth_radar_altimeter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03" y="3140354"/>
            <a:ext cx="3726702" cy="32461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649637" y="3470785"/>
            <a:ext cx="7157049" cy="2585323"/>
          </a:xfrm>
          <a:prstGeom prst="rect">
            <a:avLst/>
          </a:prstGeom>
        </p:spPr>
        <p:txBody>
          <a:bodyPr wrap="square">
            <a:spAutoFit/>
          </a:bodyPr>
          <a:lstStyle/>
          <a:p>
            <a:pPr marL="285750" indent="-285750" algn="just">
              <a:buFontTx/>
              <a:buChar char="-"/>
            </a:pPr>
            <a:r>
              <a:rPr lang="en-US" dirty="0" smtClean="0">
                <a:solidFill>
                  <a:srgbClr val="444444"/>
                </a:solidFill>
                <a:latin typeface="Times New Roman" panose="02020603050405020304" pitchFamily="18" charset="0"/>
                <a:cs typeface="Times New Roman" panose="02020603050405020304" pitchFamily="18" charset="0"/>
              </a:rPr>
              <a:t>The </a:t>
            </a:r>
            <a:r>
              <a:rPr lang="en-US" dirty="0">
                <a:solidFill>
                  <a:srgbClr val="444444"/>
                </a:solidFill>
                <a:latin typeface="Times New Roman" panose="02020603050405020304" pitchFamily="18" charset="0"/>
                <a:cs typeface="Times New Roman" panose="02020603050405020304" pitchFamily="18" charset="0"/>
              </a:rPr>
              <a:t>altimeter transmits a short pulse of microwave radiation with known power toward the </a:t>
            </a:r>
            <a:r>
              <a:rPr lang="en-US" dirty="0" smtClean="0">
                <a:solidFill>
                  <a:srgbClr val="444444"/>
                </a:solidFill>
                <a:latin typeface="Times New Roman" panose="02020603050405020304" pitchFamily="18" charset="0"/>
                <a:cs typeface="Times New Roman" panose="02020603050405020304" pitchFamily="18" charset="0"/>
              </a:rPr>
              <a:t>surface (</a:t>
            </a:r>
            <a:r>
              <a:rPr lang="en-US" dirty="0">
                <a:latin typeface="Times New Roman" panose="02020603050405020304" pitchFamily="18" charset="0"/>
                <a:cs typeface="Times New Roman" panose="02020603050405020304" pitchFamily="18" charset="0"/>
              </a:rPr>
              <a:t>13.575 </a:t>
            </a:r>
            <a:r>
              <a:rPr lang="en-US" dirty="0" err="1">
                <a:latin typeface="Times New Roman" panose="02020603050405020304" pitchFamily="18" charset="0"/>
                <a:cs typeface="Times New Roman" panose="02020603050405020304" pitchFamily="18" charset="0"/>
              </a:rPr>
              <a:t>Ghz</a:t>
            </a:r>
            <a:r>
              <a:rPr lang="en-US" dirty="0">
                <a:latin typeface="Times New Roman" panose="02020603050405020304" pitchFamily="18" charset="0"/>
                <a:cs typeface="Times New Roman" panose="02020603050405020304" pitchFamily="18" charset="0"/>
              </a:rPr>
              <a:t> for the Ku-band and 3.2 GHz for the </a:t>
            </a:r>
            <a:r>
              <a:rPr lang="en-US" dirty="0" smtClean="0">
                <a:latin typeface="Times New Roman" panose="02020603050405020304" pitchFamily="18" charset="0"/>
                <a:cs typeface="Times New Roman" panose="02020603050405020304" pitchFamily="18" charset="0"/>
              </a:rPr>
              <a:t>S-band)</a:t>
            </a:r>
          </a:p>
          <a:p>
            <a:pPr marL="285750" indent="-285750" algn="just">
              <a:buFontTx/>
              <a:buChar char="-"/>
            </a:pPr>
            <a:r>
              <a:rPr lang="en-US" dirty="0">
                <a:latin typeface="Times New Roman" panose="02020603050405020304" pitchFamily="18" charset="0"/>
                <a:cs typeface="Times New Roman" panose="02020603050405020304" pitchFamily="18" charset="0"/>
              </a:rPr>
              <a:t>T</a:t>
            </a:r>
            <a:r>
              <a:rPr lang="en-US" dirty="0" smtClean="0">
                <a:latin typeface="Times New Roman" panose="02020603050405020304" pitchFamily="18" charset="0"/>
                <a:cs typeface="Times New Roman" panose="02020603050405020304" pitchFamily="18" charset="0"/>
              </a:rPr>
              <a:t>he </a:t>
            </a:r>
            <a:r>
              <a:rPr lang="en-US" dirty="0">
                <a:latin typeface="Times New Roman" panose="02020603050405020304" pitchFamily="18" charset="0"/>
                <a:cs typeface="Times New Roman" panose="02020603050405020304" pitchFamily="18" charset="0"/>
              </a:rPr>
              <a:t>altimeter emits pulses, but they are not narrow as with a laser, rather it leaves the antenna as a widening beam, getting wider the further it travels.</a:t>
            </a:r>
            <a:endParaRPr lang="en-US" dirty="0" smtClean="0">
              <a:solidFill>
                <a:srgbClr val="444444"/>
              </a:solidFill>
              <a:latin typeface="Times New Roman" panose="02020603050405020304" pitchFamily="18" charset="0"/>
              <a:cs typeface="Times New Roman" panose="02020603050405020304" pitchFamily="18" charset="0"/>
            </a:endParaRPr>
          </a:p>
          <a:p>
            <a:pPr marL="285750" indent="-285750" algn="just">
              <a:buFontTx/>
              <a:buChar char="-"/>
            </a:pPr>
            <a:r>
              <a:rPr lang="en-US" dirty="0">
                <a:latin typeface="Times New Roman" panose="02020603050405020304" pitchFamily="18" charset="0"/>
                <a:cs typeface="Times New Roman" panose="02020603050405020304" pitchFamily="18" charset="0"/>
              </a:rPr>
              <a:t>The pulse interacts with the rough surface and part of the incident radiation reflects back to the </a:t>
            </a:r>
            <a:r>
              <a:rPr lang="en-US" dirty="0" smtClean="0">
                <a:latin typeface="Times New Roman" panose="02020603050405020304" pitchFamily="18" charset="0"/>
                <a:cs typeface="Times New Roman" panose="02020603050405020304" pitchFamily="18" charset="0"/>
              </a:rPr>
              <a:t>altimeter</a:t>
            </a:r>
          </a:p>
          <a:p>
            <a:pPr marL="285750" indent="-285750" algn="just">
              <a:buFontTx/>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15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HYDROLOGY &amp; LAND APPLICATIONS – RIVER MONITORING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226" y="1714500"/>
            <a:ext cx="7688341" cy="4114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32" y="1714500"/>
            <a:ext cx="3516923" cy="4114800"/>
          </a:xfrm>
          <a:prstGeom prst="rect">
            <a:avLst/>
          </a:prstGeom>
        </p:spPr>
      </p:pic>
      <p:sp>
        <p:nvSpPr>
          <p:cNvPr id="5" name="Rectangle 4"/>
          <p:cNvSpPr/>
          <p:nvPr/>
        </p:nvSpPr>
        <p:spPr>
          <a:xfrm>
            <a:off x="4491393" y="728275"/>
            <a:ext cx="3209212" cy="369332"/>
          </a:xfrm>
          <a:prstGeom prst="rect">
            <a:avLst/>
          </a:prstGeom>
        </p:spPr>
        <p:txBody>
          <a:bodyPr wrap="none">
            <a:spAutoFit/>
          </a:bodyPr>
          <a:lstStyle/>
          <a:p>
            <a:r>
              <a:rPr lang="en-US" b="1" dirty="0" smtClean="0">
                <a:solidFill>
                  <a:srgbClr val="444444"/>
                </a:solidFill>
                <a:latin typeface="Times New Roman" panose="02020603050405020304" pitchFamily="18" charset="0"/>
                <a:cs typeface="Times New Roman" panose="02020603050405020304" pitchFamily="18" charset="0"/>
              </a:rPr>
              <a:t>Lower Mekong River Network</a:t>
            </a:r>
            <a:endParaRPr lang="en-US" b="1" dirty="0"/>
          </a:p>
        </p:txBody>
      </p:sp>
    </p:spTree>
    <p:extLst>
      <p:ext uri="{BB962C8B-B14F-4D97-AF65-F5344CB8AC3E}">
        <p14:creationId xmlns:p14="http://schemas.microsoft.com/office/powerpoint/2010/main" val="9087803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7. HYDROWEB </a:t>
            </a:r>
            <a:r>
              <a:rPr lang="en-US" sz="2400" b="1" dirty="0" smtClean="0">
                <a:latin typeface="Times New Roman" panose="02020603050405020304" pitchFamily="18" charset="0"/>
                <a:cs typeface="Times New Roman" panose="02020603050405020304" pitchFamily="18" charset="0"/>
              </a:rPr>
              <a:t>TOOL </a:t>
            </a:r>
            <a:r>
              <a:rPr lang="en-US"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hlinkClick r:id="rId2"/>
              </a:rPr>
              <a:t>https://hydroweb.theia-land.fr</a:t>
            </a:r>
            <a:r>
              <a:rPr lang="en-US" sz="2400" b="1" dirty="0" smtClean="0">
                <a:latin typeface="Times New Roman" panose="02020603050405020304" pitchFamily="18" charset="0"/>
                <a:cs typeface="Times New Roman" panose="02020603050405020304" pitchFamily="18" charset="0"/>
                <a:hlinkClick r:id="rId2"/>
              </a:rPr>
              <a:t>/</a:t>
            </a:r>
            <a:r>
              <a:rPr lang="en-US" sz="2400" b="1" dirty="0" smtClean="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nvPicPr>
        <p:blipFill>
          <a:blip r:embed="rId3"/>
          <a:stretch>
            <a:fillRect/>
          </a:stretch>
        </p:blipFill>
        <p:spPr>
          <a:xfrm>
            <a:off x="520390" y="661633"/>
            <a:ext cx="11151217" cy="5943600"/>
          </a:xfrm>
          <a:prstGeom prst="rect">
            <a:avLst/>
          </a:prstGeom>
        </p:spPr>
      </p:pic>
    </p:spTree>
    <p:extLst>
      <p:ext uri="{BB962C8B-B14F-4D97-AF65-F5344CB8AC3E}">
        <p14:creationId xmlns:p14="http://schemas.microsoft.com/office/powerpoint/2010/main" val="35805077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8494" y="809295"/>
            <a:ext cx="10995010" cy="5486400"/>
          </a:xfrm>
          <a:prstGeom prst="rect">
            <a:avLst/>
          </a:prstGeom>
        </p:spPr>
      </p:pic>
      <p:sp>
        <p:nvSpPr>
          <p:cNvPr id="3" name="Rectangle 2"/>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7. HYDROWEB </a:t>
            </a:r>
            <a:r>
              <a:rPr lang="en-US" sz="2400" b="1" dirty="0" smtClean="0">
                <a:latin typeface="Times New Roman" panose="02020603050405020304" pitchFamily="18" charset="0"/>
                <a:cs typeface="Times New Roman" panose="02020603050405020304" pitchFamily="18" charset="0"/>
              </a:rPr>
              <a:t>TOOL </a:t>
            </a:r>
            <a:r>
              <a:rPr lang="en-US"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hlinkClick r:id="rId3"/>
              </a:rPr>
              <a:t>https://hydroweb.theia-land.fr</a:t>
            </a:r>
            <a:r>
              <a:rPr lang="en-US" sz="2400" b="1" dirty="0" smtClean="0">
                <a:latin typeface="Times New Roman" panose="02020603050405020304" pitchFamily="18" charset="0"/>
                <a:cs typeface="Times New Roman" panose="02020603050405020304" pitchFamily="18" charset="0"/>
                <a:hlinkClick r:id="rId3"/>
              </a:rPr>
              <a:t>/</a:t>
            </a:r>
            <a:r>
              <a:rPr lang="en-US" sz="2400" b="1"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2973868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12844" y="690015"/>
            <a:ext cx="7366310" cy="5943600"/>
          </a:xfrm>
          <a:prstGeom prst="rect">
            <a:avLst/>
          </a:prstGeom>
        </p:spPr>
      </p:pic>
      <p:sp>
        <p:nvSpPr>
          <p:cNvPr id="3" name="Rectangle 2"/>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7. HYDROWEB </a:t>
            </a:r>
            <a:r>
              <a:rPr lang="en-US" sz="2400" b="1" dirty="0" smtClean="0">
                <a:latin typeface="Times New Roman" panose="02020603050405020304" pitchFamily="18" charset="0"/>
                <a:cs typeface="Times New Roman" panose="02020603050405020304" pitchFamily="18" charset="0"/>
              </a:rPr>
              <a:t>TOOL </a:t>
            </a:r>
            <a:r>
              <a:rPr lang="en-US"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hlinkClick r:id="rId3"/>
              </a:rPr>
              <a:t>https://hydroweb.theia-land.fr</a:t>
            </a:r>
            <a:r>
              <a:rPr lang="en-US" sz="2400" b="1" dirty="0" smtClean="0">
                <a:latin typeface="Times New Roman" panose="02020603050405020304" pitchFamily="18" charset="0"/>
                <a:cs typeface="Times New Roman" panose="02020603050405020304" pitchFamily="18" charset="0"/>
                <a:hlinkClick r:id="rId3"/>
              </a:rPr>
              <a:t>/</a:t>
            </a:r>
            <a:r>
              <a:rPr lang="en-US" sz="2400" b="1"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4868023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7. G-REALM TOOL </a:t>
            </a:r>
            <a:r>
              <a:rPr lang="en-US"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hlinkClick r:id="rId2"/>
              </a:rPr>
              <a:t>https://ipad.fas.usda.gov/cropexplorer/global_reservoir</a:t>
            </a:r>
            <a:r>
              <a:rPr lang="en-US" sz="2400" b="1" dirty="0" smtClean="0">
                <a:latin typeface="Times New Roman" panose="02020603050405020304" pitchFamily="18" charset="0"/>
                <a:cs typeface="Times New Roman" panose="02020603050405020304" pitchFamily="18" charset="0"/>
                <a:hlinkClick r:id="rId2"/>
              </a:rPr>
              <a:t>/</a:t>
            </a:r>
            <a:endParaRPr lang="en-US" sz="2400" b="1" dirty="0" smtClean="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94543" y="634686"/>
            <a:ext cx="11002911" cy="5839640"/>
          </a:xfrm>
          <a:prstGeom prst="rect">
            <a:avLst/>
          </a:prstGeom>
        </p:spPr>
      </p:pic>
    </p:spTree>
    <p:extLst>
      <p:ext uri="{BB962C8B-B14F-4D97-AF65-F5344CB8AC3E}">
        <p14:creationId xmlns:p14="http://schemas.microsoft.com/office/powerpoint/2010/main" val="61886757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7. G-REALM TOOL </a:t>
            </a:r>
            <a:r>
              <a:rPr lang="en-US"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hlinkClick r:id="rId2"/>
              </a:rPr>
              <a:t>https://ipad.fas.usda.gov/cropexplorer/global_reservoir</a:t>
            </a:r>
            <a:r>
              <a:rPr lang="en-US" sz="2400" b="1" dirty="0" smtClean="0">
                <a:latin typeface="Times New Roman" panose="02020603050405020304" pitchFamily="18" charset="0"/>
                <a:cs typeface="Times New Roman" panose="02020603050405020304" pitchFamily="18" charset="0"/>
                <a:hlinkClick r:id="rId2"/>
              </a:rPr>
              <a:t>/</a:t>
            </a:r>
            <a:endParaRPr lang="en-US" sz="2400" b="1"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80682" y="983740"/>
            <a:ext cx="8914089" cy="5029200"/>
          </a:xfrm>
          <a:prstGeom prst="rect">
            <a:avLst/>
          </a:prstGeom>
        </p:spPr>
      </p:pic>
      <p:pic>
        <p:nvPicPr>
          <p:cNvPr id="4" name="Picture 3"/>
          <p:cNvPicPr>
            <a:picLocks noChangeAspect="1"/>
          </p:cNvPicPr>
          <p:nvPr/>
        </p:nvPicPr>
        <p:blipFill>
          <a:blip r:embed="rId4"/>
          <a:stretch>
            <a:fillRect/>
          </a:stretch>
        </p:blipFill>
        <p:spPr>
          <a:xfrm>
            <a:off x="9173674" y="2126740"/>
            <a:ext cx="2869906" cy="2743200"/>
          </a:xfrm>
          <a:prstGeom prst="rect">
            <a:avLst/>
          </a:prstGeom>
        </p:spPr>
      </p:pic>
    </p:spTree>
    <p:extLst>
      <p:ext uri="{BB962C8B-B14F-4D97-AF65-F5344CB8AC3E}">
        <p14:creationId xmlns:p14="http://schemas.microsoft.com/office/powerpoint/2010/main" val="29867482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7. G-REALM TOOL </a:t>
            </a:r>
            <a:r>
              <a:rPr lang="en-US" sz="24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hlinkClick r:id="rId2"/>
              </a:rPr>
              <a:t>https://ipad.fas.usda.gov/cropexplorer/global_reservoir</a:t>
            </a:r>
            <a:r>
              <a:rPr lang="en-US" sz="2400" b="1" dirty="0" smtClean="0">
                <a:latin typeface="Times New Roman" panose="02020603050405020304" pitchFamily="18" charset="0"/>
                <a:cs typeface="Times New Roman" panose="02020603050405020304" pitchFamily="18" charset="0"/>
                <a:hlinkClick r:id="rId2"/>
              </a:rPr>
              <a:t>/</a:t>
            </a:r>
            <a:endParaRPr lang="en-US" sz="2400" b="1" dirty="0" smtClean="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39491" y="603422"/>
            <a:ext cx="6695556" cy="6035040"/>
          </a:xfrm>
          <a:prstGeom prst="rect">
            <a:avLst/>
          </a:prstGeom>
        </p:spPr>
      </p:pic>
      <p:pic>
        <p:nvPicPr>
          <p:cNvPr id="4" name="Picture 3"/>
          <p:cNvPicPr>
            <a:picLocks noChangeAspect="1"/>
          </p:cNvPicPr>
          <p:nvPr/>
        </p:nvPicPr>
        <p:blipFill>
          <a:blip r:embed="rId4"/>
          <a:stretch>
            <a:fillRect/>
          </a:stretch>
        </p:blipFill>
        <p:spPr>
          <a:xfrm>
            <a:off x="7639126" y="649142"/>
            <a:ext cx="4404901" cy="5943600"/>
          </a:xfrm>
          <a:prstGeom prst="rect">
            <a:avLst/>
          </a:prstGeom>
        </p:spPr>
      </p:pic>
      <p:sp>
        <p:nvSpPr>
          <p:cNvPr id="5" name="Right Arrow 4"/>
          <p:cNvSpPr/>
          <p:nvPr/>
        </p:nvSpPr>
        <p:spPr>
          <a:xfrm>
            <a:off x="6535271" y="1649506"/>
            <a:ext cx="968188" cy="2061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0102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1999" cy="461665"/>
          </a:xfrm>
          <a:prstGeom prst="rect">
            <a:avLst/>
          </a:prstGeom>
          <a:solidFill>
            <a:schemeClr val="accent1"/>
          </a:solidFill>
        </p:spPr>
        <p:txBody>
          <a:bodyPr wrap="square">
            <a:spAutoFit/>
          </a:bodyPr>
          <a:lstStyle/>
          <a:p>
            <a:pPr algn="ctr"/>
            <a:r>
              <a:rPr lang="en-US" sz="2400" b="1" dirty="0" smtClean="0">
                <a:latin typeface="Times New Roman" panose="02020603050405020304" pitchFamily="18" charset="0"/>
                <a:cs typeface="Times New Roman" panose="02020603050405020304" pitchFamily="18" charset="0"/>
              </a:rPr>
              <a:t>7. BRAT SOFTWARE</a:t>
            </a:r>
            <a:endParaRPr lang="en-US" sz="2400" b="1"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83000" y="854104"/>
            <a:ext cx="7225998" cy="5570041"/>
          </a:xfrm>
          <a:prstGeom prst="rect">
            <a:avLst/>
          </a:prstGeom>
        </p:spPr>
      </p:pic>
    </p:spTree>
    <p:extLst>
      <p:ext uri="{BB962C8B-B14F-4D97-AF65-F5344CB8AC3E}">
        <p14:creationId xmlns:p14="http://schemas.microsoft.com/office/powerpoint/2010/main" val="905371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6785"/>
            <a:ext cx="12191999" cy="461665"/>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FROM RADAR PULSE TO RANGE</a:t>
            </a:r>
          </a:p>
        </p:txBody>
      </p:sp>
      <p:sp>
        <p:nvSpPr>
          <p:cNvPr id="3" name="Rectangle 2"/>
          <p:cNvSpPr/>
          <p:nvPr/>
        </p:nvSpPr>
        <p:spPr>
          <a:xfrm>
            <a:off x="356187" y="4862896"/>
            <a:ext cx="11608171" cy="1754326"/>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hlinkClick r:id="rId2"/>
              </a:rPr>
              <a:t>radar altimeter</a:t>
            </a:r>
            <a:r>
              <a:rPr lang="en-US" dirty="0">
                <a:latin typeface="Times New Roman" panose="02020603050405020304" pitchFamily="18" charset="0"/>
                <a:cs typeface="Times New Roman" panose="02020603050405020304" pitchFamily="18" charset="0"/>
              </a:rPr>
              <a:t> receives the reflected wave (or echo), which varies in intensity over time. Where the sea surface is flat </a:t>
            </a:r>
            <a:r>
              <a:rPr lang="en-US" dirty="0" smtClean="0">
                <a:latin typeface="Times New Roman" panose="02020603050405020304" pitchFamily="18" charset="0"/>
                <a:cs typeface="Times New Roman" panose="02020603050405020304" pitchFamily="18" charset="0"/>
              </a:rPr>
              <a:t>(</a:t>
            </a:r>
            <a:r>
              <a:rPr lang="en-US" b="1" dirty="0" smtClean="0">
                <a:latin typeface="Times New Roman" panose="02020603050405020304" pitchFamily="18" charset="0"/>
                <a:cs typeface="Times New Roman" panose="02020603050405020304" pitchFamily="18" charset="0"/>
              </a:rPr>
              <a:t>left</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reflected wave’s amplitude increases sharply from the moment the leading edge of the radar signal strikes the surface. However, in sea swell or rough seas </a:t>
            </a:r>
            <a:r>
              <a:rPr lang="en-US" dirty="0" smtClean="0">
                <a:latin typeface="Times New Roman" panose="02020603050405020304" pitchFamily="18" charset="0"/>
                <a:cs typeface="Times New Roman" panose="02020603050405020304" pitchFamily="18" charset="0"/>
              </a:rPr>
              <a:t>(</a:t>
            </a:r>
            <a:r>
              <a:rPr lang="en-US" b="1" dirty="0" smtClean="0">
                <a:latin typeface="Times New Roman" panose="02020603050405020304" pitchFamily="18" charset="0"/>
                <a:cs typeface="Times New Roman" panose="02020603050405020304" pitchFamily="18" charset="0"/>
              </a:rPr>
              <a:t>right</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the wave strikes the crest of one wave and then a series of other crests which cause the reflected wave’s amplitude to increase more gradually. We can derive ocean wave height from the information in this reflected wave since the slope of the curve representing its amplitude over time is proportional to wave height.</a:t>
            </a:r>
          </a:p>
        </p:txBody>
      </p:sp>
      <p:pic>
        <p:nvPicPr>
          <p:cNvPr id="5126" name="Picture 6" descr="https://lh4.googleusercontent.com/of37buY2CkXwIjZPeY4hBOiHFpFy_WXE6kcP49i3ggHcdYQemviC1RxReJPIyQ3WTAwQewqW8oIdAPiQc-_uhD5cD7emygRaxQSllePpIsTUNmGzowj4fmUz2RYVNJuFYhQWHd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87" y="668273"/>
            <a:ext cx="4999482" cy="41148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lh5.googleusercontent.com/VrTzkAv-Pvrem3lRkyZniwwXfI7ZHjo5yV7SXEf2-Vax-qeNpwxbeJe3fnOrxNfuffiRLMWu61krPfzdKrPcW3RhyPWf3iJJP5OLvPE731o0DjeludX_4zGDRb-dYQTSlaVH0wW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6374" y="668273"/>
            <a:ext cx="499948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4006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1459</TotalTime>
  <Words>4155</Words>
  <Application>Microsoft Office PowerPoint</Application>
  <PresentationFormat>Widescreen</PresentationFormat>
  <Paragraphs>523</Paragraphs>
  <Slides>87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87</vt:i4>
      </vt:variant>
    </vt:vector>
  </HeadingPairs>
  <TitlesOfParts>
    <vt:vector size="97" baseType="lpstr">
      <vt:lpstr>ＭＳ Ｐゴシック</vt:lpstr>
      <vt:lpstr>Arial</vt:lpstr>
      <vt:lpstr>Calibri</vt:lpstr>
      <vt:lpstr>Calibri Light</vt:lpstr>
      <vt:lpstr>Cambria Math</vt:lpstr>
      <vt:lpstr>Century Gothic</vt:lpstr>
      <vt:lpstr>Courier New</vt:lpstr>
      <vt:lpstr>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Binh Pham Duc</dc:creator>
  <cp:lastModifiedBy>Binh Pham Duc</cp:lastModifiedBy>
  <cp:revision>244</cp:revision>
  <dcterms:created xsi:type="dcterms:W3CDTF">2022-01-17T08:00:41Z</dcterms:created>
  <dcterms:modified xsi:type="dcterms:W3CDTF">2024-01-02T02:47:09Z</dcterms:modified>
</cp:coreProperties>
</file>