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4090" r:id="rId1"/>
  </p:sldMasterIdLst>
  <p:notesMasterIdLst>
    <p:notesMasterId r:id="rId28"/>
  </p:notesMasterIdLst>
  <p:sldIdLst>
    <p:sldId id="256" r:id="rId2"/>
    <p:sldId id="257" r:id="rId3"/>
    <p:sldId id="260" r:id="rId4"/>
    <p:sldId id="327" r:id="rId5"/>
    <p:sldId id="325" r:id="rId6"/>
    <p:sldId id="261" r:id="rId7"/>
    <p:sldId id="286" r:id="rId8"/>
    <p:sldId id="287" r:id="rId9"/>
    <p:sldId id="288" r:id="rId10"/>
    <p:sldId id="289" r:id="rId11"/>
    <p:sldId id="290" r:id="rId12"/>
    <p:sldId id="292" r:id="rId13"/>
    <p:sldId id="291" r:id="rId14"/>
    <p:sldId id="324" r:id="rId15"/>
    <p:sldId id="293" r:id="rId16"/>
    <p:sldId id="307" r:id="rId17"/>
    <p:sldId id="309" r:id="rId18"/>
    <p:sldId id="310" r:id="rId19"/>
    <p:sldId id="311" r:id="rId20"/>
    <p:sldId id="312" r:id="rId21"/>
    <p:sldId id="313" r:id="rId22"/>
    <p:sldId id="263" r:id="rId23"/>
    <p:sldId id="314" r:id="rId24"/>
    <p:sldId id="315" r:id="rId25"/>
    <p:sldId id="317" r:id="rId26"/>
    <p:sldId id="318" r:id="rId27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Oswald" panose="020B0604020202020204" charset="0"/>
      <p:regular r:id="rId33"/>
      <p:bold r:id="rId34"/>
    </p:embeddedFont>
    <p:embeddedFont>
      <p:font typeface="Palatino Linotype" panose="02040502050505030304" pitchFamily="18" charset="0"/>
      <p:regular r:id="rId35"/>
      <p:bold r:id="rId36"/>
      <p:italic r:id="rId37"/>
      <p:boldItalic r:id="rId38"/>
    </p:embeddedFont>
    <p:embeddedFont>
      <p:font typeface="Roboto Condensed" panose="020B0604020202020204" charset="0"/>
      <p:regular r:id="rId39"/>
      <p:bold r:id="rId40"/>
      <p:italic r:id="rId41"/>
      <p:boldItalic r:id="rId42"/>
    </p:embeddedFont>
    <p:embeddedFont>
      <p:font typeface="Wingdings 2" panose="05020102010507070707" pitchFamily="18" charset="2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FE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7FA1FD-1FD4-4A25-ADDD-4970542E8C9C}">
  <a:tblStyle styleId="{107FA1FD-1FD4-4A25-ADDD-4970542E8C9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AF2FAC-36F5-4200-B8F9-8C32482F522F}" type="doc">
      <dgm:prSet loTypeId="urn:microsoft.com/office/officeart/2005/8/layout/cycle7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8580614-1B7B-4829-B420-C2DE5AF1D547}">
      <dgm:prSet phldrT="[Text]"/>
      <dgm:spPr/>
      <dgm:t>
        <a:bodyPr/>
        <a:lstStyle/>
        <a:p>
          <a:r>
            <a:rPr lang="en-US" dirty="0"/>
            <a:t>Data</a:t>
          </a:r>
        </a:p>
      </dgm:t>
    </dgm:pt>
    <dgm:pt modelId="{7DED3005-3180-4728-B5D2-4FFDA5D7C2E2}" type="parTrans" cxnId="{CB5DE76C-F409-4BD6-9878-74EF9F2037D6}">
      <dgm:prSet/>
      <dgm:spPr/>
      <dgm:t>
        <a:bodyPr/>
        <a:lstStyle/>
        <a:p>
          <a:endParaRPr lang="en-US"/>
        </a:p>
      </dgm:t>
    </dgm:pt>
    <dgm:pt modelId="{A78EFDED-D572-48FA-AE64-25341EE84A53}" type="sibTrans" cxnId="{CB5DE76C-F409-4BD6-9878-74EF9F2037D6}">
      <dgm:prSet/>
      <dgm:spPr/>
      <dgm:t>
        <a:bodyPr/>
        <a:lstStyle/>
        <a:p>
          <a:endParaRPr lang="en-US"/>
        </a:p>
      </dgm:t>
    </dgm:pt>
    <dgm:pt modelId="{5A95992C-FD08-4F6A-880F-0DB4FABC9C65}">
      <dgm:prSet phldrT="[Text]"/>
      <dgm:spPr/>
      <dgm:t>
        <a:bodyPr/>
        <a:lstStyle/>
        <a:p>
          <a:r>
            <a:rPr lang="en-US" dirty="0"/>
            <a:t>Information</a:t>
          </a:r>
        </a:p>
      </dgm:t>
    </dgm:pt>
    <dgm:pt modelId="{9B756736-DDB5-48BA-8CD0-BC949100C2B6}" type="parTrans" cxnId="{C51FF793-3CBB-4B02-9DCD-EAF4221F20DF}">
      <dgm:prSet/>
      <dgm:spPr/>
      <dgm:t>
        <a:bodyPr/>
        <a:lstStyle/>
        <a:p>
          <a:endParaRPr lang="en-US"/>
        </a:p>
      </dgm:t>
    </dgm:pt>
    <dgm:pt modelId="{B9287F8E-48AB-47AD-8BD1-6D89A2E31175}" type="sibTrans" cxnId="{C51FF793-3CBB-4B02-9DCD-EAF4221F20DF}">
      <dgm:prSet/>
      <dgm:spPr/>
      <dgm:t>
        <a:bodyPr/>
        <a:lstStyle/>
        <a:p>
          <a:endParaRPr lang="en-US"/>
        </a:p>
      </dgm:t>
    </dgm:pt>
    <dgm:pt modelId="{3CB219B3-6B10-489F-8588-214171518F66}">
      <dgm:prSet phldrT="[Text]"/>
      <dgm:spPr/>
      <dgm:t>
        <a:bodyPr/>
        <a:lstStyle/>
        <a:p>
          <a:r>
            <a:rPr lang="en-US" dirty="0"/>
            <a:t>Knowledge</a:t>
          </a:r>
        </a:p>
      </dgm:t>
    </dgm:pt>
    <dgm:pt modelId="{C891947B-4BBE-4AF0-B1F0-4C7C3FF0077A}" type="parTrans" cxnId="{0E0F2E73-6B4B-4ECF-B861-A76ED6E35164}">
      <dgm:prSet/>
      <dgm:spPr/>
      <dgm:t>
        <a:bodyPr/>
        <a:lstStyle/>
        <a:p>
          <a:endParaRPr lang="en-US"/>
        </a:p>
      </dgm:t>
    </dgm:pt>
    <dgm:pt modelId="{08230F3A-94E1-411D-B1AF-79C71ED3B95B}" type="sibTrans" cxnId="{0E0F2E73-6B4B-4ECF-B861-A76ED6E35164}">
      <dgm:prSet/>
      <dgm:spPr/>
      <dgm:t>
        <a:bodyPr/>
        <a:lstStyle/>
        <a:p>
          <a:endParaRPr lang="en-US"/>
        </a:p>
      </dgm:t>
    </dgm:pt>
    <dgm:pt modelId="{8E9E53A9-16E3-4FAE-A5DC-1AECB7922B02}" type="pres">
      <dgm:prSet presAssocID="{BAAF2FAC-36F5-4200-B8F9-8C32482F522F}" presName="Name0" presStyleCnt="0">
        <dgm:presLayoutVars>
          <dgm:dir/>
          <dgm:resizeHandles val="exact"/>
        </dgm:presLayoutVars>
      </dgm:prSet>
      <dgm:spPr/>
    </dgm:pt>
    <dgm:pt modelId="{8C69F7C1-8A53-41EB-9502-B9BA6E6F4CFC}" type="pres">
      <dgm:prSet presAssocID="{D8580614-1B7B-4829-B420-C2DE5AF1D547}" presName="node" presStyleLbl="node1" presStyleIdx="0" presStyleCnt="3">
        <dgm:presLayoutVars>
          <dgm:bulletEnabled val="1"/>
        </dgm:presLayoutVars>
      </dgm:prSet>
      <dgm:spPr/>
    </dgm:pt>
    <dgm:pt modelId="{34AC3078-7288-4E1A-B4FF-03FCD786154C}" type="pres">
      <dgm:prSet presAssocID="{A78EFDED-D572-48FA-AE64-25341EE84A53}" presName="sibTrans" presStyleLbl="sibTrans2D1" presStyleIdx="0" presStyleCnt="3"/>
      <dgm:spPr/>
    </dgm:pt>
    <dgm:pt modelId="{BD28C474-3457-4390-BE82-75CC630BF6CE}" type="pres">
      <dgm:prSet presAssocID="{A78EFDED-D572-48FA-AE64-25341EE84A53}" presName="connectorText" presStyleLbl="sibTrans2D1" presStyleIdx="0" presStyleCnt="3"/>
      <dgm:spPr/>
    </dgm:pt>
    <dgm:pt modelId="{A6980C11-02AD-4325-8624-0AAE2A8C6CF9}" type="pres">
      <dgm:prSet presAssocID="{5A95992C-FD08-4F6A-880F-0DB4FABC9C65}" presName="node" presStyleLbl="node1" presStyleIdx="1" presStyleCnt="3">
        <dgm:presLayoutVars>
          <dgm:bulletEnabled val="1"/>
        </dgm:presLayoutVars>
      </dgm:prSet>
      <dgm:spPr/>
    </dgm:pt>
    <dgm:pt modelId="{F2C0DE38-3AB7-4046-AD72-14B9D29957B5}" type="pres">
      <dgm:prSet presAssocID="{B9287F8E-48AB-47AD-8BD1-6D89A2E31175}" presName="sibTrans" presStyleLbl="sibTrans2D1" presStyleIdx="1" presStyleCnt="3"/>
      <dgm:spPr/>
    </dgm:pt>
    <dgm:pt modelId="{5F55A187-5F96-428E-B928-9D96DE46EBAA}" type="pres">
      <dgm:prSet presAssocID="{B9287F8E-48AB-47AD-8BD1-6D89A2E31175}" presName="connectorText" presStyleLbl="sibTrans2D1" presStyleIdx="1" presStyleCnt="3"/>
      <dgm:spPr/>
    </dgm:pt>
    <dgm:pt modelId="{2B6D4170-888E-4197-8B9A-C2CB48417D49}" type="pres">
      <dgm:prSet presAssocID="{3CB219B3-6B10-489F-8588-214171518F66}" presName="node" presStyleLbl="node1" presStyleIdx="2" presStyleCnt="3">
        <dgm:presLayoutVars>
          <dgm:bulletEnabled val="1"/>
        </dgm:presLayoutVars>
      </dgm:prSet>
      <dgm:spPr/>
    </dgm:pt>
    <dgm:pt modelId="{1D3959CA-9390-462F-B05D-655537114CD3}" type="pres">
      <dgm:prSet presAssocID="{08230F3A-94E1-411D-B1AF-79C71ED3B95B}" presName="sibTrans" presStyleLbl="sibTrans2D1" presStyleIdx="2" presStyleCnt="3"/>
      <dgm:spPr/>
    </dgm:pt>
    <dgm:pt modelId="{35C3352D-8F72-4DBD-9748-092840C8B4BA}" type="pres">
      <dgm:prSet presAssocID="{08230F3A-94E1-411D-B1AF-79C71ED3B95B}" presName="connectorText" presStyleLbl="sibTrans2D1" presStyleIdx="2" presStyleCnt="3"/>
      <dgm:spPr/>
    </dgm:pt>
  </dgm:ptLst>
  <dgm:cxnLst>
    <dgm:cxn modelId="{A9A5F40A-EE17-4ADB-9037-3C2F918826A1}" type="presOf" srcId="{5A95992C-FD08-4F6A-880F-0DB4FABC9C65}" destId="{A6980C11-02AD-4325-8624-0AAE2A8C6CF9}" srcOrd="0" destOrd="0" presId="urn:microsoft.com/office/officeart/2005/8/layout/cycle7"/>
    <dgm:cxn modelId="{E7E89A63-02CD-4771-965F-8506B1A203B2}" type="presOf" srcId="{A78EFDED-D572-48FA-AE64-25341EE84A53}" destId="{BD28C474-3457-4390-BE82-75CC630BF6CE}" srcOrd="1" destOrd="0" presId="urn:microsoft.com/office/officeart/2005/8/layout/cycle7"/>
    <dgm:cxn modelId="{33C4974A-E50C-4CCF-84E6-9217C6942BC0}" type="presOf" srcId="{D8580614-1B7B-4829-B420-C2DE5AF1D547}" destId="{8C69F7C1-8A53-41EB-9502-B9BA6E6F4CFC}" srcOrd="0" destOrd="0" presId="urn:microsoft.com/office/officeart/2005/8/layout/cycle7"/>
    <dgm:cxn modelId="{CB5DE76C-F409-4BD6-9878-74EF9F2037D6}" srcId="{BAAF2FAC-36F5-4200-B8F9-8C32482F522F}" destId="{D8580614-1B7B-4829-B420-C2DE5AF1D547}" srcOrd="0" destOrd="0" parTransId="{7DED3005-3180-4728-B5D2-4FFDA5D7C2E2}" sibTransId="{A78EFDED-D572-48FA-AE64-25341EE84A53}"/>
    <dgm:cxn modelId="{39255651-FFC2-413D-B6D8-08C37F8BCAD6}" type="presOf" srcId="{A78EFDED-D572-48FA-AE64-25341EE84A53}" destId="{34AC3078-7288-4E1A-B4FF-03FCD786154C}" srcOrd="0" destOrd="0" presId="urn:microsoft.com/office/officeart/2005/8/layout/cycle7"/>
    <dgm:cxn modelId="{0E0F2E73-6B4B-4ECF-B861-A76ED6E35164}" srcId="{BAAF2FAC-36F5-4200-B8F9-8C32482F522F}" destId="{3CB219B3-6B10-489F-8588-214171518F66}" srcOrd="2" destOrd="0" parTransId="{C891947B-4BBE-4AF0-B1F0-4C7C3FF0077A}" sibTransId="{08230F3A-94E1-411D-B1AF-79C71ED3B95B}"/>
    <dgm:cxn modelId="{C51FF793-3CBB-4B02-9DCD-EAF4221F20DF}" srcId="{BAAF2FAC-36F5-4200-B8F9-8C32482F522F}" destId="{5A95992C-FD08-4F6A-880F-0DB4FABC9C65}" srcOrd="1" destOrd="0" parTransId="{9B756736-DDB5-48BA-8CD0-BC949100C2B6}" sibTransId="{B9287F8E-48AB-47AD-8BD1-6D89A2E31175}"/>
    <dgm:cxn modelId="{F5A50099-A70D-441D-94C3-8109A0DDC830}" type="presOf" srcId="{08230F3A-94E1-411D-B1AF-79C71ED3B95B}" destId="{1D3959CA-9390-462F-B05D-655537114CD3}" srcOrd="0" destOrd="0" presId="urn:microsoft.com/office/officeart/2005/8/layout/cycle7"/>
    <dgm:cxn modelId="{7DAA98A6-FECD-4B3E-9E43-A2B33DCE1047}" type="presOf" srcId="{3CB219B3-6B10-489F-8588-214171518F66}" destId="{2B6D4170-888E-4197-8B9A-C2CB48417D49}" srcOrd="0" destOrd="0" presId="urn:microsoft.com/office/officeart/2005/8/layout/cycle7"/>
    <dgm:cxn modelId="{7FC72ABA-E551-429F-BFBF-4887443CB650}" type="presOf" srcId="{BAAF2FAC-36F5-4200-B8F9-8C32482F522F}" destId="{8E9E53A9-16E3-4FAE-A5DC-1AECB7922B02}" srcOrd="0" destOrd="0" presId="urn:microsoft.com/office/officeart/2005/8/layout/cycle7"/>
    <dgm:cxn modelId="{2B6B78BB-7CB8-49D2-906C-627F3C822C81}" type="presOf" srcId="{B9287F8E-48AB-47AD-8BD1-6D89A2E31175}" destId="{5F55A187-5F96-428E-B928-9D96DE46EBAA}" srcOrd="1" destOrd="0" presId="urn:microsoft.com/office/officeart/2005/8/layout/cycle7"/>
    <dgm:cxn modelId="{607834CD-DFD9-4415-8821-B9E7EE942933}" type="presOf" srcId="{08230F3A-94E1-411D-B1AF-79C71ED3B95B}" destId="{35C3352D-8F72-4DBD-9748-092840C8B4BA}" srcOrd="1" destOrd="0" presId="urn:microsoft.com/office/officeart/2005/8/layout/cycle7"/>
    <dgm:cxn modelId="{4A55D1EA-6FA1-4225-BC00-D07596348EA1}" type="presOf" srcId="{B9287F8E-48AB-47AD-8BD1-6D89A2E31175}" destId="{F2C0DE38-3AB7-4046-AD72-14B9D29957B5}" srcOrd="0" destOrd="0" presId="urn:microsoft.com/office/officeart/2005/8/layout/cycle7"/>
    <dgm:cxn modelId="{2319E7D3-554D-48EB-B8F0-B7338A4B5EE4}" type="presParOf" srcId="{8E9E53A9-16E3-4FAE-A5DC-1AECB7922B02}" destId="{8C69F7C1-8A53-41EB-9502-B9BA6E6F4CFC}" srcOrd="0" destOrd="0" presId="urn:microsoft.com/office/officeart/2005/8/layout/cycle7"/>
    <dgm:cxn modelId="{D265CD86-A541-4F69-A201-63687CD2A538}" type="presParOf" srcId="{8E9E53A9-16E3-4FAE-A5DC-1AECB7922B02}" destId="{34AC3078-7288-4E1A-B4FF-03FCD786154C}" srcOrd="1" destOrd="0" presId="urn:microsoft.com/office/officeart/2005/8/layout/cycle7"/>
    <dgm:cxn modelId="{94BB6F36-4AAC-4E8A-9F2C-D992B7ACE480}" type="presParOf" srcId="{34AC3078-7288-4E1A-B4FF-03FCD786154C}" destId="{BD28C474-3457-4390-BE82-75CC630BF6CE}" srcOrd="0" destOrd="0" presId="urn:microsoft.com/office/officeart/2005/8/layout/cycle7"/>
    <dgm:cxn modelId="{F7CBA01A-C653-496E-8440-9E4279F70A4C}" type="presParOf" srcId="{8E9E53A9-16E3-4FAE-A5DC-1AECB7922B02}" destId="{A6980C11-02AD-4325-8624-0AAE2A8C6CF9}" srcOrd="2" destOrd="0" presId="urn:microsoft.com/office/officeart/2005/8/layout/cycle7"/>
    <dgm:cxn modelId="{A6F81119-4DEB-40F6-B854-EEC71214CA78}" type="presParOf" srcId="{8E9E53A9-16E3-4FAE-A5DC-1AECB7922B02}" destId="{F2C0DE38-3AB7-4046-AD72-14B9D29957B5}" srcOrd="3" destOrd="0" presId="urn:microsoft.com/office/officeart/2005/8/layout/cycle7"/>
    <dgm:cxn modelId="{5D1B11C1-B494-44D5-B5D2-2FDA729E8119}" type="presParOf" srcId="{F2C0DE38-3AB7-4046-AD72-14B9D29957B5}" destId="{5F55A187-5F96-428E-B928-9D96DE46EBAA}" srcOrd="0" destOrd="0" presId="urn:microsoft.com/office/officeart/2005/8/layout/cycle7"/>
    <dgm:cxn modelId="{B8AECFC4-0170-41C1-BE00-799362084B6B}" type="presParOf" srcId="{8E9E53A9-16E3-4FAE-A5DC-1AECB7922B02}" destId="{2B6D4170-888E-4197-8B9A-C2CB48417D49}" srcOrd="4" destOrd="0" presId="urn:microsoft.com/office/officeart/2005/8/layout/cycle7"/>
    <dgm:cxn modelId="{687E2CDB-D95B-4FE6-86C9-A7FA851AB5B9}" type="presParOf" srcId="{8E9E53A9-16E3-4FAE-A5DC-1AECB7922B02}" destId="{1D3959CA-9390-462F-B05D-655537114CD3}" srcOrd="5" destOrd="0" presId="urn:microsoft.com/office/officeart/2005/8/layout/cycle7"/>
    <dgm:cxn modelId="{C817DDC0-C970-4826-8D19-C2DE51A171A4}" type="presParOf" srcId="{1D3959CA-9390-462F-B05D-655537114CD3}" destId="{35C3352D-8F72-4DBD-9748-092840C8B4B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D5DD83-FF95-4A22-B880-8C5D7A329A39}" type="doc">
      <dgm:prSet loTypeId="urn:microsoft.com/office/officeart/2005/8/layout/arrow6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A921A4-EC4B-4EB5-BE66-8E58E454E10C}">
      <dgm:prSet phldrT="[Text]" custT="1"/>
      <dgm:spPr/>
      <dgm:t>
        <a:bodyPr/>
        <a:lstStyle/>
        <a:p>
          <a:r>
            <a:rPr lang="en-US" sz="2400" dirty="0"/>
            <a:t>Understanding</a:t>
          </a:r>
        </a:p>
        <a:p>
          <a:r>
            <a:rPr lang="en-US" sz="2000" dirty="0"/>
            <a:t>Descriptive</a:t>
          </a:r>
        </a:p>
      </dgm:t>
    </dgm:pt>
    <dgm:pt modelId="{1A5DC9A9-BE9A-44A2-98F1-35B0981AC4C4}" type="parTrans" cxnId="{D3CE1307-DBB0-4454-88FE-B9853A2FA95C}">
      <dgm:prSet/>
      <dgm:spPr/>
      <dgm:t>
        <a:bodyPr/>
        <a:lstStyle/>
        <a:p>
          <a:endParaRPr lang="en-US"/>
        </a:p>
      </dgm:t>
    </dgm:pt>
    <dgm:pt modelId="{CF45AED7-25B8-4C4D-8638-95822DB29BB3}" type="sibTrans" cxnId="{D3CE1307-DBB0-4454-88FE-B9853A2FA95C}">
      <dgm:prSet/>
      <dgm:spPr/>
      <dgm:t>
        <a:bodyPr/>
        <a:lstStyle/>
        <a:p>
          <a:endParaRPr lang="en-US"/>
        </a:p>
      </dgm:t>
    </dgm:pt>
    <dgm:pt modelId="{C631C710-E5AE-46D5-BF67-DB6234979722}">
      <dgm:prSet phldrT="[Text]" custT="1"/>
      <dgm:spPr/>
      <dgm:t>
        <a:bodyPr/>
        <a:lstStyle/>
        <a:p>
          <a:r>
            <a:rPr lang="en-US" sz="3000" dirty="0"/>
            <a:t>Prediction</a:t>
          </a:r>
        </a:p>
        <a:p>
          <a:r>
            <a:rPr lang="en-US" sz="2000" dirty="0"/>
            <a:t>Predictive</a:t>
          </a:r>
        </a:p>
      </dgm:t>
    </dgm:pt>
    <dgm:pt modelId="{DD3DBAEF-0E82-4F93-834E-31421A006BDB}" type="parTrans" cxnId="{6943DF74-506F-4684-A9BC-68B1112E46F0}">
      <dgm:prSet/>
      <dgm:spPr/>
      <dgm:t>
        <a:bodyPr/>
        <a:lstStyle/>
        <a:p>
          <a:endParaRPr lang="en-US"/>
        </a:p>
      </dgm:t>
    </dgm:pt>
    <dgm:pt modelId="{80BDB8EB-9DEF-4440-9BC9-DA7C88D1BFDA}" type="sibTrans" cxnId="{6943DF74-506F-4684-A9BC-68B1112E46F0}">
      <dgm:prSet/>
      <dgm:spPr/>
      <dgm:t>
        <a:bodyPr/>
        <a:lstStyle/>
        <a:p>
          <a:endParaRPr lang="en-US"/>
        </a:p>
      </dgm:t>
    </dgm:pt>
    <dgm:pt modelId="{E7280D2A-2537-47A4-93B3-A8D4E885D8C5}" type="pres">
      <dgm:prSet presAssocID="{DAD5DD83-FF95-4A22-B880-8C5D7A329A39}" presName="compositeShape" presStyleCnt="0">
        <dgm:presLayoutVars>
          <dgm:chMax val="2"/>
          <dgm:dir/>
          <dgm:resizeHandles val="exact"/>
        </dgm:presLayoutVars>
      </dgm:prSet>
      <dgm:spPr/>
    </dgm:pt>
    <dgm:pt modelId="{E20E2DBA-01FF-4297-A9DE-33278769D9BD}" type="pres">
      <dgm:prSet presAssocID="{DAD5DD83-FF95-4A22-B880-8C5D7A329A39}" presName="ribbon" presStyleLbl="node1" presStyleIdx="0" presStyleCnt="1"/>
      <dgm:spPr/>
    </dgm:pt>
    <dgm:pt modelId="{0E43C4C0-45BD-4224-9CD9-8EB365E151E8}" type="pres">
      <dgm:prSet presAssocID="{DAD5DD83-FF95-4A22-B880-8C5D7A329A39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670BA59B-6BB7-4561-811E-88E22789B232}" type="pres">
      <dgm:prSet presAssocID="{DAD5DD83-FF95-4A22-B880-8C5D7A329A39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3CE1307-DBB0-4454-88FE-B9853A2FA95C}" srcId="{DAD5DD83-FF95-4A22-B880-8C5D7A329A39}" destId="{47A921A4-EC4B-4EB5-BE66-8E58E454E10C}" srcOrd="0" destOrd="0" parTransId="{1A5DC9A9-BE9A-44A2-98F1-35B0981AC4C4}" sibTransId="{CF45AED7-25B8-4C4D-8638-95822DB29BB3}"/>
    <dgm:cxn modelId="{D6C2D56F-C8D1-40A6-9892-412A82CD9A21}" type="presOf" srcId="{DAD5DD83-FF95-4A22-B880-8C5D7A329A39}" destId="{E7280D2A-2537-47A4-93B3-A8D4E885D8C5}" srcOrd="0" destOrd="0" presId="urn:microsoft.com/office/officeart/2005/8/layout/arrow6"/>
    <dgm:cxn modelId="{6943DF74-506F-4684-A9BC-68B1112E46F0}" srcId="{DAD5DD83-FF95-4A22-B880-8C5D7A329A39}" destId="{C631C710-E5AE-46D5-BF67-DB6234979722}" srcOrd="1" destOrd="0" parTransId="{DD3DBAEF-0E82-4F93-834E-31421A006BDB}" sibTransId="{80BDB8EB-9DEF-4440-9BC9-DA7C88D1BFDA}"/>
    <dgm:cxn modelId="{5AF769E6-E0C3-4CA2-A80E-342BD5B9DEC1}" type="presOf" srcId="{C631C710-E5AE-46D5-BF67-DB6234979722}" destId="{670BA59B-6BB7-4561-811E-88E22789B232}" srcOrd="0" destOrd="0" presId="urn:microsoft.com/office/officeart/2005/8/layout/arrow6"/>
    <dgm:cxn modelId="{6296B1F0-105B-42D0-8EF8-C54B4A8BE625}" type="presOf" srcId="{47A921A4-EC4B-4EB5-BE66-8E58E454E10C}" destId="{0E43C4C0-45BD-4224-9CD9-8EB365E151E8}" srcOrd="0" destOrd="0" presId="urn:microsoft.com/office/officeart/2005/8/layout/arrow6"/>
    <dgm:cxn modelId="{A6DD984C-6003-4EAE-8455-FDFA9AE3BCBF}" type="presParOf" srcId="{E7280D2A-2537-47A4-93B3-A8D4E885D8C5}" destId="{E20E2DBA-01FF-4297-A9DE-33278769D9BD}" srcOrd="0" destOrd="0" presId="urn:microsoft.com/office/officeart/2005/8/layout/arrow6"/>
    <dgm:cxn modelId="{B7B6B6B5-BAF0-4753-9719-E6973E04B118}" type="presParOf" srcId="{E7280D2A-2537-47A4-93B3-A8D4E885D8C5}" destId="{0E43C4C0-45BD-4224-9CD9-8EB365E151E8}" srcOrd="1" destOrd="0" presId="urn:microsoft.com/office/officeart/2005/8/layout/arrow6"/>
    <dgm:cxn modelId="{716BD94C-5205-4EC4-B6F6-3308416F41CE}" type="presParOf" srcId="{E7280D2A-2537-47A4-93B3-A8D4E885D8C5}" destId="{670BA59B-6BB7-4561-811E-88E22789B232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69F7C1-8A53-41EB-9502-B9BA6E6F4CFC}">
      <dsp:nvSpPr>
        <dsp:cNvPr id="0" name=""/>
        <dsp:cNvSpPr/>
      </dsp:nvSpPr>
      <dsp:spPr>
        <a:xfrm>
          <a:off x="1541409" y="903"/>
          <a:ext cx="1215079" cy="6075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Data</a:t>
          </a:r>
        </a:p>
      </dsp:txBody>
      <dsp:txXfrm>
        <a:off x="1559203" y="18697"/>
        <a:ext cx="1179491" cy="571951"/>
      </dsp:txXfrm>
    </dsp:sp>
    <dsp:sp modelId="{34AC3078-7288-4E1A-B4FF-03FCD786154C}">
      <dsp:nvSpPr>
        <dsp:cNvPr id="0" name=""/>
        <dsp:cNvSpPr/>
      </dsp:nvSpPr>
      <dsp:spPr>
        <a:xfrm rot="3600000">
          <a:off x="2333807" y="1067768"/>
          <a:ext cx="634197" cy="21263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397598" y="1110296"/>
        <a:ext cx="506615" cy="127582"/>
      </dsp:txXfrm>
    </dsp:sp>
    <dsp:sp modelId="{A6980C11-02AD-4325-8624-0AAE2A8C6CF9}">
      <dsp:nvSpPr>
        <dsp:cNvPr id="0" name=""/>
        <dsp:cNvSpPr/>
      </dsp:nvSpPr>
      <dsp:spPr>
        <a:xfrm>
          <a:off x="2545322" y="1739731"/>
          <a:ext cx="1215079" cy="607539"/>
        </a:xfrm>
        <a:prstGeom prst="roundRect">
          <a:avLst>
            <a:gd name="adj" fmla="val 10000"/>
          </a:avLst>
        </a:prstGeom>
        <a:solidFill>
          <a:schemeClr val="accent3">
            <a:hueOff val="3029567"/>
            <a:satOff val="18270"/>
            <a:lumOff val="-110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Information</a:t>
          </a:r>
        </a:p>
      </dsp:txBody>
      <dsp:txXfrm>
        <a:off x="2563116" y="1757525"/>
        <a:ext cx="1179491" cy="571951"/>
      </dsp:txXfrm>
    </dsp:sp>
    <dsp:sp modelId="{F2C0DE38-3AB7-4046-AD72-14B9D29957B5}">
      <dsp:nvSpPr>
        <dsp:cNvPr id="0" name=""/>
        <dsp:cNvSpPr/>
      </dsp:nvSpPr>
      <dsp:spPr>
        <a:xfrm rot="10800000">
          <a:off x="1831850" y="1937182"/>
          <a:ext cx="634197" cy="21263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3029567"/>
            <a:satOff val="18270"/>
            <a:lumOff val="-110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895641" y="1979710"/>
        <a:ext cx="506615" cy="127582"/>
      </dsp:txXfrm>
    </dsp:sp>
    <dsp:sp modelId="{2B6D4170-888E-4197-8B9A-C2CB48417D49}">
      <dsp:nvSpPr>
        <dsp:cNvPr id="0" name=""/>
        <dsp:cNvSpPr/>
      </dsp:nvSpPr>
      <dsp:spPr>
        <a:xfrm>
          <a:off x="537496" y="1739731"/>
          <a:ext cx="1215079" cy="607539"/>
        </a:xfrm>
        <a:prstGeom prst="roundRect">
          <a:avLst>
            <a:gd name="adj" fmla="val 10000"/>
          </a:avLst>
        </a:prstGeom>
        <a:solidFill>
          <a:schemeClr val="accent3">
            <a:hueOff val="6059134"/>
            <a:satOff val="36540"/>
            <a:lumOff val="-221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Knowledge</a:t>
          </a:r>
        </a:p>
      </dsp:txBody>
      <dsp:txXfrm>
        <a:off x="555290" y="1757525"/>
        <a:ext cx="1179491" cy="571951"/>
      </dsp:txXfrm>
    </dsp:sp>
    <dsp:sp modelId="{1D3959CA-9390-462F-B05D-655537114CD3}">
      <dsp:nvSpPr>
        <dsp:cNvPr id="0" name=""/>
        <dsp:cNvSpPr/>
      </dsp:nvSpPr>
      <dsp:spPr>
        <a:xfrm rot="18000000">
          <a:off x="1329894" y="1067768"/>
          <a:ext cx="634197" cy="21263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6059134"/>
            <a:satOff val="36540"/>
            <a:lumOff val="-221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393685" y="1110296"/>
        <a:ext cx="506615" cy="1275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0E2DBA-01FF-4297-A9DE-33278769D9BD}">
      <dsp:nvSpPr>
        <dsp:cNvPr id="0" name=""/>
        <dsp:cNvSpPr/>
      </dsp:nvSpPr>
      <dsp:spPr>
        <a:xfrm>
          <a:off x="0" y="812799"/>
          <a:ext cx="6096000" cy="2438400"/>
        </a:xfrm>
        <a:prstGeom prst="leftRightRibb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43C4C0-45BD-4224-9CD9-8EB365E151E8}">
      <dsp:nvSpPr>
        <dsp:cNvPr id="0" name=""/>
        <dsp:cNvSpPr/>
      </dsp:nvSpPr>
      <dsp:spPr>
        <a:xfrm>
          <a:off x="731520" y="1239519"/>
          <a:ext cx="2011680" cy="1194816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Understanding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Descriptive</a:t>
          </a:r>
        </a:p>
      </dsp:txBody>
      <dsp:txXfrm>
        <a:off x="731520" y="1239519"/>
        <a:ext cx="2011680" cy="1194816"/>
      </dsp:txXfrm>
    </dsp:sp>
    <dsp:sp modelId="{670BA59B-6BB7-4561-811E-88E22789B232}">
      <dsp:nvSpPr>
        <dsp:cNvPr id="0" name=""/>
        <dsp:cNvSpPr/>
      </dsp:nvSpPr>
      <dsp:spPr>
        <a:xfrm>
          <a:off x="3048000" y="1629663"/>
          <a:ext cx="2377440" cy="1194816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06680" rIns="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Prediction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Predictive</a:t>
          </a:r>
        </a:p>
      </dsp:txBody>
      <dsp:txXfrm>
        <a:off x="3048000" y="1629663"/>
        <a:ext cx="2377440" cy="1194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1439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832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123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270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2211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679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443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57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656670"/>
            <a:ext cx="9144000" cy="486830"/>
            <a:chOff x="0" y="6208894"/>
            <a:chExt cx="12192000" cy="649106"/>
          </a:xfrm>
        </p:grpSpPr>
        <p:sp>
          <p:nvSpPr>
            <p:cNvPr id="2" name="Rectangle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/>
        </p:nvCxnSpPr>
        <p:spPr>
          <a:xfrm flipV="1">
            <a:off x="2286" y="4453467"/>
            <a:ext cx="6181" cy="4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286" y="4453467"/>
            <a:ext cx="6181" cy="4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7782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82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2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2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81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1031425" y="1860875"/>
            <a:ext cx="2796000" cy="3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600"/>
              </a:spcBef>
              <a:spcAft>
                <a:spcPts val="0"/>
              </a:spcAft>
              <a:buSzPts val="1800"/>
              <a:buChar char="»"/>
              <a:defRPr sz="1800"/>
            </a:lvl1pPr>
            <a:lvl2pPr marL="914378" lvl="1" indent="-342892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2pPr>
            <a:lvl3pPr marL="1371566" lvl="2" indent="-342892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3pPr>
            <a:lvl4pPr marL="1828754" lvl="3" indent="-342892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4pPr>
            <a:lvl5pPr marL="2285943" lvl="4" indent="-342892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5pPr>
            <a:lvl6pPr marL="2743132" lvl="5" indent="-342892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6pPr>
            <a:lvl7pPr marL="3200320" lvl="6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509" lvl="7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697" lvl="8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Google Shape;85;p6"/>
          <p:cNvSpPr txBox="1">
            <a:spLocks noGrp="1"/>
          </p:cNvSpPr>
          <p:nvPr>
            <p:ph type="body" idx="2"/>
          </p:nvPr>
        </p:nvSpPr>
        <p:spPr>
          <a:xfrm>
            <a:off x="3995772" y="1860875"/>
            <a:ext cx="2796000" cy="3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600"/>
              </a:spcBef>
              <a:spcAft>
                <a:spcPts val="0"/>
              </a:spcAft>
              <a:buSzPts val="1800"/>
              <a:buChar char="»"/>
              <a:defRPr sz="1800"/>
            </a:lvl1pPr>
            <a:lvl2pPr marL="914378" lvl="1" indent="-342892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2pPr>
            <a:lvl3pPr marL="1371566" lvl="2" indent="-342892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3pPr>
            <a:lvl4pPr marL="1828754" lvl="3" indent="-342892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4pPr>
            <a:lvl5pPr marL="2285943" lvl="4" indent="-342892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5pPr>
            <a:lvl6pPr marL="2743132" lvl="5" indent="-342892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1800"/>
            </a:lvl6pPr>
            <a:lvl7pPr marL="3200320" lvl="6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509" lvl="7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697" lvl="8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Google Shape;86;p6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6625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4BB5D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2753825"/>
            <a:ext cx="5671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547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2822775" y="2161800"/>
            <a:ext cx="34983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»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●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○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■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6253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1031425" y="1149725"/>
            <a:ext cx="57603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body" idx="1"/>
          </p:nvPr>
        </p:nvSpPr>
        <p:spPr>
          <a:xfrm>
            <a:off x="1031425" y="1777125"/>
            <a:ext cx="5760300" cy="2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»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69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253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81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75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9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813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00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446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8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8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4"/>
            <a:ext cx="609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70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21771" y="-5358"/>
            <a:ext cx="9180548" cy="5159744"/>
            <a:chOff x="0" y="-21658"/>
            <a:chExt cx="12240731" cy="6879658"/>
          </a:xfrm>
        </p:grpSpPr>
        <p:sp>
          <p:nvSpPr>
            <p:cNvPr id="26" name="Rectangle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35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35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350"/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350"/>
                </a:p>
              </p:txBody>
            </p:sp>
          </p:grpSp>
        </p:grpSp>
      </p:grp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825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4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825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4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825">
                <a:solidFill>
                  <a:schemeClr val="tx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663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  <p:sldLayoutId id="2147484104" r:id="rId14"/>
    <p:sldLayoutId id="214748410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375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85166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5166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57734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57734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en-US" dirty="0"/>
              <a:t>Data Mining and </a:t>
            </a:r>
            <a:br>
              <a:rPr lang="en-US" dirty="0"/>
            </a:br>
            <a:r>
              <a:rPr lang="en-US" dirty="0"/>
              <a:t>Machine Learning II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74F1572-FF2C-40B7-9205-DD3A66BC84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 – Introduction to Data Mining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mine data?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Human analysts may take weeks, months to discover useful information.</a:t>
            </a:r>
          </a:p>
          <a:p>
            <a:r>
              <a:rPr lang="en-US" sz="1800" dirty="0"/>
              <a:t>Much of the data is never analyzed at 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062460" y="2027267"/>
            <a:ext cx="7243340" cy="2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»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●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○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■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Palatino Linotype (Body)"/>
              </a:rPr>
              <a:t>Computers have become cheaper and more powerful.</a:t>
            </a:r>
          </a:p>
          <a:p>
            <a:r>
              <a:rPr lang="en-US" sz="1800" dirty="0">
                <a:solidFill>
                  <a:schemeClr val="tx1"/>
                </a:solidFill>
                <a:latin typeface="Palatino Linotype (Body)"/>
              </a:rPr>
              <a:t>Data mining tools predict future trends and behaviors, allowing businesses to make proactive, knowledge-driven decisions.</a:t>
            </a:r>
          </a:p>
          <a:p>
            <a:r>
              <a:rPr lang="en-US" sz="1800" dirty="0">
                <a:solidFill>
                  <a:schemeClr val="tx1"/>
                </a:solidFill>
                <a:latin typeface="Palatino Linotype (Body)"/>
              </a:rPr>
              <a:t>Many domains can use the application of Data Mining.</a:t>
            </a:r>
          </a:p>
        </p:txBody>
      </p:sp>
    </p:spTree>
    <p:extLst>
      <p:ext uri="{BB962C8B-B14F-4D97-AF65-F5344CB8AC3E}">
        <p14:creationId xmlns:p14="http://schemas.microsoft.com/office/powerpoint/2010/main" val="216023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Car – Auto-Driving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chemeClr val="accent1"/>
                </a:solidFill>
              </a:rPr>
              <a:t>Object Recognition</a:t>
            </a:r>
          </a:p>
          <a:p>
            <a:pPr marL="114300" indent="0">
              <a:buNone/>
            </a:pPr>
            <a:r>
              <a:rPr lang="en-US" b="1" dirty="0"/>
              <a:t>Problem</a:t>
            </a:r>
            <a:r>
              <a:rPr lang="en-US" dirty="0"/>
              <a:t>: images/videos with different objects' shape and figures are given, detect and recognize these objects in new images/videos</a:t>
            </a:r>
          </a:p>
          <a:p>
            <a:pPr marL="114300" indent="0">
              <a:buNone/>
            </a:pPr>
            <a:r>
              <a:rPr lang="en-US" b="1" dirty="0"/>
              <a:t>Solution</a:t>
            </a:r>
            <a:r>
              <a:rPr lang="en-US" dirty="0"/>
              <a:t>: find object regions in images (or videos), classify them into known classes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14" y="2898651"/>
            <a:ext cx="3392190" cy="1911093"/>
          </a:xfrm>
          <a:prstGeom prst="rect">
            <a:avLst/>
          </a:prstGeom>
        </p:spPr>
      </p:pic>
      <p:pic>
        <p:nvPicPr>
          <p:cNvPr id="11" name="Picture 2" descr="https://miro.medium.com/max/781/1*RZnBSB3QpkIwFUTRFaWDYg.gif"/>
          <p:cNvPicPr/>
          <p:nvPr/>
        </p:nvPicPr>
        <p:blipFill>
          <a:blip r:embed="rId3"/>
          <a:stretch/>
        </p:blipFill>
        <p:spPr>
          <a:xfrm>
            <a:off x="578223" y="1492177"/>
            <a:ext cx="4400550" cy="23620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76408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92" y="1569528"/>
            <a:ext cx="6112008" cy="30560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Recognition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u="sng" dirty="0">
                <a:solidFill>
                  <a:schemeClr val="accent1"/>
                </a:solidFill>
              </a:rPr>
              <a:t>Optical Character Recognition</a:t>
            </a:r>
          </a:p>
          <a:p>
            <a:pPr marL="114300" indent="0">
              <a:buNone/>
            </a:pPr>
            <a:endParaRPr lang="en-US" b="1" u="sng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13" name="Text Placeholder 4"/>
          <p:cNvSpPr>
            <a:spLocks noGrp="1"/>
          </p:cNvSpPr>
          <p:nvPr>
            <p:ph type="body" idx="4294967295"/>
          </p:nvPr>
        </p:nvSpPr>
        <p:spPr>
          <a:xfrm>
            <a:off x="457199" y="2416828"/>
            <a:ext cx="3314700" cy="457200"/>
          </a:xfrm>
        </p:spPr>
        <p:txBody>
          <a:bodyPr/>
          <a:lstStyle/>
          <a:p>
            <a:pPr marL="114300" indent="0">
              <a:buNone/>
            </a:pPr>
            <a:r>
              <a:rPr lang="en-US" b="1" u="sng" dirty="0">
                <a:solidFill>
                  <a:schemeClr val="accent1"/>
                </a:solidFill>
              </a:rPr>
              <a:t>Face Recognition</a:t>
            </a:r>
          </a:p>
          <a:p>
            <a:pPr marL="114300" indent="0">
              <a:buNone/>
            </a:pPr>
            <a:endParaRPr lang="en-US" b="1" u="sng" dirty="0">
              <a:solidFill>
                <a:schemeClr val="accent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idx="4294967295"/>
          </p:nvPr>
        </p:nvSpPr>
        <p:spPr>
          <a:xfrm>
            <a:off x="457199" y="2925673"/>
            <a:ext cx="3314700" cy="457200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chemeClr val="accent1"/>
                </a:solidFill>
              </a:rPr>
              <a:t>Human Activity Recognition</a:t>
            </a:r>
          </a:p>
          <a:p>
            <a:pPr marL="114300" indent="0">
              <a:buNone/>
            </a:pPr>
            <a:endParaRPr lang="en-US" b="1" u="sng" dirty="0">
              <a:solidFill>
                <a:schemeClr val="accent1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idx="4294967295"/>
          </p:nvPr>
        </p:nvSpPr>
        <p:spPr>
          <a:xfrm>
            <a:off x="457199" y="1907983"/>
            <a:ext cx="3314700" cy="457200"/>
          </a:xfrm>
        </p:spPr>
        <p:txBody>
          <a:bodyPr/>
          <a:lstStyle/>
          <a:p>
            <a:pPr marL="114300" indent="0">
              <a:buNone/>
            </a:pPr>
            <a:r>
              <a:rPr lang="en-US" b="1" u="sng" dirty="0">
                <a:solidFill>
                  <a:schemeClr val="accent1"/>
                </a:solidFill>
              </a:rPr>
              <a:t>Fingerprint Recognition</a:t>
            </a:r>
          </a:p>
          <a:p>
            <a:pPr marL="114300" indent="0">
              <a:buNone/>
            </a:pPr>
            <a:endParaRPr lang="en-US" b="1" u="sng" dirty="0">
              <a:solidFill>
                <a:schemeClr val="accent1"/>
              </a:solidFill>
            </a:endParaRPr>
          </a:p>
        </p:txBody>
      </p:sp>
      <p:sp>
        <p:nvSpPr>
          <p:cNvPr id="6" name="AutoShape 4" descr="Using Tesseract-OCR for Text Recognition with Google Col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59" y="1753044"/>
            <a:ext cx="3778992" cy="2834244"/>
          </a:xfrm>
          <a:prstGeom prst="rect">
            <a:avLst/>
          </a:prstGeom>
        </p:spPr>
      </p:pic>
      <p:pic>
        <p:nvPicPr>
          <p:cNvPr id="1032" name="Picture 8" descr="5 công cụ sinh trắc học thay thế mật khẩu trong tương lai - Báo BizL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94" y="1741821"/>
            <a:ext cx="4218219" cy="252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ar_pic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49" y="1451610"/>
            <a:ext cx="3703752" cy="321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2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6" grpId="0" build="p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u="sng" dirty="0">
                <a:solidFill>
                  <a:schemeClr val="accent1"/>
                </a:solidFill>
              </a:rPr>
              <a:t>Information Retrieval</a:t>
            </a:r>
          </a:p>
          <a:p>
            <a:pPr marL="114300" indent="0">
              <a:buNone/>
            </a:pPr>
            <a:r>
              <a:rPr lang="en-US" b="1" dirty="0"/>
              <a:t>Problem</a:t>
            </a:r>
            <a:r>
              <a:rPr lang="en-US" dirty="0"/>
              <a:t>: database with known images which are classified into many groups due to the content</a:t>
            </a:r>
          </a:p>
          <a:p>
            <a:pPr marL="114300" indent="0">
              <a:buNone/>
            </a:pPr>
            <a:r>
              <a:rPr lang="en-US" b="1" dirty="0"/>
              <a:t>Solution</a:t>
            </a:r>
            <a:r>
              <a:rPr lang="en-US" dirty="0"/>
              <a:t>: compare the similarity between images and find the similar images according to the content and search keywords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90" y="3244003"/>
            <a:ext cx="5064997" cy="156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Problem</a:t>
            </a:r>
            <a:r>
              <a:rPr lang="en-US" dirty="0"/>
              <a:t>: the list of products bought by customers, customers rate products. Is it possible to recommend products to new customers?</a:t>
            </a:r>
          </a:p>
          <a:p>
            <a:pPr marL="114300" indent="0">
              <a:buNone/>
            </a:pPr>
            <a:r>
              <a:rPr lang="en-US" b="1" dirty="0"/>
              <a:t>Solution</a:t>
            </a:r>
            <a:r>
              <a:rPr lang="en-US" dirty="0"/>
              <a:t>: collaborative filter to group customers having the same buying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77" y="2850373"/>
            <a:ext cx="8186057" cy="190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Intelligent Personal Assistant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u="sng" dirty="0">
                <a:solidFill>
                  <a:schemeClr val="accent1"/>
                </a:solidFill>
              </a:rPr>
              <a:t>Chat Bot – Virtual Assistant</a:t>
            </a:r>
          </a:p>
          <a:p>
            <a:pPr marL="114300" indent="0">
              <a:buNone/>
            </a:pPr>
            <a:r>
              <a:rPr lang="en-US" b="1" dirty="0"/>
              <a:t>Problem</a:t>
            </a:r>
            <a:r>
              <a:rPr lang="en-US" dirty="0"/>
              <a:t>: the list of known texts, voices, video, etc.</a:t>
            </a:r>
          </a:p>
          <a:p>
            <a:pPr marL="114300" indent="0">
              <a:buNone/>
            </a:pPr>
            <a:r>
              <a:rPr lang="en-US" b="1" dirty="0"/>
              <a:t>Solution</a:t>
            </a:r>
            <a:r>
              <a:rPr lang="en-US" dirty="0"/>
              <a:t>: mixed various techniques i.e. natural language processing, speech recognition, text to speech,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57" y="2621246"/>
            <a:ext cx="4332514" cy="238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Data Mining?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6200" indent="0" algn="ctr">
              <a:buNone/>
            </a:pPr>
            <a:endParaRPr lang="en-US" dirty="0"/>
          </a:p>
          <a:p>
            <a:pPr marL="76200" indent="0" algn="ctr">
              <a:buNone/>
            </a:pPr>
            <a:endParaRPr lang="en-US" dirty="0"/>
          </a:p>
          <a:p>
            <a:pPr marL="76200" indent="0" algn="ctr">
              <a:buNone/>
            </a:pPr>
            <a:r>
              <a:rPr lang="en-US" dirty="0"/>
              <a:t>“The non trivial extraction of implicit, previously unknown, and potentially useful information from data”</a:t>
            </a:r>
          </a:p>
          <a:p>
            <a:pPr marL="76200" indent="0" algn="ctr">
              <a:buNone/>
            </a:pPr>
            <a:r>
              <a:rPr lang="en-US" dirty="0"/>
              <a:t>W. J. </a:t>
            </a:r>
            <a:r>
              <a:rPr lang="en-US" dirty="0" err="1"/>
              <a:t>Frawley</a:t>
            </a:r>
            <a:r>
              <a:rPr lang="en-US" dirty="0"/>
              <a:t> et al.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48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Data Mining?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An interdisciplinary field</a:t>
            </a:r>
          </a:p>
          <a:p>
            <a:r>
              <a:rPr lang="en-US" dirty="0"/>
              <a:t>Databases: data sources for data mining problems</a:t>
            </a:r>
          </a:p>
          <a:p>
            <a:r>
              <a:rPr lang="en-US" dirty="0"/>
              <a:t>Mathematics and Statistics: tools for data analysis</a:t>
            </a:r>
          </a:p>
          <a:p>
            <a:r>
              <a:rPr lang="en-US" dirty="0"/>
              <a:t>Artificial Intelligence/Machine Learning: algorithms for data knowledge discovery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313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Mining </a:t>
            </a:r>
            <a:r>
              <a:rPr lang="en-US" dirty="0" err="1"/>
              <a:t>vs</a:t>
            </a:r>
            <a:r>
              <a:rPr lang="en-US" dirty="0"/>
              <a:t> Statistics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457200" y="1451610"/>
            <a:ext cx="3402106" cy="329184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Data Mining</a:t>
            </a:r>
          </a:p>
          <a:p>
            <a:r>
              <a:rPr lang="en-US" dirty="0"/>
              <a:t>there is few a priori hypotheses</a:t>
            </a:r>
          </a:p>
          <a:p>
            <a:r>
              <a:rPr lang="en-US" dirty="0"/>
              <a:t>data is usually already collected a priori</a:t>
            </a:r>
          </a:p>
          <a:p>
            <a:r>
              <a:rPr lang="en-US" dirty="0"/>
              <a:t>analysis is typically data-driven not hypothesis-driven</a:t>
            </a:r>
          </a:p>
          <a:p>
            <a:r>
              <a:rPr lang="en-US" dirty="0"/>
              <a:t>often algorithm-oriented rather than model-oriented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5022758" y="1451610"/>
            <a:ext cx="3005137" cy="3065463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Statistics</a:t>
            </a:r>
          </a:p>
          <a:p>
            <a:pPr>
              <a:buClr>
                <a:srgbClr val="92D050"/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at first, hypothesize problems, then collect data, then analyze</a:t>
            </a:r>
          </a:p>
          <a:p>
            <a:pPr>
              <a:buClr>
                <a:srgbClr val="92D050"/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often model-oriented (strong parametric models)</a:t>
            </a:r>
          </a:p>
          <a:p>
            <a:pPr>
              <a:buClr>
                <a:srgbClr val="92D050"/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difficult to automate.</a:t>
            </a:r>
          </a:p>
          <a:p>
            <a:pPr>
              <a:buClr>
                <a:srgbClr val="92D050"/>
              </a:buClr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Mining </a:t>
            </a:r>
            <a:r>
              <a:rPr lang="en-US" dirty="0" err="1"/>
              <a:t>vs</a:t>
            </a:r>
            <a:r>
              <a:rPr lang="en-US" dirty="0"/>
              <a:t> Machine Learning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Artificial Intelligence &amp; Machine Learning: the algorithm </a:t>
            </a:r>
            <a:r>
              <a:rPr lang="en-US" i="1" dirty="0">
                <a:solidFill>
                  <a:schemeClr val="accent4"/>
                </a:solidFill>
              </a:rPr>
              <a:t>part of the data mining process</a:t>
            </a:r>
          </a:p>
          <a:p>
            <a:r>
              <a:rPr lang="en-US" dirty="0"/>
              <a:t>“A learning system uses sample data to generate an updated basis for improved performance on subsequent data from the same source.'' Donald </a:t>
            </a:r>
            <a:r>
              <a:rPr lang="en-US" dirty="0" err="1"/>
              <a:t>Michie</a:t>
            </a:r>
            <a:r>
              <a:rPr lang="en-US" dirty="0"/>
              <a:t> (1991 - Computer Journal)</a:t>
            </a:r>
          </a:p>
          <a:p>
            <a:r>
              <a:rPr lang="en-US" dirty="0"/>
              <a:t>“Computer program that improves its performance at some task through experience.'' Tom Mitchell (1997 - Machine Learning)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03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175" name="Google Shape;175;p13"/>
          <p:cNvSpPr txBox="1">
            <a:spLocks noGrp="1"/>
          </p:cNvSpPr>
          <p:nvPr>
            <p:ph type="body" idx="1"/>
          </p:nvPr>
        </p:nvSpPr>
        <p:spPr>
          <a:xfrm>
            <a:off x="1031424" y="1937075"/>
            <a:ext cx="7776399" cy="20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en-US" sz="1600" dirty="0"/>
              <a:t>Understand the basic knowledge about Data Mining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en-US" sz="1600" dirty="0"/>
              <a:t>Study different Data Mining projects and know how to build a project from scratch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en-US" sz="1600" dirty="0"/>
              <a:t>Be able to analyze, evaluate raw data, choose model for a specific problem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en-US" sz="1600" dirty="0"/>
              <a:t>Propose solutions and approaches to solve real-world Data Mining problems </a:t>
            </a:r>
            <a:endParaRPr sz="2400" dirty="0"/>
          </a:p>
        </p:txBody>
      </p:sp>
      <p:sp>
        <p:nvSpPr>
          <p:cNvPr id="176" name="Google Shape;176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Mining vs. Database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Data Mining</a:t>
            </a:r>
            <a:r>
              <a:rPr lang="en-US" dirty="0">
                <a:solidFill>
                  <a:srgbClr val="FF0000"/>
                </a:solidFill>
              </a:rPr>
              <a:t> is not</a:t>
            </a:r>
          </a:p>
          <a:p>
            <a:r>
              <a:rPr lang="en-US" dirty="0"/>
              <a:t>Data Warehousing: data storage format.</a:t>
            </a:r>
          </a:p>
          <a:p>
            <a:r>
              <a:rPr lang="en-US" dirty="0"/>
              <a:t>Structured Query Language: managing data held in a relational database.</a:t>
            </a:r>
          </a:p>
          <a:p>
            <a:r>
              <a:rPr lang="en-US" dirty="0" err="1"/>
              <a:t>OnLine</a:t>
            </a:r>
            <a:r>
              <a:rPr lang="en-US" dirty="0"/>
              <a:t> Analytical Processing: answering multi-dimensional analytical queries swiftly.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257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Mining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85FE8-2AEF-4DF6-B9AB-213B9CA9A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grpSp>
        <p:nvGrpSpPr>
          <p:cNvPr id="9" name="Group 8"/>
          <p:cNvGrpSpPr/>
          <p:nvPr/>
        </p:nvGrpSpPr>
        <p:grpSpPr>
          <a:xfrm>
            <a:off x="1304922" y="1885329"/>
            <a:ext cx="6534156" cy="2274294"/>
            <a:chOff x="390519" y="1890982"/>
            <a:chExt cx="6115057" cy="1852115"/>
          </a:xfrm>
        </p:grpSpPr>
        <p:sp>
          <p:nvSpPr>
            <p:cNvPr id="6" name="Shape">
              <a:extLst>
                <a:ext uri="{FF2B5EF4-FFF2-40B4-BE49-F238E27FC236}">
                  <a16:creationId xmlns:a16="http://schemas.microsoft.com/office/drawing/2014/main" id="{9810059B-3288-F84A-92CB-2D6719F577C1}"/>
                </a:ext>
              </a:extLst>
            </p:cNvPr>
            <p:cNvSpPr/>
            <p:nvPr/>
          </p:nvSpPr>
          <p:spPr>
            <a:xfrm>
              <a:off x="390519" y="2891202"/>
              <a:ext cx="6115057" cy="851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90" y="0"/>
                  </a:moveTo>
                  <a:lnTo>
                    <a:pt x="1807" y="0"/>
                  </a:lnTo>
                  <a:cubicBezTo>
                    <a:pt x="810" y="0"/>
                    <a:pt x="0" y="4841"/>
                    <a:pt x="0" y="10800"/>
                  </a:cubicBezTo>
                  <a:lnTo>
                    <a:pt x="0" y="10800"/>
                  </a:lnTo>
                  <a:cubicBezTo>
                    <a:pt x="0" y="16759"/>
                    <a:pt x="810" y="21600"/>
                    <a:pt x="1807" y="21600"/>
                  </a:cubicBezTo>
                  <a:lnTo>
                    <a:pt x="3943" y="21600"/>
                  </a:lnTo>
                  <a:lnTo>
                    <a:pt x="17657" y="21600"/>
                  </a:lnTo>
                  <a:lnTo>
                    <a:pt x="19793" y="21600"/>
                  </a:lnTo>
                  <a:cubicBezTo>
                    <a:pt x="20790" y="21600"/>
                    <a:pt x="21600" y="16759"/>
                    <a:pt x="21600" y="10800"/>
                  </a:cubicBezTo>
                  <a:lnTo>
                    <a:pt x="21600" y="10800"/>
                  </a:lnTo>
                  <a:cubicBezTo>
                    <a:pt x="21597" y="4821"/>
                    <a:pt x="20787" y="0"/>
                    <a:pt x="19790" y="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180000" rIns="38100" bIns="38100" anchor="t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2000" b="1" dirty="0">
                  <a:latin typeface="Roboto Condensed" panose="020B0604020202020204" charset="0"/>
                  <a:ea typeface="Roboto Condensed" panose="020B0604020202020204" charset="0"/>
                </a:rPr>
                <a:t>Prediction</a:t>
              </a:r>
              <a:br>
                <a:rPr lang="en-US" sz="3600" b="1" dirty="0">
                  <a:latin typeface="Roboto Condensed" panose="020B0604020202020204" charset="0"/>
                  <a:ea typeface="Roboto Condensed" panose="020B0604020202020204" charset="0"/>
                </a:rPr>
              </a:br>
              <a:r>
                <a:rPr lang="en-US" sz="1600" dirty="0">
                  <a:latin typeface="Roboto Condensed" panose="020B0604020202020204" charset="0"/>
                  <a:ea typeface="Roboto Condensed" panose="020B0604020202020204" charset="0"/>
                </a:rPr>
                <a:t>predict customer behavior, market and competition trends.</a:t>
              </a:r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6A04942F-28BB-7A49-BF44-848631DF4480}"/>
                </a:ext>
              </a:extLst>
            </p:cNvPr>
            <p:cNvSpPr/>
            <p:nvPr/>
          </p:nvSpPr>
          <p:spPr>
            <a:xfrm>
              <a:off x="390519" y="1890982"/>
              <a:ext cx="6115046" cy="1288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3" extrusionOk="0">
                  <a:moveTo>
                    <a:pt x="19790" y="0"/>
                  </a:moveTo>
                  <a:lnTo>
                    <a:pt x="1807" y="0"/>
                  </a:lnTo>
                  <a:cubicBezTo>
                    <a:pt x="810" y="0"/>
                    <a:pt x="0" y="3167"/>
                    <a:pt x="0" y="7065"/>
                  </a:cubicBezTo>
                  <a:lnTo>
                    <a:pt x="0" y="7065"/>
                  </a:lnTo>
                  <a:cubicBezTo>
                    <a:pt x="0" y="10962"/>
                    <a:pt x="810" y="14129"/>
                    <a:pt x="1807" y="14129"/>
                  </a:cubicBezTo>
                  <a:lnTo>
                    <a:pt x="17657" y="14129"/>
                  </a:lnTo>
                  <a:cubicBezTo>
                    <a:pt x="18253" y="14129"/>
                    <a:pt x="18807" y="15266"/>
                    <a:pt x="19146" y="17188"/>
                  </a:cubicBezTo>
                  <a:lnTo>
                    <a:pt x="19755" y="20653"/>
                  </a:lnTo>
                  <a:cubicBezTo>
                    <a:pt x="19921" y="21600"/>
                    <a:pt x="20281" y="21600"/>
                    <a:pt x="20451" y="20653"/>
                  </a:cubicBezTo>
                  <a:lnTo>
                    <a:pt x="21282" y="15943"/>
                  </a:lnTo>
                  <a:cubicBezTo>
                    <a:pt x="21489" y="14765"/>
                    <a:pt x="21600" y="13371"/>
                    <a:pt x="21600" y="11937"/>
                  </a:cubicBezTo>
                  <a:lnTo>
                    <a:pt x="21600" y="7078"/>
                  </a:lnTo>
                  <a:cubicBezTo>
                    <a:pt x="21597" y="3167"/>
                    <a:pt x="20787" y="0"/>
                    <a:pt x="19790" y="0"/>
                  </a:cubicBezTo>
                  <a:close/>
                  <a:moveTo>
                    <a:pt x="20769" y="16146"/>
                  </a:moveTo>
                  <a:lnTo>
                    <a:pt x="20253" y="19313"/>
                  </a:lnTo>
                  <a:cubicBezTo>
                    <a:pt x="20177" y="19773"/>
                    <a:pt x="20004" y="19773"/>
                    <a:pt x="19928" y="19313"/>
                  </a:cubicBezTo>
                  <a:lnTo>
                    <a:pt x="19412" y="16146"/>
                  </a:lnTo>
                  <a:cubicBezTo>
                    <a:pt x="19326" y="15605"/>
                    <a:pt x="19423" y="14901"/>
                    <a:pt x="19585" y="14901"/>
                  </a:cubicBezTo>
                  <a:lnTo>
                    <a:pt x="20596" y="14901"/>
                  </a:lnTo>
                  <a:cubicBezTo>
                    <a:pt x="20759" y="14901"/>
                    <a:pt x="20856" y="15605"/>
                    <a:pt x="20769" y="16146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180000" rIns="38100" bIns="38100" anchor="t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2000" b="1" dirty="0">
                  <a:solidFill>
                    <a:schemeClr val="accent1"/>
                  </a:solidFill>
                  <a:latin typeface="Roboto Condensed" panose="020B0604020202020204" charset="0"/>
                  <a:ea typeface="Roboto Condensed" panose="020B0604020202020204" charset="0"/>
                </a:rPr>
                <a:t>Understanding</a:t>
              </a:r>
              <a:br>
                <a:rPr lang="en-US" sz="1200" b="1" dirty="0">
                  <a:solidFill>
                    <a:schemeClr val="bg2">
                      <a:lumMod val="25000"/>
                    </a:schemeClr>
                  </a:solidFill>
                  <a:latin typeface="Roboto Condensed" panose="020B0604020202020204" charset="0"/>
                  <a:ea typeface="Roboto Condensed" panose="020B060402020202020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</a:rPr>
                <a:t>discover structure inside unstructured data; extract meaning from noisy data; understand trends, patterns, correlations etc.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13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 Mining Steps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A1ADDF-B8AD-4DF1-835D-8DF72A807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2" name="Google Shape;232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394626-1E91-4989-A36B-0B726274A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Data Mining?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6E534-D109-4CF2-B1EE-FFDC3786F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3170497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508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1FCA-B997-4292-A4F3-A3BE3170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6D4F21-ACED-4D43-8381-B6F357367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25" y="1042279"/>
            <a:ext cx="6778352" cy="3503696"/>
          </a:xfrm>
          <a:prstGeom prst="rect">
            <a:avLst/>
          </a:prstGeom>
        </p:spPr>
      </p:pic>
      <p:sp>
        <p:nvSpPr>
          <p:cNvPr id="7" name="Google Shape;230;p19"/>
          <p:cNvSpPr txBox="1">
            <a:spLocks/>
          </p:cNvSpPr>
          <p:nvPr/>
        </p:nvSpPr>
        <p:spPr>
          <a:xfrm>
            <a:off x="2347109" y="196801"/>
            <a:ext cx="5760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dirty="0"/>
              <a:t>Data Models</a:t>
            </a:r>
          </a:p>
        </p:txBody>
      </p:sp>
    </p:spTree>
    <p:extLst>
      <p:ext uri="{BB962C8B-B14F-4D97-AF65-F5344CB8AC3E}">
        <p14:creationId xmlns:p14="http://schemas.microsoft.com/office/powerpoint/2010/main" val="368341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9687A-D89C-4764-B530-55D70E322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C2D48-AE2A-4712-A338-EE3066DD1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7" name="Google Shape;230;p19"/>
          <p:cNvSpPr txBox="1">
            <a:spLocks/>
          </p:cNvSpPr>
          <p:nvPr/>
        </p:nvSpPr>
        <p:spPr>
          <a:xfrm>
            <a:off x="2347109" y="196801"/>
            <a:ext cx="5760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dirty="0"/>
              <a:t>Data Models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995" y="972908"/>
            <a:ext cx="5613529" cy="37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E98AE-290E-43DD-BFFF-F29B2C501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665F4-8566-4644-A2F3-DC1E52BC9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7" name="Google Shape;230;p19"/>
          <p:cNvSpPr txBox="1">
            <a:spLocks/>
          </p:cNvSpPr>
          <p:nvPr/>
        </p:nvSpPr>
        <p:spPr>
          <a:xfrm>
            <a:off x="2347109" y="196801"/>
            <a:ext cx="5760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3000"/>
              <a:buFont typeface="Oswald"/>
              <a:buNone/>
              <a:defRPr sz="3000" b="1" i="0" u="none" strike="noStrike" cap="none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dirty="0"/>
              <a:t>Data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1095706"/>
            <a:ext cx="5648326" cy="34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9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en-US" dirty="0">
                <a:solidFill>
                  <a:schemeClr val="accent2"/>
                </a:solidFill>
              </a:rPr>
              <a:t>“</a:t>
            </a:r>
            <a:r>
              <a:rPr lang="en-US" i="1" dirty="0">
                <a:solidFill>
                  <a:schemeClr val="accent2"/>
                </a:solidFill>
              </a:rPr>
              <a:t>Data is a precious thing and will last longer than the systems themselves </a:t>
            </a:r>
            <a:r>
              <a:rPr lang="en-US" dirty="0">
                <a:solidFill>
                  <a:schemeClr val="accent2"/>
                </a:solidFill>
              </a:rPr>
              <a:t>”</a:t>
            </a:r>
          </a:p>
          <a:p>
            <a:pPr marL="0" lvl="0" indent="0">
              <a:buNone/>
            </a:pPr>
            <a:br>
              <a:rPr lang="en-US" dirty="0"/>
            </a:br>
            <a:r>
              <a:rPr lang="en-US" sz="1400" dirty="0">
                <a:solidFill>
                  <a:schemeClr val="tx1"/>
                </a:solidFill>
              </a:rPr>
              <a:t>by Sir. Tim Berners Lee, Creator of World Wide Web</a:t>
            </a:r>
            <a:endParaRPr dirty="0"/>
          </a:p>
        </p:txBody>
      </p:sp>
      <p:sp>
        <p:nvSpPr>
          <p:cNvPr id="197" name="Google Shape;197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Data, unlimited resources</a:t>
            </a:r>
            <a:endParaRPr dirty="0"/>
          </a:p>
        </p:txBody>
      </p:sp>
      <p:sp>
        <p:nvSpPr>
          <p:cNvPr id="175" name="Google Shape;175;p1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en-US" sz="1600" dirty="0"/>
              <a:t>Data on human behavior: propose strategy for marketing, business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en-US" sz="1600" dirty="0"/>
              <a:t>Data on animal’s movement: propose solution to support nearly </a:t>
            </a:r>
            <a:r>
              <a:rPr lang="en-US" sz="1600" dirty="0" err="1"/>
              <a:t>extincted</a:t>
            </a:r>
            <a:r>
              <a:rPr lang="en-US" sz="1600" dirty="0"/>
              <a:t> animals</a:t>
            </a:r>
          </a:p>
          <a:p>
            <a:pPr marL="171450" lvl="0" indent="-171450">
              <a:lnSpc>
                <a:spcPct val="150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en-US" sz="1600" dirty="0"/>
              <a:t>Data on weather: predict accurately weather in near future, catastrophe</a:t>
            </a:r>
            <a:endParaRPr lang="en-US" sz="2400" dirty="0"/>
          </a:p>
          <a:p>
            <a:pPr marL="171450" lvl="0" indent="-171450">
              <a:lnSpc>
                <a:spcPct val="150000"/>
              </a:lnSpc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en-US" sz="1600" dirty="0"/>
              <a:t>Data on biology, earth, astronomy, business, sports, etc.</a:t>
            </a:r>
            <a:endParaRPr lang="en-US" sz="1100" dirty="0"/>
          </a:p>
        </p:txBody>
      </p:sp>
      <p:sp>
        <p:nvSpPr>
          <p:cNvPr id="176" name="Google Shape;176;p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04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Timeline</a:t>
            </a:r>
          </a:p>
        </p:txBody>
      </p:sp>
      <p:sp>
        <p:nvSpPr>
          <p:cNvPr id="196" name="Google Shape;196;p1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en-US"/>
              <a:t>Statistics (~18</a:t>
            </a:r>
            <a:r>
              <a:rPr lang="en-US" baseline="30000"/>
              <a:t>th</a:t>
            </a:r>
            <a:r>
              <a:rPr lang="en-US"/>
              <a:t> century)</a:t>
            </a:r>
          </a:p>
          <a:p>
            <a:pPr marL="0" lvl="0" indent="0">
              <a:buNone/>
            </a:pPr>
            <a:r>
              <a:rPr lang="en-US"/>
              <a:t>Artificial Intelligence (1943)</a:t>
            </a:r>
          </a:p>
          <a:p>
            <a:pPr marL="0" lvl="0" indent="0">
              <a:buNone/>
            </a:pPr>
            <a:r>
              <a:rPr lang="en-US"/>
              <a:t>Machine Learning (1960) </a:t>
            </a:r>
          </a:p>
          <a:p>
            <a:pPr marL="0" lvl="0" indent="0">
              <a:buNone/>
            </a:pPr>
            <a:r>
              <a:rPr lang="en-US"/>
              <a:t>Deep Learning (1967)</a:t>
            </a:r>
          </a:p>
          <a:p>
            <a:pPr marL="0" indent="0">
              <a:buNone/>
            </a:pPr>
            <a:r>
              <a:rPr lang="en-US"/>
              <a:t>Data Mining (~1990)</a:t>
            </a:r>
          </a:p>
          <a:p>
            <a:pPr marL="0" lvl="0" indent="0">
              <a:buNone/>
            </a:pPr>
            <a:r>
              <a:rPr lang="en-US"/>
              <a:t>Data Science (created in 1960,  2001 officially)</a:t>
            </a:r>
          </a:p>
          <a:p>
            <a:pPr marL="0" lvl="0" indent="0">
              <a:buNone/>
            </a:pPr>
            <a:r>
              <a:rPr lang="en-US"/>
              <a:t>Big Data (~2012)</a:t>
            </a:r>
            <a:endParaRPr lang="en-US" dirty="0"/>
          </a:p>
        </p:txBody>
      </p:sp>
      <p:sp>
        <p:nvSpPr>
          <p:cNvPr id="197" name="Google Shape;197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7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560F0-3545-4F03-9B80-12D8D401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3" name="Google Shape;203;p1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indent="0">
              <a:buNone/>
            </a:pPr>
            <a:r>
              <a:rPr lang="en-US" dirty="0"/>
              <a:t>Data Mining</a:t>
            </a:r>
          </a:p>
          <a:p>
            <a:r>
              <a:rPr lang="en-US" dirty="0"/>
              <a:t>Officially introduced in 1995 by Computer Science community.</a:t>
            </a:r>
          </a:p>
          <a:p>
            <a:r>
              <a:rPr lang="en-US" dirty="0"/>
              <a:t>Involving methods at the intersection of artificial intelligence, machine learning, statistics, and database systems.</a:t>
            </a:r>
            <a:endParaRPr dirty="0"/>
          </a:p>
        </p:txBody>
      </p:sp>
      <p:sp>
        <p:nvSpPr>
          <p:cNvPr id="204" name="Google Shape;204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19" y="2884205"/>
            <a:ext cx="2420233" cy="1622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124316442"/>
              </p:ext>
            </p:extLst>
          </p:nvPr>
        </p:nvGraphicFramePr>
        <p:xfrm>
          <a:off x="1991067" y="891835"/>
          <a:ext cx="4297899" cy="2348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2" name="Group 71">
            <a:extLst>
              <a:ext uri="{FF2B5EF4-FFF2-40B4-BE49-F238E27FC236}">
                <a16:creationId xmlns:a16="http://schemas.microsoft.com/office/drawing/2014/main" id="{48219A7D-BBA9-4CF0-B171-B205C849F1F0}"/>
              </a:ext>
            </a:extLst>
          </p:cNvPr>
          <p:cNvGrpSpPr/>
          <p:nvPr/>
        </p:nvGrpSpPr>
        <p:grpSpPr>
          <a:xfrm>
            <a:off x="5149827" y="1485041"/>
            <a:ext cx="1998222" cy="955285"/>
            <a:chOff x="407368" y="1800334"/>
            <a:chExt cx="2879315" cy="127371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AFCEA65-3AAF-4D6F-B330-726228DDC135}"/>
                </a:ext>
              </a:extLst>
            </p:cNvPr>
            <p:cNvSpPr/>
            <p:nvPr/>
          </p:nvSpPr>
          <p:spPr>
            <a:xfrm>
              <a:off x="407368" y="1800334"/>
              <a:ext cx="2879314" cy="410370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r>
                <a:rPr lang="da-DK" b="1" dirty="0">
                  <a:solidFill>
                    <a:schemeClr val="accent3"/>
                  </a:solidFill>
                  <a:latin typeface="Roboto Condensed" panose="020B0604020202020204" charset="0"/>
                  <a:ea typeface="Roboto Condensed" panose="020B0604020202020204" charset="0"/>
                </a:rPr>
                <a:t>Data</a:t>
              </a:r>
              <a:endParaRPr lang="en-US" b="1" dirty="0">
                <a:solidFill>
                  <a:schemeClr val="accent3"/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0BE5302-2A2F-4CCC-810E-BEA433842118}"/>
                </a:ext>
              </a:extLst>
            </p:cNvPr>
            <p:cNvSpPr/>
            <p:nvPr/>
          </p:nvSpPr>
          <p:spPr>
            <a:xfrm>
              <a:off x="407369" y="2273829"/>
              <a:ext cx="2879314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100" dirty="0">
                  <a:latin typeface="Roboto Condensed" panose="020B0604020202020204" charset="0"/>
                  <a:ea typeface="Roboto Condensed" panose="020B0604020202020204" charset="0"/>
                </a:rPr>
                <a:t>Any facts, numbers, images, graphs, texts, or videos can be processed by a computer.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8219A7D-BBA9-4CF0-B171-B205C849F1F0}"/>
              </a:ext>
            </a:extLst>
          </p:cNvPr>
          <p:cNvGrpSpPr/>
          <p:nvPr/>
        </p:nvGrpSpPr>
        <p:grpSpPr>
          <a:xfrm>
            <a:off x="3512897" y="3663594"/>
            <a:ext cx="1998222" cy="786008"/>
            <a:chOff x="407368" y="1800334"/>
            <a:chExt cx="2879315" cy="104801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AFCEA65-3AAF-4D6F-B330-726228DDC135}"/>
                </a:ext>
              </a:extLst>
            </p:cNvPr>
            <p:cNvSpPr/>
            <p:nvPr/>
          </p:nvSpPr>
          <p:spPr>
            <a:xfrm>
              <a:off x="407368" y="1800334"/>
              <a:ext cx="2879314" cy="410370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r>
                <a:rPr lang="da-DK" b="1" dirty="0">
                  <a:solidFill>
                    <a:srgbClr val="70FE70"/>
                  </a:solidFill>
                  <a:latin typeface="Roboto Condensed" panose="020B0604020202020204" charset="0"/>
                  <a:ea typeface="Roboto Condensed" panose="020B0604020202020204" charset="0"/>
                </a:rPr>
                <a:t>Information</a:t>
              </a:r>
              <a:endParaRPr lang="en-US" b="1" dirty="0">
                <a:solidFill>
                  <a:srgbClr val="70FE70"/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0BE5302-2A2F-4CCC-810E-BEA433842118}"/>
                </a:ext>
              </a:extLst>
            </p:cNvPr>
            <p:cNvSpPr/>
            <p:nvPr/>
          </p:nvSpPr>
          <p:spPr>
            <a:xfrm>
              <a:off x="407369" y="2273829"/>
              <a:ext cx="2879314" cy="574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100" dirty="0">
                  <a:latin typeface="Roboto Condensed" panose="020B0604020202020204" charset="0"/>
                  <a:ea typeface="Roboto Condensed" panose="020B0604020202020204" charset="0"/>
                </a:rPr>
                <a:t>Information is data in context and with meaning attached.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8219A7D-BBA9-4CF0-B171-B205C849F1F0}"/>
              </a:ext>
            </a:extLst>
          </p:cNvPr>
          <p:cNvGrpSpPr/>
          <p:nvPr/>
        </p:nvGrpSpPr>
        <p:grpSpPr>
          <a:xfrm>
            <a:off x="1119449" y="1428027"/>
            <a:ext cx="1998222" cy="955285"/>
            <a:chOff x="407368" y="1800334"/>
            <a:chExt cx="2879315" cy="127371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AFCEA65-3AAF-4D6F-B330-726228DDC135}"/>
                </a:ext>
              </a:extLst>
            </p:cNvPr>
            <p:cNvSpPr/>
            <p:nvPr/>
          </p:nvSpPr>
          <p:spPr>
            <a:xfrm>
              <a:off x="407368" y="1800334"/>
              <a:ext cx="2879314" cy="410370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r>
                <a:rPr lang="da-DK" b="1" dirty="0">
                  <a:solidFill>
                    <a:schemeClr val="accent4"/>
                  </a:solidFill>
                  <a:latin typeface="Roboto Condensed" panose="020B0604020202020204" charset="0"/>
                  <a:ea typeface="Roboto Condensed" panose="020B0604020202020204" charset="0"/>
                </a:rPr>
                <a:t>Knowledge</a:t>
              </a:r>
              <a:endParaRPr lang="en-US" b="1" dirty="0">
                <a:solidFill>
                  <a:schemeClr val="accent4"/>
                </a:solidFill>
                <a:latin typeface="Roboto Condensed" panose="020B0604020202020204" charset="0"/>
                <a:ea typeface="Roboto Condensed" panose="020B060402020202020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0BE5302-2A2F-4CCC-810E-BEA433842118}"/>
                </a:ext>
              </a:extLst>
            </p:cNvPr>
            <p:cNvSpPr/>
            <p:nvPr/>
          </p:nvSpPr>
          <p:spPr>
            <a:xfrm>
              <a:off x="407369" y="2273829"/>
              <a:ext cx="2879314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100" dirty="0">
                  <a:latin typeface="Roboto Condensed" panose="020B0604020202020204" charset="0"/>
                  <a:ea typeface="Roboto Condensed" panose="020B0604020202020204" charset="0"/>
                </a:rPr>
                <a:t>Information can be converted into knowledge about historical patterns and future trends.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8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mine data?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1600" indent="0">
              <a:buNone/>
            </a:pPr>
            <a:r>
              <a:rPr lang="en-US" sz="1800" dirty="0"/>
              <a:t>Lots of data is being collected from computer, mobile, sensor, satellite, </a:t>
            </a:r>
            <a:r>
              <a:rPr lang="en-US" sz="1800" dirty="0" err="1"/>
              <a:t>etc</a:t>
            </a:r>
            <a:r>
              <a:rPr lang="en-US" sz="1800" dirty="0"/>
              <a:t>, and stored at enormous speed</a:t>
            </a:r>
          </a:p>
          <a:p>
            <a:r>
              <a:rPr lang="en-US" sz="1800" dirty="0"/>
              <a:t>In 2020, 44 </a:t>
            </a:r>
            <a:r>
              <a:rPr lang="en-US" sz="1800" dirty="0" err="1"/>
              <a:t>zettabytes</a:t>
            </a:r>
            <a:r>
              <a:rPr lang="en-US" sz="1800" dirty="0"/>
              <a:t> (ZB) data in the global world (1 ZB = 10M TB)</a:t>
            </a:r>
          </a:p>
          <a:p>
            <a:r>
              <a:rPr lang="en-US" sz="1800" dirty="0"/>
              <a:t>1.2 trillion searches every year with Google </a:t>
            </a:r>
          </a:p>
          <a:p>
            <a:r>
              <a:rPr lang="en-US" sz="1800" dirty="0"/>
              <a:t>In 2019, 188 million emails were sent in the world every minute.</a:t>
            </a:r>
          </a:p>
          <a:p>
            <a:r>
              <a:rPr lang="en-US" sz="1800" dirty="0"/>
              <a:t>YouTube had 4.5 million videos viewed every minute in 2019.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3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14A3D-8078-40FC-B280-BA12E033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FB337-1CC2-4546-84A6-4BE117251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85" y="0"/>
            <a:ext cx="30108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021A24E2-A291-4C2A-AF2C-3C1C1122950A}" vid="{19E9EE34-EBA2-4D30-9270-2F3BECAED9F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3643</TotalTime>
  <Words>840</Words>
  <Application>Microsoft Office PowerPoint</Application>
  <PresentationFormat>On-screen Show (16:9)</PresentationFormat>
  <Paragraphs>131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Palatino Linotype</vt:lpstr>
      <vt:lpstr>Arial</vt:lpstr>
      <vt:lpstr>Wingdings 2</vt:lpstr>
      <vt:lpstr>Oswald</vt:lpstr>
      <vt:lpstr>Wingdings</vt:lpstr>
      <vt:lpstr>Palatino Linotype (Body)</vt:lpstr>
      <vt:lpstr>Roboto Condensed</vt:lpstr>
      <vt:lpstr>Century Gothic</vt:lpstr>
      <vt:lpstr>Theme1</vt:lpstr>
      <vt:lpstr>Data Mining and  Machine Learning II</vt:lpstr>
      <vt:lpstr>Objectives</vt:lpstr>
      <vt:lpstr>PowerPoint Presentation</vt:lpstr>
      <vt:lpstr>Data, unlimited resources</vt:lpstr>
      <vt:lpstr>Timeline</vt:lpstr>
      <vt:lpstr>PowerPoint Presentation</vt:lpstr>
      <vt:lpstr>PowerPoint Presentation</vt:lpstr>
      <vt:lpstr>Why mine data?</vt:lpstr>
      <vt:lpstr>PowerPoint Presentation</vt:lpstr>
      <vt:lpstr>Why mine data?</vt:lpstr>
      <vt:lpstr>Smart Car – Auto-Driving</vt:lpstr>
      <vt:lpstr>Pattern Recognition</vt:lpstr>
      <vt:lpstr>Image classification</vt:lpstr>
      <vt:lpstr>Recommendation System</vt:lpstr>
      <vt:lpstr>Intelligent Personal Assistant</vt:lpstr>
      <vt:lpstr>What is Data Mining?</vt:lpstr>
      <vt:lpstr>What is Data Mining?</vt:lpstr>
      <vt:lpstr>Data Mining vs Statistics</vt:lpstr>
      <vt:lpstr>Data Mining vs Machine Learning</vt:lpstr>
      <vt:lpstr>Data Mining vs. Database</vt:lpstr>
      <vt:lpstr>Data Mining Objectives</vt:lpstr>
      <vt:lpstr>Data Mining Steps</vt:lpstr>
      <vt:lpstr>What is Data Mining?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Administrator</dc:creator>
  <cp:lastModifiedBy>Nhat-Quang Doan</cp:lastModifiedBy>
  <cp:revision>65</cp:revision>
  <dcterms:modified xsi:type="dcterms:W3CDTF">2024-04-27T05:14:13Z</dcterms:modified>
</cp:coreProperties>
</file>