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334" r:id="rId3"/>
    <p:sldId id="276" r:id="rId4"/>
    <p:sldId id="275" r:id="rId5"/>
    <p:sldId id="319" r:id="rId6"/>
    <p:sldId id="295" r:id="rId7"/>
    <p:sldId id="296" r:id="rId8"/>
    <p:sldId id="320" r:id="rId9"/>
    <p:sldId id="321" r:id="rId10"/>
    <p:sldId id="323" r:id="rId11"/>
    <p:sldId id="277" r:id="rId12"/>
    <p:sldId id="278" r:id="rId13"/>
    <p:sldId id="329" r:id="rId14"/>
    <p:sldId id="331" r:id="rId15"/>
    <p:sldId id="332" r:id="rId16"/>
    <p:sldId id="333" r:id="rId17"/>
    <p:sldId id="300" r:id="rId18"/>
    <p:sldId id="302" r:id="rId19"/>
    <p:sldId id="306" r:id="rId20"/>
    <p:sldId id="303" r:id="rId21"/>
    <p:sldId id="335" r:id="rId22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Oswald" panose="020B0604020202020204" charset="0"/>
      <p:regular r:id="rId28"/>
      <p:bold r:id="rId29"/>
    </p:embeddedFont>
    <p:embeddedFont>
      <p:font typeface="Palatino Linotype" panose="02040502050505030304" pitchFamily="18" charset="0"/>
      <p:regular r:id="rId30"/>
      <p:bold r:id="rId31"/>
      <p:italic r:id="rId32"/>
      <p:boldItalic r:id="rId33"/>
    </p:embeddedFont>
    <p:embeddedFont>
      <p:font typeface="Roboto Condensed" panose="020B0604020202020204" charset="0"/>
      <p:regular r:id="rId34"/>
      <p:bold r:id="rId35"/>
      <p:italic r:id="rId36"/>
      <p:boldItalic r:id="rId37"/>
    </p:embeddedFont>
    <p:embeddedFont>
      <p:font typeface="Wingdings 2" panose="05020102010507070707" pitchFamily="18" charset="2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FE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07FA1FD-1FD4-4A25-ADDD-4970542E8C9C}">
  <a:tblStyle styleId="{107FA1FD-1FD4-4A25-ADDD-4970542E8C9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11439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8327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8597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1723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4656670"/>
            <a:ext cx="9144000" cy="486830"/>
            <a:chOff x="0" y="6208894"/>
            <a:chExt cx="12192000" cy="649106"/>
          </a:xfrm>
        </p:grpSpPr>
        <p:sp>
          <p:nvSpPr>
            <p:cNvPr id="2" name="Rectangle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/>
        </p:nvCxnSpPr>
        <p:spPr>
          <a:xfrm flipV="1">
            <a:off x="2286" y="4453467"/>
            <a:ext cx="6181" cy="42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286" y="4453467"/>
            <a:ext cx="6181" cy="42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2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34290" indent="0" algn="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3BEB-9ABF-4F9B-BF25-2765668DE1AE}" type="datetime1">
              <a:rPr lang="en-US" smtClean="0"/>
              <a:t>4/27/2024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04222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E445-D010-4A03-B1F4-04B305B18909}" type="datetime1">
              <a:rPr lang="en-US" smtClean="0"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3672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2"/>
            <a:ext cx="2057400" cy="3908822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2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801B-21AA-48FA-9972-BC75B933FD06}" type="datetime1">
              <a:rPr lang="en-US" smtClean="0"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7465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>
            <a:spLocks noGrp="1"/>
          </p:cNvSpPr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1"/>
          </p:nvPr>
        </p:nvSpPr>
        <p:spPr>
          <a:xfrm>
            <a:off x="1031425" y="1860875"/>
            <a:ext cx="2796000" cy="30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600"/>
              </a:spcBef>
              <a:spcAft>
                <a:spcPts val="0"/>
              </a:spcAft>
              <a:buSzPts val="1800"/>
              <a:buChar char="»"/>
              <a:defRPr sz="1800"/>
            </a:lvl1pPr>
            <a:lvl2pPr marL="914378" lvl="1" indent="-342892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2pPr>
            <a:lvl3pPr marL="1371566" lvl="2" indent="-342892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3pPr>
            <a:lvl4pPr marL="1828754" lvl="3" indent="-342892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4pPr>
            <a:lvl5pPr marL="2285943" lvl="4" indent="-342892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5pPr>
            <a:lvl6pPr marL="2743132" lvl="5" indent="-342892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6pPr>
            <a:lvl7pPr marL="3200320" lvl="6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509" lvl="7" indent="-342892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697" lvl="8" indent="-342892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5" name="Google Shape;85;p6"/>
          <p:cNvSpPr txBox="1">
            <a:spLocks noGrp="1"/>
          </p:cNvSpPr>
          <p:nvPr>
            <p:ph type="body" idx="2"/>
          </p:nvPr>
        </p:nvSpPr>
        <p:spPr>
          <a:xfrm>
            <a:off x="3995772" y="1860875"/>
            <a:ext cx="2796000" cy="30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600"/>
              </a:spcBef>
              <a:spcAft>
                <a:spcPts val="0"/>
              </a:spcAft>
              <a:buSzPts val="1800"/>
              <a:buChar char="»"/>
              <a:defRPr sz="1800"/>
            </a:lvl1pPr>
            <a:lvl2pPr marL="914378" lvl="1" indent="-342892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2pPr>
            <a:lvl3pPr marL="1371566" lvl="2" indent="-342892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3pPr>
            <a:lvl4pPr marL="1828754" lvl="3" indent="-342892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4pPr>
            <a:lvl5pPr marL="2285943" lvl="4" indent="-342892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5pPr>
            <a:lvl6pPr marL="2743132" lvl="5" indent="-342892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6pPr>
            <a:lvl7pPr marL="3200320" lvl="6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509" lvl="7" indent="-342892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697" lvl="8" indent="-342892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Google Shape;86;p6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38360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4BB5D9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2753825"/>
            <a:ext cx="5671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229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"/>
          <p:cNvSpPr txBox="1">
            <a:spLocks noGrp="1"/>
          </p:cNvSpPr>
          <p:nvPr>
            <p:ph type="body" idx="1"/>
          </p:nvPr>
        </p:nvSpPr>
        <p:spPr>
          <a:xfrm>
            <a:off x="2822775" y="2161800"/>
            <a:ext cx="34983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»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●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○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■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 rtl="0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 rtl="0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 rtl="0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 rtl="0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 rtl="0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 rtl="0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 rtl="0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 rtl="0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6402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E84F6-1468-470D-9C11-10795CEDACAA}" type="datetime1">
              <a:rPr lang="en-US" smtClean="0"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6802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2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165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2C7EC-513C-4AF6-B2CB-29B064DD3DB0}" type="datetime1">
              <a:rPr lang="en-US" smtClean="0"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672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9C99-489E-4C47-AD26-6229D743EBDD}" type="datetime1">
              <a:rPr lang="en-US" smtClean="0"/>
              <a:t>4/27/2024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2378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18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9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18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2070-901B-44EC-B34C-8FC83EABDC35}" type="datetime1">
              <a:rPr lang="en-US" smtClean="0"/>
              <a:t>4/27/2024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0002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7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9B04-971E-4AB4-B333-6B101B5AFE09}" type="datetime1">
              <a:rPr lang="en-US" smtClean="0"/>
              <a:t>4/27/2024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4864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D521-D466-4933-94DB-8BE9014B9AC1}" type="datetime1">
              <a:rPr lang="en-US" smtClean="0"/>
              <a:t>4/27/2024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3629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19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050"/>
            </a:lvl1pPr>
            <a:lvl2pPr indent="0" algn="l">
              <a:buNone/>
              <a:defRPr sz="900"/>
            </a:lvl2pPr>
            <a:lvl3pPr indent="0" algn="l">
              <a:buNone/>
              <a:defRPr sz="750"/>
            </a:lvl3pPr>
            <a:lvl4pPr indent="0" algn="l">
              <a:buNone/>
              <a:defRPr sz="675"/>
            </a:lvl4pPr>
            <a:lvl5pPr indent="0" algn="l"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36E6-7CDD-4B63-A873-73CD83A04A3E}" type="datetime1">
              <a:rPr lang="en-US" smtClean="0"/>
              <a:t>4/27/2024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8247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8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15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188"/>
              </a:spcBef>
              <a:buFontTx/>
              <a:buNone/>
              <a:defRPr sz="975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D6EC-8E91-468D-B91A-4862288E4AC5}" type="datetime1">
              <a:rPr lang="en-US" smtClean="0"/>
              <a:t>4/27/2024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4"/>
            <a:ext cx="609600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algn="l" rtl="0" eaLnBrk="1" latinLnBrk="0" hangingPunct="1"/>
            <a:endParaRPr kumimoji="0" lang="en-US" sz="13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70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algn="l" rtl="0" eaLnBrk="1" latinLnBrk="0" hangingPunct="1"/>
            <a:endParaRPr kumimoji="0" lang="en-US" sz="13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8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1771" y="-5358"/>
            <a:ext cx="9180548" cy="5159744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35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35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350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350"/>
                </a:p>
              </p:txBody>
            </p:sp>
          </p:grpSp>
        </p:grpSp>
      </p:grp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825">
                <a:solidFill>
                  <a:schemeClr val="tx1"/>
                </a:solidFill>
              </a:defRPr>
            </a:lvl1pPr>
          </a:lstStyle>
          <a:p>
            <a:fld id="{819A0E39-2D20-438E-95D1-96AC715745D0}" type="datetime1">
              <a:rPr lang="en-US" smtClean="0"/>
              <a:t>4/27/2024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4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825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4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825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47120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375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05740" indent="-20574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185166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5166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91540" indent="-157734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57734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303020" indent="-157734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920" indent="-137160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en-US" dirty="0"/>
              <a:t>Data Mining and </a:t>
            </a:r>
            <a:br>
              <a:rPr lang="en-US" dirty="0"/>
            </a:br>
            <a:r>
              <a:rPr lang="en-US" dirty="0"/>
              <a:t>Machine Learning II</a:t>
            </a:r>
            <a:endParaRPr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E4280C43-ED1F-455A-86C8-61A8B46C9D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" sz="2000" dirty="0"/>
              <a:t>Chapter 2 – </a:t>
            </a:r>
            <a:r>
              <a:rPr lang="en-US" sz="2000" dirty="0"/>
              <a:t>Data Preparation and Analysis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How to represent complex data?</a:t>
            </a: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Image: Vector space, histogram, feature selection, etc.</a:t>
            </a: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Text: word2vec, bag of word, etc.</a:t>
            </a: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Graph: spectral clustering</a:t>
            </a:r>
          </a:p>
          <a:p>
            <a:pPr marL="114300" indent="0"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114300" indent="0"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11430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Depending on the data nature, data pre-processing algorithms are available. </a:t>
            </a:r>
            <a:br>
              <a:rPr lang="en-US" b="1" dirty="0">
                <a:solidFill>
                  <a:schemeClr val="accent1"/>
                </a:solidFill>
              </a:rPr>
            </a:b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7186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56A05-9C01-4E9F-B9EB-BDD324DC9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Data: Raw Data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C31038A-BCF3-4855-95B8-EA93F60CA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1425" y="1860875"/>
            <a:ext cx="6624172" cy="3064800"/>
          </a:xfrm>
        </p:spPr>
        <p:txBody>
          <a:bodyPr/>
          <a:lstStyle/>
          <a:p>
            <a:pPr marL="11430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When do you process raw data? </a:t>
            </a:r>
            <a:r>
              <a:rPr lang="en-US" dirty="0">
                <a:solidFill>
                  <a:schemeClr val="accent2"/>
                </a:solidFill>
              </a:rPr>
              <a:t>	</a:t>
            </a:r>
          </a:p>
          <a:p>
            <a:pPr marL="285750" indent="-285750" eaLnBrk="1" hangingPunct="1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altLang="en-US" sz="1200" dirty="0">
                <a:cs typeface="Times New Roman" panose="02020603050405020304" pitchFamily="18" charset="0"/>
              </a:rPr>
              <a:t>Data are collected from many sources, formats, or representations.</a:t>
            </a:r>
          </a:p>
          <a:p>
            <a:pPr marL="742950" lvl="1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altLang="en-US" sz="1200" dirty="0">
                <a:cs typeface="Times New Roman" panose="02020603050405020304" pitchFamily="18" charset="0"/>
              </a:rPr>
              <a:t>Images in black/white, colors, grayscale, and etc.</a:t>
            </a:r>
          </a:p>
          <a:p>
            <a:pPr marL="742950" lvl="1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altLang="en-US" sz="1200" dirty="0">
                <a:cs typeface="Times New Roman" panose="02020603050405020304" pitchFamily="18" charset="0"/>
              </a:rPr>
              <a:t>Different resolutions.</a:t>
            </a:r>
          </a:p>
          <a:p>
            <a:pPr marL="285750" indent="-285750" eaLnBrk="1" hangingPunct="1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altLang="en-US" sz="1200" dirty="0">
                <a:cs typeface="Times New Roman" panose="02020603050405020304" pitchFamily="18" charset="0"/>
              </a:rPr>
              <a:t>Data attributes may be missing or noised.</a:t>
            </a:r>
          </a:p>
          <a:p>
            <a:pPr marL="742950" lvl="1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endParaRPr lang="en-US" altLang="en-US" sz="1200" dirty="0">
              <a:cs typeface="Times New Roman" panose="02020603050405020304" pitchFamily="18" charset="0"/>
            </a:endParaRPr>
          </a:p>
          <a:p>
            <a:pPr marL="285750" indent="-285750" eaLnBrk="1" hangingPunct="1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altLang="en-US" sz="1200" dirty="0">
                <a:cs typeface="Times New Roman" panose="02020603050405020304" pitchFamily="18" charset="0"/>
              </a:rPr>
              <a:t>Data may have wrong values caused by collecting devices. </a:t>
            </a:r>
          </a:p>
          <a:p>
            <a:pPr marL="742950" lvl="1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altLang="en-US" sz="1200" dirty="0">
                <a:cs typeface="Times New Roman" panose="02020603050405020304" pitchFamily="18" charset="0"/>
              </a:rPr>
              <a:t>GPS devices. </a:t>
            </a:r>
          </a:p>
          <a:p>
            <a:pPr marL="742950" lvl="1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altLang="en-US" sz="1200" dirty="0">
                <a:cs typeface="Times New Roman" panose="02020603050405020304" pitchFamily="18" charset="0"/>
              </a:rPr>
              <a:t>Sensor devices. </a:t>
            </a:r>
          </a:p>
          <a:p>
            <a:pPr marL="285750" indent="-285750" eaLnBrk="1" hangingPunct="1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altLang="en-US" sz="1200" dirty="0">
                <a:cs typeface="Times New Roman" panose="02020603050405020304" pitchFamily="18" charset="0"/>
              </a:rPr>
              <a:t>Etc.</a:t>
            </a: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37980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56A05-9C01-4E9F-B9EB-BDD324DC9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Data: Raw Data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C31038A-BCF3-4855-95B8-EA93F60CA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1424" y="1860875"/>
            <a:ext cx="7525359" cy="3064800"/>
          </a:xfrm>
        </p:spPr>
        <p:txBody>
          <a:bodyPr/>
          <a:lstStyle/>
          <a:p>
            <a:pPr marL="11430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Prepare data to better process them but how do you process raw data?</a:t>
            </a:r>
            <a:r>
              <a:rPr lang="en-US" dirty="0">
                <a:solidFill>
                  <a:schemeClr val="accent2"/>
                </a:solidFill>
              </a:rPr>
              <a:t>	</a:t>
            </a:r>
          </a:p>
          <a:p>
            <a:pPr marL="285750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altLang="en-US" sz="1300" b="1" dirty="0">
                <a:cs typeface="Times New Roman" panose="02020603050405020304" pitchFamily="18" charset="0"/>
              </a:rPr>
              <a:t>Data Cleaning</a:t>
            </a:r>
            <a:r>
              <a:rPr lang="en-US" altLang="en-US" sz="1300" dirty="0">
                <a:cs typeface="Times New Roman" panose="02020603050405020304" pitchFamily="18" charset="0"/>
              </a:rPr>
              <a:t>: </a:t>
            </a:r>
            <a:r>
              <a:rPr lang="en-US" sz="1300" dirty="0"/>
              <a:t>fix or remove incorrect, corrupted, incorrectly formatted, duplicate, or incomplete data within a dataset.</a:t>
            </a:r>
            <a:endParaRPr lang="en-US" altLang="en-US" sz="1300" dirty="0">
              <a:cs typeface="Times New Roman" panose="02020603050405020304" pitchFamily="18" charset="0"/>
            </a:endParaRPr>
          </a:p>
          <a:p>
            <a:pPr marL="285750" indent="-285750" eaLnBrk="1" hangingPunct="1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sz="1300" b="1" dirty="0">
                <a:cs typeface="Times New Roman" panose="02020603050405020304" pitchFamily="18" charset="0"/>
              </a:rPr>
              <a:t>Data Transformation</a:t>
            </a:r>
            <a:r>
              <a:rPr lang="en-US" sz="1300" dirty="0">
                <a:cs typeface="Times New Roman" panose="02020603050405020304" pitchFamily="18" charset="0"/>
              </a:rPr>
              <a:t>: the process of converting, cleansing, and structuring data into a usable format</a:t>
            </a:r>
          </a:p>
          <a:p>
            <a:pPr marL="285750" indent="-285750" eaLnBrk="1" hangingPunct="1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sz="1300" b="1" dirty="0">
                <a:cs typeface="Times New Roman" panose="02020603050405020304" pitchFamily="18" charset="0"/>
              </a:rPr>
              <a:t>Data Integration</a:t>
            </a:r>
            <a:r>
              <a:rPr lang="en-US" sz="1300" dirty="0">
                <a:cs typeface="Times New Roman" panose="02020603050405020304" pitchFamily="18" charset="0"/>
              </a:rPr>
              <a:t>: the process of combining data from different sources into a single, unified view.</a:t>
            </a:r>
          </a:p>
          <a:p>
            <a:pPr marL="285750" indent="-285750" eaLnBrk="1" hangingPunct="1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sz="1300" b="1" dirty="0">
                <a:cs typeface="Times New Roman" panose="02020603050405020304" pitchFamily="18" charset="0"/>
              </a:rPr>
              <a:t>Data Reduction</a:t>
            </a:r>
            <a:r>
              <a:rPr lang="en-US" sz="1300" dirty="0">
                <a:cs typeface="Times New Roman" panose="02020603050405020304" pitchFamily="18" charset="0"/>
              </a:rPr>
              <a:t>: reduce data in term of the processing numbers or dimensions. </a:t>
            </a:r>
            <a:endParaRPr lang="en-US" dirty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5000"/>
              </a:lnSpc>
              <a:buNone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30188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56A05-9C01-4E9F-B9EB-BDD324DC9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Data: Raw Data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C31038A-BCF3-4855-95B8-EA93F60CA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1425" y="1860875"/>
            <a:ext cx="6624172" cy="3064800"/>
          </a:xfrm>
        </p:spPr>
        <p:txBody>
          <a:bodyPr/>
          <a:lstStyle/>
          <a:p>
            <a:pPr marL="0" indent="0">
              <a:lnSpc>
                <a:spcPct val="105000"/>
              </a:lnSpc>
              <a:buNone/>
            </a:pPr>
            <a:r>
              <a:rPr lang="en-US" sz="16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Software solution</a:t>
            </a:r>
            <a:r>
              <a:rPr lang="en-US" sz="1600" dirty="0">
                <a:cs typeface="Times New Roman" panose="02020603050405020304" pitchFamily="18" charset="0"/>
              </a:rPr>
              <a:t>: </a:t>
            </a:r>
            <a:r>
              <a:rPr lang="en-US" sz="1300" dirty="0">
                <a:cs typeface="Times New Roman" panose="02020603050405020304" pitchFamily="18" charset="0"/>
              </a:rPr>
              <a:t>Data Lake, Data Warehouse for ELT (Extract, Load, and Transform)</a:t>
            </a:r>
          </a:p>
          <a:p>
            <a:pPr marL="285750" indent="-285750" eaLnBrk="1" hangingPunct="1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altLang="en-US" sz="1300" dirty="0">
                <a:cs typeface="Times New Roman" panose="02020603050405020304" pitchFamily="18" charset="0"/>
              </a:rPr>
              <a:t>Power BI (Microsoft)</a:t>
            </a:r>
          </a:p>
          <a:p>
            <a:pPr marL="285750" indent="-285750" eaLnBrk="1" hangingPunct="1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sz="1300" dirty="0" err="1">
                <a:cs typeface="Times New Roman" panose="02020603050405020304" pitchFamily="18" charset="0"/>
              </a:rPr>
              <a:t>SnowFlake</a:t>
            </a:r>
            <a:endParaRPr lang="en-US" sz="1300" dirty="0">
              <a:cs typeface="Times New Roman" panose="02020603050405020304" pitchFamily="18" charset="0"/>
            </a:endParaRPr>
          </a:p>
          <a:p>
            <a:pPr marL="285750" indent="-285750" eaLnBrk="1" hangingPunct="1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cs typeface="Times New Roman" panose="02020603050405020304" pitchFamily="18" charset="0"/>
              </a:rPr>
              <a:t>Azure (Amazon)</a:t>
            </a:r>
          </a:p>
          <a:p>
            <a:pPr marL="285750" indent="-285750" eaLnBrk="1" hangingPunct="1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sz="1300" dirty="0" err="1">
                <a:cs typeface="Times New Roman" panose="02020603050405020304" pitchFamily="18" charset="0"/>
              </a:rPr>
              <a:t>Hevo</a:t>
            </a:r>
            <a:endParaRPr lang="en-US" sz="1300" dirty="0">
              <a:cs typeface="Times New Roman" panose="02020603050405020304" pitchFamily="18" charset="0"/>
            </a:endParaRPr>
          </a:p>
          <a:p>
            <a:pPr marL="285750" indent="-285750" eaLnBrk="1" hangingPunct="1">
              <a:lnSpc>
                <a:spcPct val="105000"/>
              </a:lnSpc>
            </a:pPr>
            <a:endParaRPr lang="en-US" sz="1300" dirty="0">
              <a:cs typeface="Times New Roman" panose="02020603050405020304" pitchFamily="18" charset="0"/>
            </a:endParaRPr>
          </a:p>
          <a:p>
            <a:pPr marL="0" indent="0">
              <a:lnSpc>
                <a:spcPct val="105000"/>
              </a:lnSpc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5000"/>
              </a:lnSpc>
              <a:buNone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27997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23D32-07D3-46B8-91A8-9D627485F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Pre-processing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425" y="1860875"/>
            <a:ext cx="6624172" cy="3064800"/>
          </a:xfrm>
        </p:spPr>
        <p:txBody>
          <a:bodyPr/>
          <a:lstStyle/>
          <a:p>
            <a:pPr marL="11430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Data Cleaning: </a:t>
            </a:r>
            <a:r>
              <a:rPr lang="en-US" dirty="0">
                <a:solidFill>
                  <a:schemeClr val="accent1"/>
                </a:solidFill>
              </a:rPr>
              <a:t>Lots of potentially incorrect data: duplicate, incomplete, inconsistent, missing, and more.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1400" dirty="0"/>
              <a:t>instrument faulty, human or computer error, transmission error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1400" dirty="0"/>
              <a:t>certain data may not be considered important at the time of entry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1400" dirty="0"/>
              <a:t>not register history or changes of the data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6" name="Google Shape;230;p19"/>
          <p:cNvSpPr txBox="1">
            <a:spLocks/>
          </p:cNvSpPr>
          <p:nvPr/>
        </p:nvSpPr>
        <p:spPr>
          <a:xfrm>
            <a:off x="2347109" y="196801"/>
            <a:ext cx="57603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104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23D32-07D3-46B8-91A8-9D627485F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Pre-processing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425" y="1860875"/>
            <a:ext cx="6624172" cy="3064800"/>
          </a:xfrm>
        </p:spPr>
        <p:txBody>
          <a:bodyPr/>
          <a:lstStyle/>
          <a:p>
            <a:pPr marL="11430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Data Cleaning: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/>
              <a:t>GPS data: </a:t>
            </a:r>
            <a:r>
              <a:rPr lang="en-US" sz="1600" dirty="0"/>
              <a:t>real-time tracking system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Hanoi location: latitude is 21.028511, and the longitude is 105.804817;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Suddenly, a location data captured by a sensor : (20.865139, 106.683830) Hai </a:t>
            </a:r>
            <a:r>
              <a:rPr lang="en-US" sz="1400" dirty="0" err="1"/>
              <a:t>Phong</a:t>
            </a:r>
            <a:r>
              <a:rPr lang="en-US" sz="1400" dirty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Customer database: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K-core algorithm is applied to keep only “relevant” customers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https://jmcauley.ucsd.edu/data/amazon/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6" name="Google Shape;230;p19"/>
          <p:cNvSpPr txBox="1">
            <a:spLocks/>
          </p:cNvSpPr>
          <p:nvPr/>
        </p:nvSpPr>
        <p:spPr>
          <a:xfrm>
            <a:off x="2347109" y="196801"/>
            <a:ext cx="57603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512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23D32-07D3-46B8-91A8-9D627485F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Pre-processing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425" y="1860875"/>
            <a:ext cx="6624172" cy="3064800"/>
          </a:xfrm>
        </p:spPr>
        <p:txBody>
          <a:bodyPr/>
          <a:lstStyle/>
          <a:p>
            <a:pPr marL="11430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Data Transformation: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Transformation into another representation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Text to Vector or Graph (NLP course)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Image to Vector (Image Processing)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Graph to Vector, Matrix (ADS and Graph Theory)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Normalization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Discretization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Analog to Digital (Signal Processing)</a:t>
            </a:r>
          </a:p>
          <a:p>
            <a:pPr lvl="1"/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6" name="Google Shape;230;p19"/>
          <p:cNvSpPr txBox="1">
            <a:spLocks/>
          </p:cNvSpPr>
          <p:nvPr/>
        </p:nvSpPr>
        <p:spPr>
          <a:xfrm>
            <a:off x="2347109" y="196801"/>
            <a:ext cx="57603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650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88511-9C45-4881-9BAD-0EB7AC035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Vector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67FF8-2274-49C9-82D2-7A0148B53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457" y="1497330"/>
            <a:ext cx="5865649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9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53A400-DCA8-46F2-8606-CB532FD2F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Vector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4A6745-9DD8-427A-8BAF-3E4B782E7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409" y="1800522"/>
            <a:ext cx="6762750" cy="259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8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7DE2C-F2A2-407B-8C41-94C4889A4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Normalization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50994-AC5D-45F1-B5B9-FC8C3A70F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39" y="1576387"/>
            <a:ext cx="7360921" cy="316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2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D1C8CF-7577-4D9D-B7FE-712DCF9889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976C05-541F-4407-9E5B-8EC3FF815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448794"/>
            <a:ext cx="6259606" cy="469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6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60308-29F5-4D55-A6FD-2E0D088AE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Similarity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C5FA24-F68C-40EC-82C5-D29951DB1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13" y="1508067"/>
            <a:ext cx="6255963" cy="343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7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E136302-F57A-4187-AF3D-96F0996B7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C6B0FB-E92C-4BEA-8C6C-F8959F7A6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Preparation is a fundamental task </a:t>
            </a:r>
          </a:p>
          <a:p>
            <a:pPr lvl="1"/>
            <a:r>
              <a:rPr lang="en-US" dirty="0"/>
              <a:t>derive the greatest possible value from the data </a:t>
            </a:r>
          </a:p>
          <a:p>
            <a:pPr lvl="1"/>
            <a:r>
              <a:rPr lang="en-US" dirty="0"/>
              <a:t>avoid enormous waste of time and effort later.</a:t>
            </a:r>
          </a:p>
          <a:p>
            <a:r>
              <a:rPr lang="en-US" dirty="0"/>
              <a:t>Data Pre-processing can provide greater efficiency, flexibility and productivity.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F6F2C9-B571-4E6B-9934-8A46C9D35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0016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C39F7-C755-4D4B-8F6B-74ED46329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1B5BCC-C29C-4079-B4C9-D5858D8375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altLang="en-US" sz="1200" dirty="0">
                <a:cs typeface="Times New Roman" panose="02020603050405020304" pitchFamily="18" charset="0"/>
              </a:rPr>
              <a:t>Record</a:t>
            </a:r>
          </a:p>
          <a:p>
            <a:pPr marL="628658" lvl="1" indent="-1714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altLang="en-US" sz="1200" dirty="0">
                <a:cs typeface="Times New Roman" panose="02020603050405020304" pitchFamily="18" charset="0"/>
              </a:rPr>
              <a:t>Relational records</a:t>
            </a:r>
          </a:p>
          <a:p>
            <a:pPr marL="628658" lvl="1" indent="-1714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altLang="en-US" sz="1200" dirty="0">
                <a:cs typeface="Times New Roman" panose="02020603050405020304" pitchFamily="18" charset="0"/>
              </a:rPr>
              <a:t>Data matrix, e.g., numerical matrix, crosstabs</a:t>
            </a:r>
          </a:p>
          <a:p>
            <a:pPr marL="628658" lvl="1" indent="-1714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altLang="en-US" sz="1200" dirty="0">
                <a:cs typeface="Times New Roman" panose="02020603050405020304" pitchFamily="18" charset="0"/>
              </a:rPr>
              <a:t>Document data: text documents: term-frequency vector</a:t>
            </a:r>
          </a:p>
          <a:p>
            <a:pPr marL="628658" lvl="1" indent="-1714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altLang="en-US" sz="1200" dirty="0">
                <a:cs typeface="Times New Roman" panose="02020603050405020304" pitchFamily="18" charset="0"/>
              </a:rPr>
              <a:t>Transaction data</a:t>
            </a:r>
            <a:endParaRPr lang="en-US" altLang="en-US" sz="1200" dirty="0"/>
          </a:p>
          <a:p>
            <a:pPr marL="171450" indent="-1714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altLang="en-US" sz="1200" dirty="0">
                <a:cs typeface="Times New Roman" panose="02020603050405020304" pitchFamily="18" charset="0"/>
              </a:rPr>
              <a:t>Graph and network</a:t>
            </a:r>
          </a:p>
          <a:p>
            <a:pPr marL="628658" lvl="1" indent="-1714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altLang="en-US" sz="1200" dirty="0">
                <a:cs typeface="Times New Roman" panose="02020603050405020304" pitchFamily="18" charset="0"/>
              </a:rPr>
              <a:t>World Wide Web</a:t>
            </a:r>
          </a:p>
          <a:p>
            <a:pPr marL="628658" lvl="1" indent="-1714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altLang="en-US" sz="1200" dirty="0">
                <a:cs typeface="Times New Roman" panose="02020603050405020304" pitchFamily="18" charset="0"/>
              </a:rPr>
              <a:t>Social or information networks</a:t>
            </a:r>
          </a:p>
          <a:p>
            <a:pPr marL="628658" lvl="1" indent="-1714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altLang="en-US" sz="1200" dirty="0">
                <a:cs typeface="Times New Roman" panose="02020603050405020304" pitchFamily="18" charset="0"/>
              </a:rPr>
              <a:t>Molecular Structures</a:t>
            </a:r>
            <a:endParaRPr lang="en-US" sz="16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2255D1-D9EF-42CD-8909-926898207D6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285750" indent="-285750" eaLnBrk="1" hangingPunct="1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altLang="en-US" sz="1200" dirty="0">
                <a:cs typeface="Times New Roman" panose="02020603050405020304" pitchFamily="18" charset="0"/>
              </a:rPr>
              <a:t>Ordered</a:t>
            </a:r>
          </a:p>
          <a:p>
            <a:pPr marL="800100" lvl="1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altLang="en-US" sz="1200" dirty="0">
                <a:cs typeface="Times New Roman" panose="02020603050405020304" pitchFamily="18" charset="0"/>
              </a:rPr>
              <a:t>Video data: sequence of images</a:t>
            </a:r>
          </a:p>
          <a:p>
            <a:pPr marL="800100" lvl="1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altLang="en-US" sz="1200" dirty="0">
                <a:cs typeface="Times New Roman" panose="02020603050405020304" pitchFamily="18" charset="0"/>
              </a:rPr>
              <a:t>Temporal data: time-series</a:t>
            </a:r>
          </a:p>
          <a:p>
            <a:pPr marL="800100" lvl="1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altLang="en-US" sz="1200" dirty="0">
                <a:cs typeface="Times New Roman" panose="02020603050405020304" pitchFamily="18" charset="0"/>
              </a:rPr>
              <a:t>Sequential Data: transaction sequences</a:t>
            </a:r>
          </a:p>
          <a:p>
            <a:pPr marL="800100" lvl="1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altLang="en-US" sz="1200" dirty="0">
                <a:cs typeface="Times New Roman" panose="02020603050405020304" pitchFamily="18" charset="0"/>
              </a:rPr>
              <a:t>Genetic sequence data</a:t>
            </a:r>
          </a:p>
          <a:p>
            <a:pPr marL="285750" indent="-285750" eaLnBrk="1" hangingPunct="1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altLang="en-US" sz="1200" dirty="0">
                <a:cs typeface="Times New Roman" panose="02020603050405020304" pitchFamily="18" charset="0"/>
              </a:rPr>
              <a:t>Spatial, image and multimedia:</a:t>
            </a:r>
          </a:p>
          <a:p>
            <a:pPr marL="800100" lvl="1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altLang="en-US" sz="1200" dirty="0">
                <a:cs typeface="Times New Roman" panose="02020603050405020304" pitchFamily="18" charset="0"/>
              </a:rPr>
              <a:t>Spatial data: maps</a:t>
            </a:r>
          </a:p>
          <a:p>
            <a:pPr marL="800100" lvl="1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altLang="en-US" sz="1200" dirty="0">
                <a:cs typeface="Times New Roman" panose="02020603050405020304" pitchFamily="18" charset="0"/>
              </a:rPr>
              <a:t>Image data</a:t>
            </a:r>
          </a:p>
          <a:p>
            <a:pPr marL="800100" lvl="1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altLang="en-US" sz="1200" dirty="0">
                <a:cs typeface="Times New Roman" panose="02020603050405020304" pitchFamily="18" charset="0"/>
              </a:rPr>
              <a:t>Video data</a:t>
            </a:r>
            <a:endParaRPr lang="en-US" sz="1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A0F039-A25F-40A0-81E5-3244D00131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30411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56A05-9C01-4E9F-B9EB-BDD324DC9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Data: Raw Data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C31038A-BCF3-4855-95B8-EA93F60CA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1425" y="1860875"/>
            <a:ext cx="6624172" cy="3064800"/>
          </a:xfrm>
        </p:spPr>
        <p:txBody>
          <a:bodyPr/>
          <a:lstStyle/>
          <a:p>
            <a:pPr marL="11430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Definition</a:t>
            </a:r>
            <a:r>
              <a:rPr lang="en-US" dirty="0"/>
              <a:t>	</a:t>
            </a:r>
          </a:p>
          <a:p>
            <a:pPr marL="114300" indent="0">
              <a:buNone/>
            </a:pPr>
            <a:r>
              <a:rPr lang="en-US" sz="1600" dirty="0"/>
              <a:t>Raw data (sometimes called source data, atomic data, or primary data) is data that has not been processed for use.</a:t>
            </a:r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r>
              <a:rPr lang="en-US" sz="1600" dirty="0"/>
              <a:t>Datasets on Internet are </a:t>
            </a:r>
            <a:r>
              <a:rPr lang="en-US" sz="1600" b="1" dirty="0"/>
              <a:t>benchmark </a:t>
            </a:r>
            <a:r>
              <a:rPr lang="en-US" sz="1600" dirty="0"/>
              <a:t>(standard, pre-processed):</a:t>
            </a:r>
          </a:p>
          <a:p>
            <a:pPr marL="285750" indent="-285750" eaLnBrk="1" hangingPunct="1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altLang="en-US" sz="1200" dirty="0">
                <a:cs typeface="Times New Roman" panose="02020603050405020304" pitchFamily="18" charset="0"/>
              </a:rPr>
              <a:t>UCI Repository: https://archive.ics.uci.edu/ </a:t>
            </a:r>
          </a:p>
          <a:p>
            <a:pPr marL="285750" indent="-285750" eaLnBrk="1" hangingPunct="1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altLang="en-US" sz="1200" dirty="0">
                <a:cs typeface="Times New Roman" panose="02020603050405020304" pitchFamily="18" charset="0"/>
              </a:rPr>
              <a:t>Kaggle: https://www.kaggle.com/datasets </a:t>
            </a:r>
          </a:p>
          <a:p>
            <a:pPr marL="285750" indent="-285750" eaLnBrk="1" hangingPunct="1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altLang="en-US" sz="1200" dirty="0">
                <a:cs typeface="Times New Roman" panose="02020603050405020304" pitchFamily="18" charset="0"/>
              </a:rPr>
              <a:t>Data Gov: https://data.gov/ </a:t>
            </a:r>
          </a:p>
          <a:p>
            <a:pPr marL="285750" indent="-285750" eaLnBrk="1" hangingPunct="1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altLang="en-US" sz="1200" dirty="0">
                <a:cs typeface="Times New Roman" panose="02020603050405020304" pitchFamily="18" charset="0"/>
              </a:rPr>
              <a:t>Etc.</a:t>
            </a: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81442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Numerical data:</a:t>
            </a:r>
          </a:p>
          <a:p>
            <a:r>
              <a:rPr lang="en-US" dirty="0"/>
              <a:t>Measurement: temperature, weight, height, volume, etc.</a:t>
            </a:r>
          </a:p>
          <a:p>
            <a:r>
              <a:rPr lang="en-US" dirty="0"/>
              <a:t>Count: age, number of pages/book, population, RGB, etc.</a:t>
            </a:r>
          </a:p>
          <a:p>
            <a:pPr marL="114300" indent="0">
              <a:buNone/>
            </a:pPr>
            <a:r>
              <a:rPr lang="en-US" dirty="0"/>
              <a:t>Categorical (Nominal) data:</a:t>
            </a:r>
          </a:p>
          <a:p>
            <a:r>
              <a:rPr lang="en-US" dirty="0"/>
              <a:t>Day, month, year</a:t>
            </a:r>
          </a:p>
          <a:p>
            <a:r>
              <a:rPr lang="en-US" dirty="0"/>
              <a:t>Sex: female, male</a:t>
            </a:r>
          </a:p>
          <a:p>
            <a:r>
              <a:rPr lang="en-US" dirty="0"/>
              <a:t>Name, label, color, etc.</a:t>
            </a:r>
          </a:p>
          <a:p>
            <a:pPr marL="114300" indent="0">
              <a:buNone/>
            </a:pPr>
            <a:r>
              <a:rPr lang="en-US" dirty="0"/>
              <a:t>Binary data: 0 and 1, True or False.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7932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Data</a:t>
            </a:r>
            <a:endParaRPr dirty="0"/>
          </a:p>
        </p:txBody>
      </p:sp>
      <p:sp>
        <p:nvSpPr>
          <p:cNvPr id="232" name="Google Shape;232;p1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2050" name="Picture 2" descr="Beautiful Blue Eyes Iris - Flowers And Bulbs | Vesey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300" y="393601"/>
            <a:ext cx="1691149" cy="169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apanese Irises: how to grow. Location, soil, disease and plan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300" y="2374807"/>
            <a:ext cx="2328926" cy="155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5" y="1634488"/>
            <a:ext cx="4030551" cy="287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8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Data</a:t>
            </a:r>
            <a:endParaRPr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What else can be data?</a:t>
            </a:r>
          </a:p>
          <a:p>
            <a:r>
              <a:rPr lang="en-US" dirty="0"/>
              <a:t>Any measurement: weight, height, size, volume, etc.</a:t>
            </a:r>
          </a:p>
          <a:p>
            <a:r>
              <a:rPr lang="en-US" dirty="0"/>
              <a:t>Color: histogram, texture, RGB, etc.</a:t>
            </a:r>
          </a:p>
          <a:p>
            <a:r>
              <a:rPr lang="en-US" dirty="0"/>
              <a:t>Textual information: Shape, figure, title, description, etc.</a:t>
            </a:r>
          </a:p>
          <a:p>
            <a:endParaRPr lang="en-US" dirty="0"/>
          </a:p>
        </p:txBody>
      </p:sp>
      <p:sp>
        <p:nvSpPr>
          <p:cNvPr id="232" name="Google Shape;232;p1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2050" name="Picture 2" descr="Beautiful Blue Eyes Iris - Flowers And Bulbs | Vesey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719" y="3117923"/>
            <a:ext cx="1691149" cy="169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apanese Irises: how to grow. Location, soil, disease and plan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82" y="3097530"/>
            <a:ext cx="2328926" cy="155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8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3DF04-763E-4E1A-AC71-57895432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459006"/>
            <a:ext cx="3516406" cy="3284444"/>
          </a:xfrm>
        </p:spPr>
        <p:txBody>
          <a:bodyPr/>
          <a:lstStyle/>
          <a:p>
            <a:pPr marL="11430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Qualitative Data</a:t>
            </a:r>
          </a:p>
          <a:p>
            <a:r>
              <a:rPr lang="en-US" dirty="0"/>
              <a:t>Qualitative data deals with descriptions (categorical data).</a:t>
            </a:r>
          </a:p>
          <a:p>
            <a:r>
              <a:rPr lang="en-US" dirty="0"/>
              <a:t>Data can be observed but not measured.</a:t>
            </a:r>
          </a:p>
          <a:p>
            <a:r>
              <a:rPr lang="en-US" dirty="0"/>
              <a:t>Colors, textures, smells, tastes, name, sex, etc.</a:t>
            </a:r>
          </a:p>
          <a:p>
            <a:r>
              <a:rPr lang="en-US" b="1" dirty="0">
                <a:solidFill>
                  <a:schemeClr val="accent1"/>
                </a:solidFill>
              </a:rPr>
              <a:t>Qualitative -&gt; Quality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4860925" y="1385316"/>
            <a:ext cx="3368675" cy="323011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Quantitative Data</a:t>
            </a:r>
          </a:p>
          <a:p>
            <a:r>
              <a:rPr lang="en-US" dirty="0"/>
              <a:t>Quantitative data deals with numbers (numerical data).</a:t>
            </a:r>
          </a:p>
          <a:p>
            <a:r>
              <a:rPr lang="en-US" dirty="0"/>
              <a:t>Data can be measured.</a:t>
            </a:r>
          </a:p>
          <a:p>
            <a:r>
              <a:rPr lang="en-US" dirty="0"/>
              <a:t>Length, height, area, weight, speed, time, temperature, humidity, etc.</a:t>
            </a:r>
          </a:p>
          <a:p>
            <a:r>
              <a:rPr lang="en-US" b="1" dirty="0">
                <a:solidFill>
                  <a:schemeClr val="accent1"/>
                </a:solidFill>
              </a:rPr>
              <a:t>Quantitative -&gt; Quantity</a:t>
            </a: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54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27E0D-33B4-4041-B623-B4399805E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485900"/>
            <a:ext cx="3906371" cy="3257550"/>
          </a:xfrm>
        </p:spPr>
        <p:txBody>
          <a:bodyPr/>
          <a:lstStyle/>
          <a:p>
            <a:pPr marL="11430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Continuous Data</a:t>
            </a:r>
          </a:p>
          <a:p>
            <a:r>
              <a:rPr lang="en-US" sz="1600" dirty="0"/>
              <a:t>Measurements are continuous.</a:t>
            </a:r>
          </a:p>
          <a:p>
            <a:r>
              <a:rPr lang="en-US" sz="1600" dirty="0"/>
              <a:t>Continuous data is measured.</a:t>
            </a:r>
          </a:p>
          <a:p>
            <a:r>
              <a:rPr lang="en-US" sz="1600" dirty="0"/>
              <a:t>Continuous Data can take any value within a range.</a:t>
            </a:r>
          </a:p>
          <a:p>
            <a:r>
              <a:rPr lang="en-US" sz="1600" dirty="0"/>
              <a:t>Example: the weight of a person, temperature, travel distance, etc.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5085043" y="1392308"/>
            <a:ext cx="3601757" cy="3223126"/>
          </a:xfrm>
        </p:spPr>
        <p:txBody>
          <a:bodyPr/>
          <a:lstStyle/>
          <a:p>
            <a:pPr marL="11430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Discrete Data</a:t>
            </a:r>
          </a:p>
          <a:p>
            <a:r>
              <a:rPr lang="en-US" sz="1600" dirty="0"/>
              <a:t>Counts are discrete.</a:t>
            </a:r>
          </a:p>
          <a:p>
            <a:r>
              <a:rPr lang="en-US" sz="1600" dirty="0"/>
              <a:t>Discrete data is counted.</a:t>
            </a:r>
          </a:p>
          <a:p>
            <a:r>
              <a:rPr lang="en-US" sz="1600" dirty="0"/>
              <a:t>Discrete data can only take certain values.</a:t>
            </a:r>
          </a:p>
          <a:p>
            <a:r>
              <a:rPr lang="en-US" sz="1600" dirty="0"/>
              <a:t>Example: the number of students in the class, room names, etc.</a:t>
            </a:r>
          </a:p>
        </p:txBody>
      </p:sp>
    </p:spTree>
    <p:extLst>
      <p:ext uri="{BB962C8B-B14F-4D97-AF65-F5344CB8AC3E}">
        <p14:creationId xmlns:p14="http://schemas.microsoft.com/office/powerpoint/2010/main" val="19792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021A24E2-A291-4C2A-AF2C-3C1C1122950A}" vid="{19E9EE34-EBA2-4D30-9270-2F3BECAED9F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4277</TotalTime>
  <Words>677</Words>
  <Application>Microsoft Office PowerPoint</Application>
  <PresentationFormat>On-screen Show (16:9)</PresentationFormat>
  <Paragraphs>151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Palatino Linotype</vt:lpstr>
      <vt:lpstr>Arial</vt:lpstr>
      <vt:lpstr>Wingdings 2</vt:lpstr>
      <vt:lpstr>Roboto Condensed</vt:lpstr>
      <vt:lpstr>Oswald</vt:lpstr>
      <vt:lpstr>Century Gothic</vt:lpstr>
      <vt:lpstr>Theme1</vt:lpstr>
      <vt:lpstr>Data Mining and  Machine Learning II</vt:lpstr>
      <vt:lpstr>PowerPoint Presentation</vt:lpstr>
      <vt:lpstr>Data representation</vt:lpstr>
      <vt:lpstr>Data: Raw Data</vt:lpstr>
      <vt:lpstr>Data </vt:lpstr>
      <vt:lpstr>Data</vt:lpstr>
      <vt:lpstr>Data</vt:lpstr>
      <vt:lpstr>Data</vt:lpstr>
      <vt:lpstr>Data</vt:lpstr>
      <vt:lpstr>Data</vt:lpstr>
      <vt:lpstr>Data: Raw Data</vt:lpstr>
      <vt:lpstr>Data: Raw Data</vt:lpstr>
      <vt:lpstr>Data: Raw Data</vt:lpstr>
      <vt:lpstr>Data Pre-processing</vt:lpstr>
      <vt:lpstr>Data Pre-processing</vt:lpstr>
      <vt:lpstr>Data Pre-processing</vt:lpstr>
      <vt:lpstr>Data Vector</vt:lpstr>
      <vt:lpstr>Data Vector</vt:lpstr>
      <vt:lpstr>Data Normalization</vt:lpstr>
      <vt:lpstr>Data Similarity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Administrator</dc:creator>
  <cp:lastModifiedBy>Nhat-Quang Doan</cp:lastModifiedBy>
  <cp:revision>72</cp:revision>
  <dcterms:modified xsi:type="dcterms:W3CDTF">2024-04-27T05:23:52Z</dcterms:modified>
</cp:coreProperties>
</file>