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4"/>
  </p:notesMasterIdLst>
  <p:sldIdLst>
    <p:sldId id="272" r:id="rId2"/>
    <p:sldId id="274" r:id="rId3"/>
    <p:sldId id="275" r:id="rId4"/>
    <p:sldId id="279" r:id="rId5"/>
    <p:sldId id="260" r:id="rId6"/>
    <p:sldId id="280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63" r:id="rId15"/>
    <p:sldId id="264" r:id="rId16"/>
    <p:sldId id="273" r:id="rId17"/>
    <p:sldId id="266" r:id="rId18"/>
    <p:sldId id="278" r:id="rId19"/>
    <p:sldId id="281" r:id="rId20"/>
    <p:sldId id="265" r:id="rId21"/>
    <p:sldId id="267" r:id="rId22"/>
    <p:sldId id="276" r:id="rId23"/>
    <p:sldId id="268" r:id="rId24"/>
    <p:sldId id="269" r:id="rId25"/>
    <p:sldId id="270" r:id="rId26"/>
    <p:sldId id="290" r:id="rId27"/>
    <p:sldId id="291" r:id="rId28"/>
    <p:sldId id="294" r:id="rId29"/>
    <p:sldId id="292" r:id="rId30"/>
    <p:sldId id="295" r:id="rId31"/>
    <p:sldId id="296" r:id="rId32"/>
    <p:sldId id="271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4573-58E7-4156-A133-2731F5F8D1A6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B0CF2-7F87-4E02-A248-870047730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3BEB-9ABF-4F9B-BF25-2765668DE1AE}" type="datetime1">
              <a:rPr lang="en-US" smtClean="0"/>
              <a:t>3/16/2024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E445-D010-4A03-B1F4-04B305B18909}" type="datetime1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801B-21AA-48FA-9972-BC75B933FD06}" type="datetime1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"/>
          <p:cNvSpPr txBox="1">
            <a:spLocks noGrp="1"/>
          </p:cNvSpPr>
          <p:nvPr>
            <p:ph type="title"/>
          </p:nvPr>
        </p:nvSpPr>
        <p:spPr>
          <a:xfrm>
            <a:off x="1375233" y="1532967"/>
            <a:ext cx="7680400" cy="9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6"/>
          <p:cNvSpPr txBox="1">
            <a:spLocks noGrp="1"/>
          </p:cNvSpPr>
          <p:nvPr>
            <p:ph type="body" idx="1"/>
          </p:nvPr>
        </p:nvSpPr>
        <p:spPr>
          <a:xfrm>
            <a:off x="1375233" y="2481167"/>
            <a:ext cx="3728000" cy="40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»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  <p:sp>
        <p:nvSpPr>
          <p:cNvPr id="85" name="Google Shape;85;p6"/>
          <p:cNvSpPr txBox="1">
            <a:spLocks noGrp="1"/>
          </p:cNvSpPr>
          <p:nvPr>
            <p:ph type="body" idx="2"/>
          </p:nvPr>
        </p:nvSpPr>
        <p:spPr>
          <a:xfrm>
            <a:off x="5327696" y="2481167"/>
            <a:ext cx="3728000" cy="40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»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⋄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  <p:sp>
        <p:nvSpPr>
          <p:cNvPr id="86" name="Google Shape;86;p6"/>
          <p:cNvSpPr txBox="1">
            <a:spLocks noGrp="1"/>
          </p:cNvSpPr>
          <p:nvPr>
            <p:ph type="sldNum" idx="12"/>
          </p:nvPr>
        </p:nvSpPr>
        <p:spPr>
          <a:xfrm>
            <a:off x="11409045" y="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4733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84F6-1468-470D-9C11-10795CEDACAA}" type="datetime1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2C7EC-513C-4AF6-B2CB-29B064DD3DB0}" type="datetime1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9C99-489E-4C47-AD26-6229D743EBDD}" type="datetime1">
              <a:rPr lang="en-US" smtClean="0"/>
              <a:t>3/16/2024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62070-901B-44EC-B34C-8FC83EABDC35}" type="datetime1">
              <a:rPr lang="en-US" smtClean="0"/>
              <a:t>3/16/2024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9B04-971E-4AB4-B333-6B101B5AFE09}" type="datetime1">
              <a:rPr lang="en-US" smtClean="0"/>
              <a:t>3/16/2024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D521-D466-4933-94DB-8BE9014B9AC1}" type="datetime1">
              <a:rPr lang="en-US" smtClean="0"/>
              <a:t>3/16/2024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36E6-7CDD-4B63-A873-73CD83A04A3E}" type="datetime1">
              <a:rPr lang="en-US" smtClean="0"/>
              <a:t>3/16/2024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D6EC-8E91-468D-B91A-4862288E4AC5}" type="datetime1">
              <a:rPr lang="en-US" smtClean="0"/>
              <a:t>3/16/2024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</p:grpSp>
        </p:grpSp>
      </p:grp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819A0E39-2D20-438E-95D1-96AC715745D0}" type="datetime1">
              <a:rPr lang="en-US" smtClean="0"/>
              <a:t>3/16/2024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Feature Extraction and Selection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B74BCA-4162-4613-B557-03A305984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8C38F-99C4-4DE2-A0F1-DAC1E5C64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A14B322-2A19-4D68-9F57-B1501E0A42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3098" y="1935163"/>
            <a:ext cx="8805803" cy="438943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31DC2-5F49-437B-8F29-FB724F86C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DB0D9-31ED-4FEE-9CCF-46C6A031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C3204-AD75-4022-964C-D587D1F3A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9EEF2E-876C-419F-BF52-EC09A70FB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B061EC-103C-4CDC-A26A-2AA8C4E3E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058" y="1935480"/>
            <a:ext cx="7449675" cy="4454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0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59D3A-3CE3-462A-B280-85CBFE03C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E1D0D-B5D6-46E6-9B44-C207502B9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 pair of correlated features provides a high correlation score</a:t>
            </a:r>
          </a:p>
          <a:p>
            <a:pPr lvl="1"/>
            <a:r>
              <a:rPr lang="en-US" dirty="0"/>
              <a:t>These features may be useful for training models. </a:t>
            </a:r>
          </a:p>
          <a:p>
            <a:pPr lvl="1"/>
            <a:endParaRPr lang="en-US" dirty="0"/>
          </a:p>
          <a:p>
            <a:r>
              <a:rPr lang="en-US" dirty="0"/>
              <a:t>Uncorrelated features have no relationship between them. </a:t>
            </a:r>
          </a:p>
          <a:p>
            <a:endParaRPr lang="en-US" dirty="0"/>
          </a:p>
          <a:p>
            <a:r>
              <a:rPr lang="en-US" dirty="0"/>
              <a:t>Besides correlation, the </a:t>
            </a:r>
            <a:r>
              <a:rPr lang="en-US" b="1" dirty="0">
                <a:solidFill>
                  <a:schemeClr val="accent6"/>
                </a:solidFill>
              </a:rPr>
              <a:t>Pearson correlation coefficient </a:t>
            </a:r>
            <a:r>
              <a:rPr lang="en-US" dirty="0"/>
              <a:t>can be used as an alternative score.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A2A0E-EAD1-4F86-84B8-E13CFBB6C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72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C9262-0C1B-4CDE-B63E-A99C62CBD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3850F-AD93-4CFE-A2FA-9A8EE1389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 </a:t>
            </a:r>
            <a:r>
              <a:rPr lang="en-US" b="1" dirty="0"/>
              <a:t>Pearson correlation coefficient </a:t>
            </a:r>
          </a:p>
          <a:p>
            <a:pPr marL="0" indent="0">
              <a:buNone/>
            </a:pPr>
            <a:r>
              <a:rPr lang="en-US" b="1" dirty="0"/>
              <a:t>(</a:t>
            </a:r>
            <a:r>
              <a:rPr lang="en-US" b="1" i="1" dirty="0"/>
              <a:t>r</a:t>
            </a:r>
            <a:r>
              <a:rPr lang="en-US" b="1" dirty="0"/>
              <a:t>)</a:t>
            </a:r>
            <a:r>
              <a:rPr lang="en-US" dirty="0"/>
              <a:t> is the most common way of </a:t>
            </a:r>
          </a:p>
          <a:p>
            <a:pPr marL="0" indent="0">
              <a:buNone/>
            </a:pPr>
            <a:r>
              <a:rPr lang="en-US" dirty="0"/>
              <a:t>measuring a linear correlation.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36CECF-C092-48C4-AF8B-F54B4E7AA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5A4FF6-E90D-4C3B-B20E-27FFA3F363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647" y="1713857"/>
            <a:ext cx="5115639" cy="461074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3C0D4C-6100-4FCD-BAD4-FFFDB9DC6F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714" y="3514720"/>
            <a:ext cx="3860799" cy="263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08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  <a:defRPr/>
            </a:pPr>
            <a:r>
              <a:rPr lang="en-US" dirty="0"/>
              <a:t>Given </a:t>
            </a:r>
            <a:r>
              <a:rPr lang="en-US" i="1" dirty="0"/>
              <a:t>d</a:t>
            </a:r>
            <a:r>
              <a:rPr lang="en-US" dirty="0"/>
              <a:t>, the number of original features:</a:t>
            </a:r>
          </a:p>
          <a:p>
            <a:pPr marL="975356" lvl="1" indent="-457200">
              <a:defRPr/>
            </a:pPr>
            <a:r>
              <a:rPr lang="en-US" dirty="0"/>
              <a:t>How do you select the best feature subset (the number of selected features </a:t>
            </a:r>
            <a:r>
              <a:rPr lang="en-US" i="1" dirty="0"/>
              <a:t>p &lt; d</a:t>
            </a:r>
            <a:r>
              <a:rPr lang="en-US" dirty="0"/>
              <a:t>)?</a:t>
            </a:r>
          </a:p>
          <a:p>
            <a:pPr marL="975356" lvl="1" indent="-457200">
              <a:defRPr/>
            </a:pPr>
            <a:r>
              <a:rPr lang="en-US" dirty="0"/>
              <a:t>What are the criteria to evaluate each feature subset?</a:t>
            </a:r>
          </a:p>
          <a:p>
            <a:pPr marL="975356" lvl="1" indent="-457200">
              <a:defRPr/>
            </a:pPr>
            <a:r>
              <a:rPr lang="en-US" dirty="0"/>
              <a:t>What are the principles for adding, removing, or changing features in the subset during the selection process?</a:t>
            </a:r>
          </a:p>
          <a:p>
            <a:pPr marL="152396" indent="0">
              <a:buNone/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8757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3090333" cy="4434840"/>
          </a:xfrm>
        </p:spPr>
        <p:txBody>
          <a:bodyPr/>
          <a:lstStyle/>
          <a:p>
            <a:pPr marL="152396" indent="0"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Filter methods</a:t>
            </a:r>
          </a:p>
          <a:p>
            <a:pPr marL="152396" indent="0"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r>
              <a:rPr lang="en-US" sz="1867" dirty="0"/>
              <a:t>Find a score to rank the relevance of each feature (or feature subset).</a:t>
            </a:r>
          </a:p>
          <a:p>
            <a:endParaRPr lang="en-US" sz="1867" dirty="0"/>
          </a:p>
          <a:p>
            <a:r>
              <a:rPr lang="en-US" sz="1867" dirty="0"/>
              <a:t>Features with the best scores are selected.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sz="half" idx="2"/>
          </p:nvPr>
        </p:nvSpPr>
        <p:spPr>
          <a:xfrm>
            <a:off x="3886200" y="1884299"/>
            <a:ext cx="3522133" cy="4434840"/>
          </a:xfrm>
        </p:spPr>
        <p:txBody>
          <a:bodyPr/>
          <a:lstStyle/>
          <a:p>
            <a:pPr marL="152396" indent="0"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Wrappers</a:t>
            </a:r>
          </a:p>
          <a:p>
            <a:pPr marL="152396" indent="0"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r>
              <a:rPr lang="en-US" sz="1867" dirty="0">
                <a:ea typeface="ＭＳ Ｐゴシック" pitchFamily="1" charset="-128"/>
                <a:cs typeface="ＭＳ Ｐゴシック" pitchFamily="1" charset="-128"/>
              </a:rPr>
              <a:t>Optimizes for a specific learning algorithm.</a:t>
            </a:r>
          </a:p>
          <a:p>
            <a:endParaRPr lang="en-US" sz="1867" dirty="0">
              <a:ea typeface="ＭＳ Ｐゴシック" pitchFamily="1" charset="-128"/>
              <a:cs typeface="ＭＳ Ｐゴシック" pitchFamily="1" charset="-128"/>
            </a:endParaRPr>
          </a:p>
          <a:p>
            <a:endParaRPr lang="en-US" sz="1867" dirty="0">
              <a:ea typeface="ＭＳ Ｐゴシック" pitchFamily="1" charset="-128"/>
              <a:cs typeface="ＭＳ Ｐゴシック" pitchFamily="1" charset="-128"/>
            </a:endParaRPr>
          </a:p>
          <a:p>
            <a:r>
              <a:rPr lang="en-US" sz="1867" dirty="0">
                <a:ea typeface="ＭＳ Ｐゴシック" pitchFamily="1" charset="-128"/>
                <a:cs typeface="ＭＳ Ｐゴシック" pitchFamily="1" charset="-128"/>
              </a:rPr>
              <a:t>The feature subset selection algorithm is a "wrapper" around the learning algorithm.</a:t>
            </a:r>
          </a:p>
          <a:p>
            <a:pPr marL="152396" indent="0">
              <a:buNone/>
            </a:pPr>
            <a:endParaRPr lang="en-US" sz="2133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15</a:t>
            </a:fld>
            <a:endParaRPr lang="en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799A0BC5-1817-4B38-9916-C990FE5139BD}"/>
              </a:ext>
            </a:extLst>
          </p:cNvPr>
          <p:cNvSpPr txBox="1">
            <a:spLocks/>
          </p:cNvSpPr>
          <p:nvPr/>
        </p:nvSpPr>
        <p:spPr>
          <a:xfrm>
            <a:off x="7281333" y="1905931"/>
            <a:ext cx="3522133" cy="44348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>
                  <a:lumMod val="50000"/>
                </a:schemeClr>
              </a:buClr>
              <a:buSzPct val="7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>
                  <a:lumMod val="50000"/>
                </a:schemeClr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2396" indent="0">
              <a:buFont typeface="Wingdings 2"/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pPr marL="152396" indent="0">
              <a:buFont typeface="Wingdings 2"/>
              <a:buNone/>
            </a:pPr>
            <a:r>
              <a:rPr lang="en-US" sz="2133" b="1" dirty="0">
                <a:solidFill>
                  <a:srgbClr val="3796BF"/>
                </a:solidFill>
              </a:rPr>
              <a:t>Embedded</a:t>
            </a:r>
          </a:p>
          <a:p>
            <a:pPr marL="152396" indent="0">
              <a:buFont typeface="Wingdings 2"/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r>
              <a:rPr lang="en-US" sz="1867" dirty="0">
                <a:ea typeface="ＭＳ Ｐゴシック" pitchFamily="1" charset="-128"/>
                <a:cs typeface="ＭＳ Ｐゴシック" pitchFamily="1" charset="-128"/>
              </a:rPr>
              <a:t>Determine and extract the importance of features during the training process. </a:t>
            </a:r>
          </a:p>
          <a:p>
            <a:endParaRPr lang="en-US" sz="1867" dirty="0">
              <a:ea typeface="ＭＳ Ｐゴシック" pitchFamily="1" charset="-128"/>
              <a:cs typeface="ＭＳ Ｐゴシック" pitchFamily="1" charset="-128"/>
            </a:endParaRPr>
          </a:p>
          <a:p>
            <a:r>
              <a:rPr lang="en-US" sz="1867" dirty="0">
                <a:ea typeface="ＭＳ Ｐゴシック" pitchFamily="1" charset="-128"/>
                <a:cs typeface="ＭＳ Ｐゴシック" pitchFamily="1" charset="-128"/>
              </a:rPr>
              <a:t>Algorithms: Random Forest, L1 Regularization. </a:t>
            </a:r>
          </a:p>
          <a:p>
            <a:pPr marL="152396" indent="0">
              <a:buFont typeface="Wingdings 2"/>
              <a:buNone/>
            </a:pPr>
            <a:endParaRPr lang="en-US" sz="2133" dirty="0"/>
          </a:p>
        </p:txBody>
      </p:sp>
    </p:spTree>
    <p:extLst>
      <p:ext uri="{BB962C8B-B14F-4D97-AF65-F5344CB8AC3E}">
        <p14:creationId xmlns:p14="http://schemas.microsoft.com/office/powerpoint/2010/main" val="2642937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Filter methods</a:t>
            </a:r>
          </a:p>
          <a:p>
            <a:pPr marL="152396" indent="0">
              <a:buNone/>
            </a:pPr>
            <a:endParaRPr lang="en-US" sz="2133" dirty="0"/>
          </a:p>
          <a:p>
            <a:pPr marL="152396" indent="0">
              <a:buNone/>
            </a:pPr>
            <a:r>
              <a:rPr lang="en-US" sz="2133" dirty="0"/>
              <a:t>Filters can work independent of any particular learning algorithm.</a:t>
            </a:r>
          </a:p>
          <a:p>
            <a:r>
              <a:rPr lang="en-US" sz="2133" dirty="0"/>
              <a:t>Variance</a:t>
            </a:r>
          </a:p>
          <a:p>
            <a:r>
              <a:rPr lang="en-US" sz="2133" dirty="0" err="1"/>
              <a:t>Laplacian</a:t>
            </a:r>
            <a:r>
              <a:rPr lang="en-US" sz="2133" dirty="0"/>
              <a:t> Score / Constraint </a:t>
            </a:r>
            <a:r>
              <a:rPr lang="en-US" sz="2133" dirty="0" err="1"/>
              <a:t>Laplacian</a:t>
            </a:r>
            <a:r>
              <a:rPr lang="en-US" sz="2133" dirty="0"/>
              <a:t> Score</a:t>
            </a:r>
          </a:p>
          <a:p>
            <a:r>
              <a:rPr lang="en-US" sz="2133" dirty="0"/>
              <a:t>Hierarchical </a:t>
            </a:r>
            <a:r>
              <a:rPr lang="en-US" sz="2133" dirty="0" err="1"/>
              <a:t>Laplacian</a:t>
            </a:r>
            <a:r>
              <a:rPr lang="en-US" sz="2133" dirty="0"/>
              <a:t> Score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22109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Filters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 feature with a variance </a:t>
            </a:r>
            <a:r>
              <a:rPr lang="en-US" b="1" dirty="0"/>
              <a:t>close to zero </a:t>
            </a:r>
            <a:r>
              <a:rPr lang="en-US" dirty="0"/>
              <a:t>is </a:t>
            </a:r>
            <a:r>
              <a:rPr lang="en-US" b="1" dirty="0"/>
              <a:t>approximately constant</a:t>
            </a:r>
            <a:r>
              <a:rPr lang="en-US" dirty="0"/>
              <a:t> and will not improve the performance of the model. </a:t>
            </a:r>
          </a:p>
          <a:p>
            <a:endParaRPr lang="en-US" dirty="0"/>
          </a:p>
          <a:p>
            <a:r>
              <a:rPr lang="en-US" dirty="0"/>
              <a:t>If the variance is </a:t>
            </a:r>
            <a:r>
              <a:rPr lang="en-US" b="1" dirty="0"/>
              <a:t>large</a:t>
            </a:r>
            <a:r>
              <a:rPr lang="en-US" dirty="0"/>
              <a:t>, the data is spread through distribution.</a:t>
            </a:r>
          </a:p>
          <a:p>
            <a:pPr marL="152396" indent="0">
              <a:buNone/>
            </a:pPr>
            <a:r>
              <a:rPr lang="en-US" dirty="0"/>
              <a:t>→ Keep features/attributes with large variance (the threshold depends on data distribution)</a:t>
            </a:r>
          </a:p>
          <a:p>
            <a:pPr marL="152396" indent="0">
              <a:buNone/>
            </a:pPr>
            <a:endParaRPr lang="en-US" b="1" dirty="0">
              <a:solidFill>
                <a:srgbClr val="3796BF"/>
              </a:solidFill>
            </a:endParaRPr>
          </a:p>
          <a:p>
            <a:pPr marL="152396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04957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81A18-79CD-4DCD-8937-DBD22231B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Filters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318E7-7639-48BA-A6D3-0CD75A8AE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Variance of the Iris dataset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116AA8-4DE1-419D-971E-856361A389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164" y="2554002"/>
            <a:ext cx="5887272" cy="408679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75D27F-28B9-4F77-A0C2-FE6E6C1D5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125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071B7-A0D0-4253-847C-27AC48652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Filters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F7166-EF62-47D5-A228-B65917402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Lab-work</a:t>
            </a:r>
            <a:r>
              <a:rPr lang="en-US" dirty="0"/>
              <a:t>:</a:t>
            </a:r>
          </a:p>
          <a:p>
            <a:r>
              <a:rPr lang="en-US" dirty="0"/>
              <a:t>Try different simple models (clustering or classification) with the use of the only feature with the maximum variance.</a:t>
            </a:r>
          </a:p>
          <a:p>
            <a:endParaRPr lang="en-US" dirty="0"/>
          </a:p>
          <a:p>
            <a:r>
              <a:rPr lang="en-US" dirty="0"/>
              <a:t>Calculate the performance and make a comparison when you use only one feature vs all features.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D87E8-D709-4F33-8DE4-2C2C9A1BF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7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CA38106-7E86-467A-A78D-8839A4B3C2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3549" y="1935163"/>
            <a:ext cx="8044902" cy="4389437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FC0841-9BFB-4FAC-B169-0B55AE77F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55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Filters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Unsupervised feature selection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20</a:t>
            </a:fld>
            <a:endParaRPr lang="en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1784" y="2649339"/>
            <a:ext cx="7264397" cy="296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411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Filters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K-means on CMU Multi-PIE Face Database: K=5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21</a:t>
            </a:fld>
            <a:endParaRPr lang="en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0963" y="2621964"/>
            <a:ext cx="7970073" cy="3531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9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Wrappers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Supervised feature selection</a:t>
            </a:r>
          </a:p>
          <a:p>
            <a:pPr marL="152396" indent="0">
              <a:buNone/>
            </a:pPr>
            <a:endParaRPr lang="en-US" sz="2133" b="1" dirty="0">
              <a:solidFill>
                <a:srgbClr val="3796BF"/>
              </a:solidFill>
            </a:endParaRPr>
          </a:p>
          <a:p>
            <a:r>
              <a:rPr lang="en-US" sz="2133" dirty="0"/>
              <a:t>(Probably) Include labels in defining the ranking score for each feature.</a:t>
            </a:r>
          </a:p>
          <a:p>
            <a:pPr lvl="1"/>
            <a:r>
              <a:rPr lang="en-US" sz="1933" dirty="0"/>
              <a:t>Define a cost function (probably certain quality measures) </a:t>
            </a:r>
          </a:p>
          <a:p>
            <a:pPr lvl="1"/>
            <a:r>
              <a:rPr lang="en-US" sz="1933" dirty="0"/>
              <a:t>Optimize the cost function for each feature subset. </a:t>
            </a:r>
          </a:p>
          <a:p>
            <a:endParaRPr lang="en-US" sz="2133" dirty="0"/>
          </a:p>
          <a:p>
            <a:r>
              <a:rPr lang="en-US" sz="2133" dirty="0"/>
              <a:t>Work well for only </a:t>
            </a:r>
            <a:r>
              <a:rPr lang="en-US" sz="2133" dirty="0">
                <a:solidFill>
                  <a:srgbClr val="FF0000"/>
                </a:solidFill>
              </a:rPr>
              <a:t>one specific scenario per dataset</a:t>
            </a:r>
            <a:r>
              <a:rPr lang="en-US" sz="2133" dirty="0"/>
              <a:t>.</a:t>
            </a:r>
          </a:p>
          <a:p>
            <a:endParaRPr lang="en-US" sz="2133" dirty="0">
              <a:solidFill>
                <a:srgbClr val="FF0000"/>
              </a:solidFill>
            </a:endParaRPr>
          </a:p>
          <a:p>
            <a:pPr marL="152396" indent="0">
              <a:buNone/>
            </a:pPr>
            <a:r>
              <a:rPr lang="en-US" sz="2133" dirty="0"/>
              <a:t>We need to perform different studies for different datasets. </a:t>
            </a:r>
          </a:p>
          <a:p>
            <a:endParaRPr lang="en-US" sz="2133" b="1" dirty="0">
              <a:solidFill>
                <a:srgbClr val="3796B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83360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Wrappers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609585">
              <a:buFontTx/>
              <a:buAutoNum type="arabicPeriod"/>
            </a:pPr>
            <a:r>
              <a:rPr lang="en-US" dirty="0"/>
              <a:t>Pick a feature subset and pass it in to the learning algorithm</a:t>
            </a:r>
          </a:p>
          <a:p>
            <a:pPr indent="-609585">
              <a:buFontTx/>
              <a:buAutoNum type="arabicPeriod"/>
            </a:pPr>
            <a:r>
              <a:rPr lang="en-US" dirty="0"/>
              <a:t>Create a training/test set based on the feature subset</a:t>
            </a:r>
          </a:p>
          <a:p>
            <a:pPr indent="-609585">
              <a:buFontTx/>
              <a:buAutoNum type="arabicPeriod"/>
            </a:pPr>
            <a:r>
              <a:rPr lang="en-US" dirty="0"/>
              <a:t>Train the learning algorithm with the training set</a:t>
            </a:r>
          </a:p>
          <a:p>
            <a:pPr indent="-609585">
              <a:buFontTx/>
              <a:buAutoNum type="arabicPeriod"/>
            </a:pPr>
            <a:r>
              <a:rPr lang="en-US" dirty="0"/>
              <a:t>Optimize accuracy (objective) with the validation set</a:t>
            </a:r>
          </a:p>
          <a:p>
            <a:pPr indent="-609585">
              <a:buFontTx/>
              <a:buAutoNum type="arabicPeriod"/>
            </a:pPr>
            <a:r>
              <a:rPr lang="en-US" dirty="0"/>
              <a:t>Repeat for all feature subsets and pick the feature subset that led to the highest predictive accuracy (or other objective)</a:t>
            </a:r>
          </a:p>
          <a:p>
            <a:pPr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7345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Wrappers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b="1" dirty="0">
                <a:solidFill>
                  <a:srgbClr val="3796BF"/>
                </a:solidFill>
              </a:rPr>
              <a:t>Exhaustive Search: Forward Search</a:t>
            </a:r>
          </a:p>
          <a:p>
            <a:pPr marL="609585" lvl="1" indent="-609585">
              <a:spcBef>
                <a:spcPts val="800"/>
              </a:spcBef>
              <a:buFontTx/>
              <a:buAutoNum type="arabicPeriod"/>
            </a:pPr>
            <a:r>
              <a:rPr lang="en-US" dirty="0"/>
              <a:t>Score each feature by itself and add the best feature to the initially empty set FS</a:t>
            </a:r>
          </a:p>
          <a:p>
            <a:pPr marL="609585" lvl="1" indent="-609585">
              <a:spcBef>
                <a:spcPts val="800"/>
              </a:spcBef>
              <a:buFontTx/>
              <a:buAutoNum type="arabicPeriod"/>
            </a:pPr>
            <a:r>
              <a:rPr lang="en-US" sz="2533" dirty="0"/>
              <a:t>Try the subset consisting of the current FS plus one remaining feature and add the best feature to FS</a:t>
            </a:r>
          </a:p>
          <a:p>
            <a:pPr marL="609585" lvl="1" indent="-609585">
              <a:spcBef>
                <a:spcPts val="800"/>
              </a:spcBef>
              <a:buFontTx/>
              <a:buAutoNum type="arabicPeriod"/>
            </a:pPr>
            <a:r>
              <a:rPr lang="en-US" sz="2533" dirty="0"/>
              <a:t>Continue until stop getting significant improvement</a:t>
            </a:r>
          </a:p>
          <a:p>
            <a:pPr indent="-609585">
              <a:buFontTx/>
              <a:buAutoNum type="arabicPeriod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47273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Wrappers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b="1" dirty="0">
                <a:solidFill>
                  <a:srgbClr val="3796BF"/>
                </a:solidFill>
              </a:rPr>
              <a:t>Exhaustive Search: Backward Search</a:t>
            </a:r>
          </a:p>
          <a:p>
            <a:pPr indent="-609585">
              <a:buFontTx/>
              <a:buAutoNum type="arabicPeriod"/>
            </a:pPr>
            <a:r>
              <a:rPr lang="en-US" dirty="0"/>
              <a:t>Score the initial complete FS </a:t>
            </a:r>
          </a:p>
          <a:p>
            <a:pPr indent="-609585">
              <a:buFontTx/>
              <a:buAutoNum type="arabicPeriod"/>
            </a:pPr>
            <a:r>
              <a:rPr lang="en-US" dirty="0"/>
              <a:t>Try each subset consisting of the current FS minus one feature in FS and drop the feature from FS causing least decrease in accuracy</a:t>
            </a:r>
          </a:p>
          <a:p>
            <a:pPr indent="-609585">
              <a:buFontTx/>
              <a:buAutoNum type="arabicPeriod"/>
            </a:pPr>
            <a:r>
              <a:rPr lang="en-US" dirty="0"/>
              <a:t>Continue until begin to get significant decreases in accuracy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73942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CA069-96E9-41E1-88B0-AD711F50F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E4A88-5D51-440E-B588-76EC883D4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Embedded methods</a:t>
            </a:r>
            <a:r>
              <a:rPr lang="en-US" dirty="0"/>
              <a:t>:</a:t>
            </a:r>
          </a:p>
          <a:p>
            <a:r>
              <a:rPr lang="en-US" dirty="0"/>
              <a:t>Take benefits from both the wrapper and filter methods by including feature interactions while maintaining reasonable computational costs. </a:t>
            </a:r>
          </a:p>
          <a:p>
            <a:endParaRPr lang="en-US" dirty="0"/>
          </a:p>
          <a:p>
            <a:r>
              <a:rPr lang="en-US" dirty="0"/>
              <a:t>Embedded methods iterate each iteration of the model training process and carefully extract those features that contribute the most to the training for a particular iteration.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ED5EB8-E676-4D24-B70C-8D43E44DE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9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95D55-EE71-4513-AFF5-0790EB1C7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3DEDD-584F-4978-B73E-515BEB8FF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L1-Regularization</a:t>
            </a:r>
            <a:r>
              <a:rPr lang="en-US" dirty="0"/>
              <a:t> or </a:t>
            </a:r>
            <a:r>
              <a:rPr lang="en-US" b="1" dirty="0"/>
              <a:t>Lasso Regression</a:t>
            </a:r>
            <a:r>
              <a:rPr lang="en-US" dirty="0"/>
              <a:t> (Least Absolute Shrinkage and Selection Operator) adds “</a:t>
            </a:r>
            <a:r>
              <a:rPr lang="en-US" i="1" dirty="0"/>
              <a:t>absolute value of magnitude</a:t>
            </a:r>
            <a:r>
              <a:rPr lang="en-US" dirty="0"/>
              <a:t>” as a penalty to the loss function.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Remove features that do not serve any purpose in the model by penalizing their weight to be approximately zero.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CED487-2832-4760-9B05-D144BF41B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5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95D55-EE71-4513-AFF5-0790EB1C7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43DEDD-584F-4978-B73E-515BEB8FF43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where m is the number of features and n is the number of data.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the actual label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the predicted label.</a:t>
                </a:r>
              </a:p>
              <a:p>
                <a:pPr marL="0" indent="0">
                  <a:buNone/>
                </a:pPr>
                <a:r>
                  <a:rPr lang="en-US" dirty="0"/>
                  <a:t>λ is the regularization parameter that controls the strength of regularization.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represents the individual model coefficients and the sum is taken over all coefficients.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43DEDD-584F-4978-B73E-515BEB8FF4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00" r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CED487-2832-4760-9B05-D144BF41B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0CCA85-B979-42F5-B91C-C8E739A938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0315" y="2275886"/>
            <a:ext cx="6115904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63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95D55-EE71-4513-AFF5-0790EB1C7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3DEDD-584F-4978-B73E-515BEB8FF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Random Forest</a:t>
            </a:r>
          </a:p>
          <a:p>
            <a:r>
              <a:rPr lang="en-US" dirty="0"/>
              <a:t>A supervised model relies on the decision tree and bagging methods. </a:t>
            </a:r>
          </a:p>
          <a:p>
            <a:pPr lvl="1"/>
            <a:r>
              <a:rPr lang="en-US" dirty="0"/>
              <a:t>Training dataset is resampled according to a procedure called “bootstrap”. </a:t>
            </a:r>
          </a:p>
          <a:p>
            <a:pPr lvl="1"/>
            <a:r>
              <a:rPr lang="en-US" dirty="0"/>
              <a:t>Each sample contains a random subset of the original columns and is used to fit a decision tree. </a:t>
            </a:r>
          </a:p>
          <a:p>
            <a:pPr lvl="1"/>
            <a:r>
              <a:rPr lang="en-US" dirty="0"/>
              <a:t>The number of models and the number of columns are hyperparameters to be optimized.</a:t>
            </a:r>
          </a:p>
          <a:p>
            <a:r>
              <a:rPr lang="en-US" dirty="0"/>
              <a:t>The predictions of the trees are obtained by the vote of majority.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CED487-2832-4760-9B05-D144BF41B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460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Dimensionality Reduction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Definition</a:t>
            </a:r>
            <a:r>
              <a:rPr lang="en-US" dirty="0"/>
              <a:t>:</a:t>
            </a:r>
          </a:p>
          <a:p>
            <a:pPr marL="365760" lvl="1" indent="0">
              <a:buNone/>
            </a:pPr>
            <a:r>
              <a:rPr lang="en-US" dirty="0"/>
              <a:t>Data transformation from a high-dimensional space into a low-dimensional space so that the new representation still retains some meaningful properties of the original data.</a:t>
            </a:r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r>
              <a:rPr lang="en-US" b="1" dirty="0"/>
              <a:t>Feature Selection</a:t>
            </a:r>
            <a:r>
              <a:rPr lang="en-US" dirty="0"/>
              <a:t> is a process that chooses an optimal subset of features according to a certain criterion.</a:t>
            </a:r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61EB0-5032-4F6B-947C-AC0581C06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95D55-EE71-4513-AFF5-0790EB1C7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3DEDD-584F-4978-B73E-515BEB8FF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Random Forest</a:t>
            </a:r>
          </a:p>
          <a:p>
            <a:r>
              <a:rPr lang="en-US" dirty="0"/>
              <a:t>Each tree of the random forest can calculate the importance of a feature according to its ability to increase the pureness of the leaves.</a:t>
            </a:r>
          </a:p>
          <a:p>
            <a:r>
              <a:rPr lang="en-US" dirty="0"/>
              <a:t>The higher the increment in leaves purity, the higher the importance of the feature. </a:t>
            </a:r>
          </a:p>
          <a:p>
            <a:r>
              <a:rPr lang="en-US" dirty="0"/>
              <a:t>The pureness at the leaves:</a:t>
            </a:r>
          </a:p>
          <a:p>
            <a:pPr lvl="1"/>
            <a:r>
              <a:rPr lang="en-US" dirty="0"/>
              <a:t>Information gain</a:t>
            </a:r>
          </a:p>
          <a:p>
            <a:pPr lvl="1"/>
            <a:r>
              <a:rPr lang="en-US" dirty="0"/>
              <a:t>Gini index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CED487-2832-4760-9B05-D144BF41B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34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C0666-6D75-4C0A-A7D9-65E695D44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Selection: Embedded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7EF77F8-5D6C-4961-807B-FB5E1CA02C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659" y="1966914"/>
            <a:ext cx="6323615" cy="4389437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82410-2BE8-4F91-B310-D2D89F99F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31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6FF2729-4F52-4540-BB68-0A581FA7B5B0}"/>
              </a:ext>
            </a:extLst>
          </p:cNvPr>
          <p:cNvSpPr txBox="1">
            <a:spLocks/>
          </p:cNvSpPr>
          <p:nvPr/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>
                  <a:lumMod val="50000"/>
                </a:schemeClr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>
                  <a:lumMod val="50000"/>
                </a:schemeClr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b="1" dirty="0"/>
              <a:t>Random Forest:</a:t>
            </a:r>
          </a:p>
          <a:p>
            <a:pPr marL="0" indent="0">
              <a:buFont typeface="Wingdings 2"/>
              <a:buNone/>
            </a:pPr>
            <a:r>
              <a:rPr lang="en-US" b="1" dirty="0"/>
              <a:t>	                     Decision Tree</a:t>
            </a:r>
          </a:p>
        </p:txBody>
      </p:sp>
    </p:spTree>
    <p:extLst>
      <p:ext uri="{BB962C8B-B14F-4D97-AF65-F5344CB8AC3E}">
        <p14:creationId xmlns:p14="http://schemas.microsoft.com/office/powerpoint/2010/main" val="120821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Filter methods</a:t>
            </a:r>
          </a:p>
          <a:p>
            <a:r>
              <a:rPr lang="en-US" sz="1867" dirty="0"/>
              <a:t>Low complexity</a:t>
            </a:r>
          </a:p>
          <a:p>
            <a:r>
              <a:rPr lang="en-US" sz="1867" dirty="0"/>
              <a:t>Low performance</a:t>
            </a:r>
          </a:p>
          <a:p>
            <a:r>
              <a:rPr lang="en-US" sz="1867" dirty="0"/>
              <a:t>Apply for generative datasets</a:t>
            </a:r>
          </a:p>
          <a:p>
            <a:pPr marL="152396" indent="0">
              <a:buNone/>
            </a:pPr>
            <a:endParaRPr lang="en-US" sz="1867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152396" indent="0">
                  <a:buNone/>
                </a:pPr>
                <a:r>
                  <a:rPr lang="en-US" sz="2133" b="1" dirty="0">
                    <a:solidFill>
                      <a:srgbClr val="3796BF"/>
                    </a:solidFill>
                  </a:rPr>
                  <a:t>Wrappers</a:t>
                </a:r>
              </a:p>
              <a:p>
                <a:r>
                  <a:rPr lang="en-US" sz="1867" dirty="0">
                    <a:ea typeface="ＭＳ Ｐゴシック" pitchFamily="1" charset="-128"/>
                    <a:cs typeface="ＭＳ Ｐゴシック" pitchFamily="1" charset="-128"/>
                  </a:rPr>
                  <a:t>High complexity (often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67" i="1">
                            <a:latin typeface="Cambria Math" panose="02040503050406030204" pitchFamily="18" charset="0"/>
                            <a:ea typeface="ＭＳ Ｐゴシック" pitchFamily="1" charset="-128"/>
                            <a:cs typeface="ＭＳ Ｐゴシック" pitchFamily="1" charset="-128"/>
                          </a:rPr>
                        </m:ctrlPr>
                      </m:sSupPr>
                      <m:e>
                        <m:r>
                          <a:rPr lang="en-US" sz="1867" i="1">
                            <a:latin typeface="Cambria Math" panose="02040503050406030204" pitchFamily="18" charset="0"/>
                            <a:ea typeface="ＭＳ Ｐゴシック" pitchFamily="1" charset="-128"/>
                            <a:cs typeface="ＭＳ Ｐゴシック" pitchFamily="1" charset="-128"/>
                          </a:rPr>
                          <m:t>𝑛</m:t>
                        </m:r>
                      </m:e>
                      <m:sup>
                        <m:r>
                          <a:rPr lang="en-US" sz="1867" i="1">
                            <a:latin typeface="Cambria Math" panose="02040503050406030204" pitchFamily="18" charset="0"/>
                            <a:ea typeface="ＭＳ Ｐゴシック" pitchFamily="1" charset="-128"/>
                            <a:cs typeface="ＭＳ Ｐゴシック" pitchFamily="1" charset="-128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67" dirty="0">
                    <a:ea typeface="ＭＳ Ｐゴシック" pitchFamily="1" charset="-128"/>
                    <a:cs typeface="ＭＳ Ｐゴシック" pitchFamily="1" charset="-128"/>
                  </a:rPr>
                  <a:t>))</a:t>
                </a:r>
              </a:p>
              <a:p>
                <a:r>
                  <a:rPr lang="en-US" sz="1867" dirty="0">
                    <a:ea typeface="ＭＳ Ｐゴシック" pitchFamily="1" charset="-128"/>
                    <a:cs typeface="ＭＳ Ｐゴシック" pitchFamily="1" charset="-128"/>
                  </a:rPr>
                  <a:t>Better performance</a:t>
                </a:r>
              </a:p>
              <a:p>
                <a:r>
                  <a:rPr lang="en-US" sz="1867" dirty="0">
                    <a:ea typeface="ＭＳ Ｐゴシック" pitchFamily="1" charset="-128"/>
                    <a:cs typeface="ＭＳ Ｐゴシック" pitchFamily="1" charset="-128"/>
                  </a:rPr>
                  <a:t>Work only for a specific dataset</a:t>
                </a:r>
              </a:p>
              <a:p>
                <a:pPr marL="152396" indent="0">
                  <a:buNone/>
                </a:pPr>
                <a:endParaRPr lang="en-US" sz="2133" dirty="0"/>
              </a:p>
            </p:txBody>
          </p:sp>
        </mc:Choice>
        <mc:Fallback xmlns="">
          <p:sp>
            <p:nvSpPr>
              <p:cNvPr id="4" name="Tex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566" t="-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32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52612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Dimensionality Reduction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Why do we need Dimensionality Reduction?</a:t>
            </a:r>
          </a:p>
          <a:p>
            <a:pPr marL="971550" lvl="1" indent="-514350" algn="just">
              <a:defRPr/>
            </a:pPr>
            <a:r>
              <a:rPr lang="es-ES" dirty="0">
                <a:ea typeface="ＭＳ Ｐゴシック" charset="0"/>
                <a:cs typeface="ＭＳ Ｐゴシック" charset="0"/>
              </a:rPr>
              <a:t>Improve performance (regarding speed, predictive power, and model complexity).</a:t>
            </a:r>
          </a:p>
          <a:p>
            <a:pPr marL="971550" lvl="1" indent="-514350" algn="just">
              <a:defRPr/>
            </a:pPr>
            <a:r>
              <a:rPr lang="es-ES" dirty="0">
                <a:ea typeface="ＭＳ Ｐゴシック" charset="0"/>
                <a:cs typeface="ＭＳ Ｐゴシック" charset="0"/>
              </a:rPr>
              <a:t>Visualize the data for model selection.</a:t>
            </a:r>
          </a:p>
          <a:p>
            <a:pPr marL="971550" lvl="1" indent="-514350" algn="just">
              <a:defRPr/>
            </a:pPr>
            <a:r>
              <a:rPr lang="es-ES" dirty="0">
                <a:ea typeface="ＭＳ Ｐゴシック" charset="0"/>
                <a:cs typeface="ＭＳ Ｐゴシック" charset="0"/>
              </a:rPr>
              <a:t>Avoid the curse of dimensionality and remove noise.</a:t>
            </a:r>
          </a:p>
          <a:p>
            <a:pPr marL="36576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53E9F6-1FB4-437C-A5D5-D74FC5E7D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704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Dimensionality Reduction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Feature Selection</a:t>
            </a:r>
            <a:r>
              <a:rPr lang="en-US" sz="2133" dirty="0"/>
              <a:t>	</a:t>
            </a:r>
          </a:p>
          <a:p>
            <a:pPr marL="152396" indent="0">
              <a:buNone/>
            </a:pPr>
            <a:r>
              <a:rPr lang="en-US" sz="2133" dirty="0"/>
              <a:t>seeks a </a:t>
            </a:r>
            <a:r>
              <a:rPr lang="en-US" sz="2133" i="1" dirty="0"/>
              <a:t>subset</a:t>
            </a:r>
            <a:r>
              <a:rPr lang="en-US" sz="2133" dirty="0"/>
              <a:t> of the original features that retains most of the relevant information.</a:t>
            </a:r>
          </a:p>
          <a:p>
            <a:r>
              <a:rPr lang="en-US" sz="2133" dirty="0"/>
              <a:t>Filters</a:t>
            </a:r>
          </a:p>
          <a:p>
            <a:r>
              <a:rPr lang="en-US" sz="2133" dirty="0"/>
              <a:t>Wrappers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sz="2133" b="1" dirty="0">
                <a:solidFill>
                  <a:srgbClr val="3796BF"/>
                </a:solidFill>
              </a:rPr>
              <a:t>Feature Extraction</a:t>
            </a:r>
          </a:p>
          <a:p>
            <a:pPr marL="152396" indent="0">
              <a:buNone/>
            </a:pPr>
            <a:r>
              <a:rPr lang="en-US" sz="2133" dirty="0"/>
              <a:t>combines/fuses the n original features into a smaller set of newly created features which hopefully retains most of the relevant information from all the original features.</a:t>
            </a:r>
          </a:p>
          <a:p>
            <a:r>
              <a:rPr lang="en-US" sz="2133" b="1" dirty="0">
                <a:solidFill>
                  <a:schemeClr val="accent6"/>
                </a:solidFill>
              </a:rPr>
              <a:t>PCA</a:t>
            </a:r>
            <a:r>
              <a:rPr lang="en-US" sz="2133" b="1" dirty="0"/>
              <a:t>/SVD</a:t>
            </a:r>
          </a:p>
          <a:p>
            <a:r>
              <a:rPr lang="en-US" sz="2133" b="1" dirty="0">
                <a:solidFill>
                  <a:schemeClr val="accent6"/>
                </a:solidFill>
              </a:rPr>
              <a:t>T-SNE</a:t>
            </a:r>
          </a:p>
          <a:p>
            <a:r>
              <a:rPr lang="en-US" sz="2133" dirty="0"/>
              <a:t>Neural Network – VGG16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319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5ECAF-A8B0-44D7-9DF9-756AC9CDE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9D6B6-3377-4F98-9AD4-6C6BB7ED5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/>
              <a:t>Advantages</a:t>
            </a:r>
            <a:r>
              <a:rPr lang="en-US" dirty="0"/>
              <a:t>: </a:t>
            </a:r>
          </a:p>
          <a:p>
            <a:r>
              <a:rPr lang="en-US" dirty="0"/>
              <a:t>removing irrelevant data. </a:t>
            </a:r>
          </a:p>
          <a:p>
            <a:r>
              <a:rPr lang="en-US" dirty="0"/>
              <a:t>increasing predictive accuracy of learned models. </a:t>
            </a:r>
          </a:p>
          <a:p>
            <a:r>
              <a:rPr lang="en-US" dirty="0"/>
              <a:t>reducing the cost of the data. </a:t>
            </a:r>
          </a:p>
          <a:p>
            <a:r>
              <a:rPr lang="en-US" dirty="0"/>
              <a:t>improving learning efficiency, such as reducing storage requirements and computational cost. </a:t>
            </a:r>
          </a:p>
          <a:p>
            <a:r>
              <a:rPr lang="en-US" dirty="0"/>
              <a:t>reducing the complexity of the resulting model description, </a:t>
            </a:r>
          </a:p>
          <a:p>
            <a:r>
              <a:rPr lang="en-US" dirty="0"/>
              <a:t>improving the understanding of the data and the model.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5DD3B-348D-4A9C-81BE-E8284D424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33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5ECAF-A8B0-44D7-9DF9-756AC9CDE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2AE54D-8B17-4684-BA1A-7DA380EB5D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9152" y="1935163"/>
            <a:ext cx="8373695" cy="438943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5DD3B-348D-4A9C-81BE-E8284D424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5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5ECAF-A8B0-44D7-9DF9-756AC9CDE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5DD3B-348D-4A9C-81BE-E8284D424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8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AA495E6-D888-4B6B-9F57-6F2CE9678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569101-1BD5-4CE1-8F32-C3C24C07D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308" y="1974239"/>
            <a:ext cx="9545382" cy="438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537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59775-E528-47A5-A5B8-DD90CD79A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 Analysis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D0FEA0F-C8CC-438D-BE13-72D81828C5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6677" y="2648537"/>
            <a:ext cx="9278645" cy="296268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85D79-0A1B-454D-8D20-5361177D1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113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brainstorming presentation.potx" id="{DE77CA07-3D7A-4CF2-AF02-587F794CB3CB}" vid="{13C2A94F-C0A1-4622-B71C-29A3B00D5E0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brainstorming presentation</Template>
  <TotalTime>1684</TotalTime>
  <Words>1018</Words>
  <Application>Microsoft Office PowerPoint</Application>
  <PresentationFormat>Widescreen</PresentationFormat>
  <Paragraphs>201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Calibri</vt:lpstr>
      <vt:lpstr>Cambria Math</vt:lpstr>
      <vt:lpstr>Century Gothic</vt:lpstr>
      <vt:lpstr>Palatino Linotype</vt:lpstr>
      <vt:lpstr>Wingdings 2</vt:lpstr>
      <vt:lpstr>Presentation on brainstorming</vt:lpstr>
      <vt:lpstr>Feature Extraction and Selection</vt:lpstr>
      <vt:lpstr>Introduction</vt:lpstr>
      <vt:lpstr>Dimensionality Reduction</vt:lpstr>
      <vt:lpstr>Dimensionality Reduction</vt:lpstr>
      <vt:lpstr>Dimensionality Reduction</vt:lpstr>
      <vt:lpstr>Feature Selection</vt:lpstr>
      <vt:lpstr>Feature Analysis</vt:lpstr>
      <vt:lpstr>Feature Analysis</vt:lpstr>
      <vt:lpstr>Feature Analysis</vt:lpstr>
      <vt:lpstr>Feature Analysis</vt:lpstr>
      <vt:lpstr>Feature Analysis</vt:lpstr>
      <vt:lpstr>Feature Analysis</vt:lpstr>
      <vt:lpstr>Feature Analysis</vt:lpstr>
      <vt:lpstr>Feature Selection</vt:lpstr>
      <vt:lpstr>Feature Selection</vt:lpstr>
      <vt:lpstr>Feature Selection</vt:lpstr>
      <vt:lpstr>Feature Selection: Filters</vt:lpstr>
      <vt:lpstr>Feature Selection: Filters</vt:lpstr>
      <vt:lpstr>Feature Selection: Filters</vt:lpstr>
      <vt:lpstr>Feature Selection: Filters</vt:lpstr>
      <vt:lpstr>Feature Selection: Filters</vt:lpstr>
      <vt:lpstr>Feature Selection: Wrappers</vt:lpstr>
      <vt:lpstr>Feature Selection: Wrappers</vt:lpstr>
      <vt:lpstr>Feature Selection: Wrappers</vt:lpstr>
      <vt:lpstr>Feature Selection: Wrappers</vt:lpstr>
      <vt:lpstr>Feature Selection: Embedded</vt:lpstr>
      <vt:lpstr>Feature Selection: Embedded</vt:lpstr>
      <vt:lpstr>Feature Selection: Embedded</vt:lpstr>
      <vt:lpstr>Feature Selection: Embedded</vt:lpstr>
      <vt:lpstr>Feature Selection: Embedded</vt:lpstr>
      <vt:lpstr>Feature Selection: Embedded</vt:lpstr>
      <vt:lpstr>Feature Selection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Feature Extraction and Selection</dc:title>
  <dc:creator>Nhat-Quang Doan</dc:creator>
  <cp:lastModifiedBy>Nhat-Quang Doan</cp:lastModifiedBy>
  <cp:revision>27</cp:revision>
  <dcterms:created xsi:type="dcterms:W3CDTF">2024-03-11T17:14:19Z</dcterms:created>
  <dcterms:modified xsi:type="dcterms:W3CDTF">2024-03-17T03:11:18Z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