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x="6881800" cy="9296400"/>
  <p:embeddedFontLst>
    <p:embeddedFont>
      <p:font typeface="Gill Sans"/>
      <p:regular r:id="rId26"/>
      <p:bold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280">
          <p15:clr>
            <a:srgbClr val="A4A3A4"/>
          </p15:clr>
        </p15:guide>
        <p15:guide id="2" pos="2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80" orient="horz"/>
        <p:guide pos="277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GillSans-regular.fntdata"/><Relationship Id="rId25" Type="http://schemas.openxmlformats.org/officeDocument/2006/relationships/slide" Target="slides/slide20.xml"/><Relationship Id="rId27" Type="http://schemas.openxmlformats.org/officeDocument/2006/relationships/font" Target="fonts/Gill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2982418" cy="464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9250" spcFirstLastPara="1" rIns="1925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1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99396" y="1"/>
            <a:ext cx="2982417" cy="464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19250" spcFirstLastPara="1" rIns="19250" wrap="square" tIns="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1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 txBox="1"/>
          <p:nvPr>
            <p:ph idx="11" type="ftr"/>
          </p:nvPr>
        </p:nvSpPr>
        <p:spPr>
          <a:xfrm>
            <a:off x="0" y="8832195"/>
            <a:ext cx="2982418" cy="46420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250" spcFirstLastPara="1" rIns="1925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1" sz="1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12" type="sldNum"/>
          </p:nvPr>
        </p:nvSpPr>
        <p:spPr>
          <a:xfrm>
            <a:off x="3899396" y="8832195"/>
            <a:ext cx="2982417" cy="46420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250" spcFirstLastPara="1" rIns="1925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1" lang="en-US" sz="1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1" sz="11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7;n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25" lIns="93050" spcFirstLastPara="1" rIns="93050" wrap="square" tIns="465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/>
          <p:nvPr>
            <p:ph idx="3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" name="Google Shape;9;n"/>
          <p:cNvSpPr/>
          <p:nvPr/>
        </p:nvSpPr>
        <p:spPr>
          <a:xfrm>
            <a:off x="3070518" y="8853714"/>
            <a:ext cx="739285" cy="270787"/>
          </a:xfrm>
          <a:prstGeom prst="rect">
            <a:avLst/>
          </a:prstGeom>
          <a:noFill/>
          <a:ln>
            <a:noFill/>
          </a:ln>
        </p:spPr>
        <p:txBody>
          <a:bodyPr anchorCtr="0" anchor="t" bIns="44925" lIns="88250" spcFirstLastPara="1" rIns="88250" wrap="square" tIns="449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 txBox="1"/>
          <p:nvPr>
            <p:ph idx="12" type="sldNum"/>
          </p:nvPr>
        </p:nvSpPr>
        <p:spPr>
          <a:xfrm>
            <a:off x="3899396" y="8832195"/>
            <a:ext cx="2982417" cy="46420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250" spcFirstLastPara="1" rIns="1925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1" lang="en-US" sz="1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1" sz="11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0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6" name="Google Shape;246;p10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0:notes"/>
          <p:cNvSpPr txBox="1"/>
          <p:nvPr>
            <p:ph idx="12" type="sldNum"/>
          </p:nvPr>
        </p:nvSpPr>
        <p:spPr>
          <a:xfrm>
            <a:off x="3899396" y="8832195"/>
            <a:ext cx="2982417" cy="46420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250" spcFirstLastPara="1" rIns="1925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1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1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2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2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3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13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4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14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15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15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16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16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7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17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18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18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19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19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20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20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3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4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4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3" name="Google Shape;143;p5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5:notes"/>
          <p:cNvSpPr txBox="1"/>
          <p:nvPr>
            <p:ph idx="12" type="sldNum"/>
          </p:nvPr>
        </p:nvSpPr>
        <p:spPr>
          <a:xfrm>
            <a:off x="3899396" y="8832195"/>
            <a:ext cx="2982417" cy="46420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19250" spcFirstLastPara="1" rIns="1925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6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7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7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8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8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9:notes"/>
          <p:cNvSpPr txBox="1"/>
          <p:nvPr>
            <p:ph idx="1" type="body"/>
          </p:nvPr>
        </p:nvSpPr>
        <p:spPr>
          <a:xfrm>
            <a:off x="916978" y="4414560"/>
            <a:ext cx="5047858" cy="4182458"/>
          </a:xfrm>
          <a:prstGeom prst="rect">
            <a:avLst/>
          </a:prstGeom>
        </p:spPr>
        <p:txBody>
          <a:bodyPr anchorCtr="0" anchor="t" bIns="46525" lIns="93050" spcFirstLastPara="1" rIns="93050" wrap="square" tIns="465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9:notes"/>
          <p:cNvSpPr/>
          <p:nvPr>
            <p:ph idx="2" type="sldImg"/>
          </p:nvPr>
        </p:nvSpPr>
        <p:spPr>
          <a:xfrm>
            <a:off x="1120775" y="698500"/>
            <a:ext cx="4640263" cy="34813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/>
            </a:lvl1pPr>
            <a:lvl2pPr lvl="1" algn="ctr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/>
            </a:lvl2pPr>
            <a:lvl3pPr lvl="2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/>
            </a:lvl5pPr>
            <a:lvl6pPr lvl="5" algn="ctr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ctr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ctr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ctr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 rot="5400000">
            <a:off x="1861344" y="-727868"/>
            <a:ext cx="5421313" cy="904875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14325" lvl="0" marL="457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35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5pPr>
            <a:lvl6pPr indent="-342900" lvl="5" marL="2743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6pPr>
            <a:lvl7pPr indent="-342900" lvl="6" marL="3200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7pPr>
            <a:lvl8pPr indent="-342900" lvl="7" marL="3657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8pPr>
            <a:lvl9pPr indent="-342900" lvl="8" marL="4114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/>
          <p:nvPr>
            <p:ph type="title"/>
          </p:nvPr>
        </p:nvSpPr>
        <p:spPr>
          <a:xfrm rot="5400000">
            <a:off x="4757738" y="2128838"/>
            <a:ext cx="6280150" cy="2216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" type="body"/>
          </p:nvPr>
        </p:nvSpPr>
        <p:spPr>
          <a:xfrm rot="5400000">
            <a:off x="247651" y="-12699"/>
            <a:ext cx="6280150" cy="649922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14325" lvl="0" marL="457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35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5pPr>
            <a:lvl6pPr indent="-342900" lvl="5" marL="2743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6pPr>
            <a:lvl7pPr indent="-342900" lvl="6" marL="3200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7pPr>
            <a:lvl8pPr indent="-342900" lvl="7" marL="3657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8pPr>
            <a:lvl9pPr indent="-342900" lvl="8" marL="4114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88900" y="829994"/>
            <a:ext cx="8966200" cy="573122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61950" lvl="0" marL="45720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  <a:defRPr sz="2800">
                <a:latin typeface="Gill Sans"/>
                <a:ea typeface="Gill Sans"/>
                <a:cs typeface="Gill Sans"/>
                <a:sym typeface="Gill Sans"/>
              </a:defRPr>
            </a:lvl1pPr>
            <a:lvl2pPr indent="-381000" lvl="1" marL="9144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  <a:defRPr sz="2400">
                <a:latin typeface="Gill Sans"/>
                <a:ea typeface="Gill Sans"/>
                <a:cs typeface="Gill Sans"/>
                <a:sym typeface="Gill Sans"/>
              </a:defRPr>
            </a:lvl2pPr>
            <a:lvl3pPr indent="-3556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•"/>
              <a:defRPr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Char char="–"/>
              <a:defRPr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⮚"/>
              <a:defRPr>
                <a:latin typeface="Gill Sans"/>
                <a:ea typeface="Gill Sans"/>
                <a:cs typeface="Gill Sans"/>
                <a:sym typeface="Gill Sans"/>
              </a:defRPr>
            </a:lvl5pPr>
            <a:lvl6pPr indent="-342900" lvl="5" marL="2743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6pPr>
            <a:lvl7pPr indent="-342900" lvl="6" marL="3200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7pPr>
            <a:lvl8pPr indent="-342900" lvl="7" marL="3657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8pPr>
            <a:lvl9pPr indent="-342900" lvl="8" marL="4114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5pPr>
            <a:lvl6pPr indent="-228600" lvl="5" marL="27432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6pPr>
            <a:lvl7pPr indent="-228600" lvl="6" marL="32004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7pPr>
            <a:lvl8pPr indent="-228600" lvl="7" marL="36576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8pPr>
            <a:lvl9pPr indent="-228600" lvl="8" marL="41148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138113" y="1085850"/>
            <a:ext cx="4357687" cy="5291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61950" lvl="0" marL="45720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  <a:defRPr sz="2800"/>
            </a:lvl1pPr>
            <a:lvl2pPr indent="-381000" lvl="1" marL="9144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6pPr>
            <a:lvl7pPr indent="-342900" lvl="6" marL="3200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7pPr>
            <a:lvl8pPr indent="-342900" lvl="7" marL="3657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8pPr>
            <a:lvl9pPr indent="-342900" lvl="8" marL="4114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9pPr>
          </a:lstStyle>
          <a:p/>
        </p:txBody>
      </p:sp>
      <p:sp>
        <p:nvSpPr>
          <p:cNvPr id="44" name="Google Shape;44;p6"/>
          <p:cNvSpPr txBox="1"/>
          <p:nvPr>
            <p:ph idx="2" type="body"/>
          </p:nvPr>
        </p:nvSpPr>
        <p:spPr>
          <a:xfrm>
            <a:off x="4648200" y="1085850"/>
            <a:ext cx="4357688" cy="5291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61950" lvl="0" marL="45720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  <a:defRPr sz="2800"/>
            </a:lvl1pPr>
            <a:lvl2pPr indent="-381000" lvl="1" marL="9144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6pPr>
            <a:lvl7pPr indent="-342900" lvl="6" marL="32004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7pPr>
            <a:lvl8pPr indent="-342900" lvl="7" marL="3657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8pPr>
            <a:lvl9pPr indent="-342900" lvl="8" marL="41148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Char char="⮚"/>
              <a:defRPr sz="1800"/>
            </a:lvl9pPr>
          </a:lstStyle>
          <a:p/>
        </p:txBody>
      </p:sp>
      <p:sp>
        <p:nvSpPr>
          <p:cNvPr id="45" name="Google Shape;45;p6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9pPr>
          </a:lstStyle>
          <a:p/>
        </p:txBody>
      </p:sp>
      <p:sp>
        <p:nvSpPr>
          <p:cNvPr id="52" name="Google Shape;52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600"/>
              <a:buChar char="⮚"/>
              <a:defRPr sz="1600"/>
            </a:lvl9pPr>
          </a:lstStyle>
          <a:p/>
        </p:txBody>
      </p:sp>
      <p:sp>
        <p:nvSpPr>
          <p:cNvPr id="54" name="Google Shape;54;p7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⮚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⮚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⮚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⮚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Char char="⮚"/>
              <a:defRPr sz="20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9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marR="0" rtl="0" algn="l">
              <a:lnSpc>
                <a:spcPct val="9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7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2" name="Google Shape;72;p10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sz="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dk2"/>
            </a:gs>
            <a:gs pos="100000">
              <a:srgbClr val="00006B"/>
            </a:gs>
          </a:gsLst>
          <a:lin ang="5400000" scaled="0"/>
        </a:gra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" name="Google Shape;14;p1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" type="body"/>
          </p:nvPr>
        </p:nvSpPr>
        <p:spPr>
          <a:xfrm>
            <a:off x="47625" y="1085850"/>
            <a:ext cx="9048750" cy="542131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Char char="●"/>
              <a:defRPr b="0" i="0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–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⮚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⮚"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Google Shape;16;p1"/>
          <p:cNvSpPr/>
          <p:nvPr/>
        </p:nvSpPr>
        <p:spPr>
          <a:xfrm>
            <a:off x="6350" y="6350"/>
            <a:ext cx="9118600" cy="6832600"/>
          </a:xfrm>
          <a:prstGeom prst="rect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FAFD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7" name="Google Shape;17;p1"/>
          <p:cNvCxnSpPr/>
          <p:nvPr/>
        </p:nvCxnSpPr>
        <p:spPr>
          <a:xfrm>
            <a:off x="-1" y="729143"/>
            <a:ext cx="9118833" cy="0"/>
          </a:xfrm>
          <a:prstGeom prst="straightConnector1">
            <a:avLst/>
          </a:prstGeom>
          <a:noFill/>
          <a:ln cap="flat" cmpd="sng" w="57150">
            <a:solidFill>
              <a:srgbClr val="0099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cs.gmu.edu/~offutt/softwaretest/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jpg"/><Relationship Id="rId4" Type="http://schemas.openxmlformats.org/officeDocument/2006/relationships/image" Target="../media/image8.jpg"/><Relationship Id="rId5" Type="http://schemas.openxmlformats.org/officeDocument/2006/relationships/image" Target="../media/image3.jpg"/><Relationship Id="rId6" Type="http://schemas.openxmlformats.org/officeDocument/2006/relationships/image" Target="../media/image2.jpg"/><Relationship Id="rId7" Type="http://schemas.openxmlformats.org/officeDocument/2006/relationships/image" Target="../media/image7.jpg"/><Relationship Id="rId8" Type="http://schemas.openxmlformats.org/officeDocument/2006/relationships/image" Target="../media/image4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/>
          <p:nvPr>
            <p:ph type="ctrTitle"/>
          </p:nvPr>
        </p:nvSpPr>
        <p:spPr>
          <a:xfrm>
            <a:off x="450850" y="260440"/>
            <a:ext cx="8229600" cy="287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</a:t>
            </a:r>
            <a:br>
              <a:rPr lang="en-US"/>
            </a:br>
            <a:r>
              <a:rPr lang="en-US" sz="2800"/>
              <a:t>(</a:t>
            </a:r>
            <a:r>
              <a:rPr i="1" lang="en-US" sz="2800"/>
              <a:t>2nd edition</a:t>
            </a:r>
            <a:r>
              <a:rPr lang="en-US" sz="2800"/>
              <a:t>)</a:t>
            </a:r>
            <a:br>
              <a:rPr lang="en-US"/>
            </a:br>
            <a:r>
              <a:rPr lang="en-US"/>
              <a:t>Chapter 4</a:t>
            </a:r>
            <a:br>
              <a:rPr lang="en-US"/>
            </a:br>
            <a:br>
              <a:rPr lang="en-US"/>
            </a:br>
            <a:r>
              <a:rPr lang="en-US"/>
              <a:t>Putting Testing First</a:t>
            </a:r>
            <a:endParaRPr/>
          </a:p>
        </p:txBody>
      </p:sp>
      <p:sp>
        <p:nvSpPr>
          <p:cNvPr id="93" name="Google Shape;93;p13"/>
          <p:cNvSpPr txBox="1"/>
          <p:nvPr>
            <p:ph idx="1" type="subTitle"/>
          </p:nvPr>
        </p:nvSpPr>
        <p:spPr>
          <a:xfrm>
            <a:off x="914400" y="3425825"/>
            <a:ext cx="7342496" cy="252571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ill Sans"/>
              <a:buNone/>
            </a:pPr>
            <a:r>
              <a:rPr lang="en-US" sz="3200"/>
              <a:t>Paul Ammann &amp; Jeff Offutt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t/>
            </a:r>
            <a:endParaRPr sz="2800"/>
          </a:p>
          <a:p>
            <a:pPr indent="0" lvl="0" marL="0" rtl="0" algn="ctr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b="0" lang="en-US" u="sng">
                <a:solidFill>
                  <a:schemeClr val="hlink"/>
                </a:solidFill>
                <a:hlinkClick r:id="rId3"/>
              </a:rPr>
              <a:t>http://www.cs.gmu.edu/~offutt/softwaretest/</a:t>
            </a:r>
            <a:endParaRPr b="0"/>
          </a:p>
          <a:p>
            <a:pPr indent="0" lvl="0" marL="0" rtl="0" algn="ctr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 b="0"/>
          </a:p>
        </p:txBody>
      </p:sp>
      <p:sp>
        <p:nvSpPr>
          <p:cNvPr id="94" name="Google Shape;94;p13"/>
          <p:cNvSpPr txBox="1"/>
          <p:nvPr/>
        </p:nvSpPr>
        <p:spPr>
          <a:xfrm>
            <a:off x="2602514" y="6281233"/>
            <a:ext cx="393203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600" u="none" cap="none" strike="noStrike">
                <a:solidFill>
                  <a:srgbClr val="FAFD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August 2014</a:t>
            </a:r>
            <a:endParaRPr b="0" i="1" sz="1600" u="none" cap="none" strike="noStrike">
              <a:solidFill>
                <a:srgbClr val="FAFD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2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Introduction to Software Testing, Edition 2  (Ch 4)</a:t>
            </a:r>
            <a:endParaRPr/>
          </a:p>
        </p:txBody>
      </p:sp>
      <p:sp>
        <p:nvSpPr>
          <p:cNvPr id="250" name="Google Shape;250;p22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22"/>
          <p:cNvSpPr txBox="1"/>
          <p:nvPr>
            <p:ph type="title"/>
          </p:nvPr>
        </p:nvSpPr>
        <p:spPr>
          <a:xfrm>
            <a:off x="96253" y="88231"/>
            <a:ext cx="8939463" cy="14157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Continuous Integration Reduces Risk</a:t>
            </a:r>
            <a:endParaRPr/>
          </a:p>
        </p:txBody>
      </p:sp>
      <p:sp>
        <p:nvSpPr>
          <p:cNvPr id="252" name="Google Shape;252;p22"/>
          <p:cNvSpPr txBox="1"/>
          <p:nvPr/>
        </p:nvSpPr>
        <p:spPr>
          <a:xfrm>
            <a:off x="1375644" y="5858933"/>
            <a:ext cx="6392708" cy="461665"/>
          </a:xfrm>
          <a:prstGeom prst="rect">
            <a:avLst/>
          </a:prstGeom>
          <a:solidFill>
            <a:srgbClr val="0000CC"/>
          </a:solidFill>
          <a:ln cap="flat" cmpd="sng" w="9525">
            <a:solidFill>
              <a:srgbClr val="FFFF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Non-integrated functionality is dangerous!</a:t>
            </a:r>
            <a:endParaRPr b="1" sz="2400">
              <a:solidFill>
                <a:schemeClr val="lt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253" name="Google Shape;253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0" y="1397000"/>
            <a:ext cx="7620000" cy="3937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p22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3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System Tests in Agile Methods</a:t>
            </a:r>
            <a:endParaRPr/>
          </a:p>
        </p:txBody>
      </p:sp>
      <p:sp>
        <p:nvSpPr>
          <p:cNvPr id="260" name="Google Shape;260;p23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/>
          </a:p>
        </p:txBody>
      </p:sp>
      <p:sp>
        <p:nvSpPr>
          <p:cNvPr id="261" name="Google Shape;261;p23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262" name="Google Shape;262;p23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3" name="Google Shape;263;p23"/>
          <p:cNvSpPr txBox="1"/>
          <p:nvPr/>
        </p:nvSpPr>
        <p:spPr>
          <a:xfrm>
            <a:off x="239950" y="1288493"/>
            <a:ext cx="4864614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Traditional testers often design system tests from requirements</a:t>
            </a:r>
            <a:endParaRPr b="0" sz="2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64" name="Google Shape;264;p23"/>
          <p:cNvSpPr/>
          <p:nvPr/>
        </p:nvSpPr>
        <p:spPr>
          <a:xfrm>
            <a:off x="4563484" y="2477537"/>
            <a:ext cx="894945" cy="1915547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28575">
            <a:solidFill>
              <a:srgbClr val="9BD4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FD00"/>
              </a:buClr>
              <a:buSzPts val="2000"/>
              <a:buFont typeface="Times New Roman"/>
              <a:buNone/>
            </a:pPr>
            <a:r>
              <a:t/>
            </a:r>
            <a:endParaRPr b="1" i="0" sz="2000" u="none" cap="none" strike="noStrike">
              <a:solidFill>
                <a:srgbClr val="FAFD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5" name="Google Shape;265;p23"/>
          <p:cNvSpPr/>
          <p:nvPr/>
        </p:nvSpPr>
        <p:spPr>
          <a:xfrm>
            <a:off x="5739382" y="3017021"/>
            <a:ext cx="1157592" cy="836579"/>
          </a:xfrm>
          <a:prstGeom prst="roundRect">
            <a:avLst>
              <a:gd fmla="val 16667" name="adj"/>
            </a:avLst>
          </a:prstGeom>
          <a:solidFill>
            <a:srgbClr val="2727FF"/>
          </a:solidFill>
          <a:ln cap="flat" cmpd="sng" w="28575">
            <a:solidFill>
              <a:srgbClr val="9BD4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FD00"/>
              </a:buClr>
              <a:buSzPts val="2400"/>
              <a:buFont typeface="Gill Sans"/>
              <a:buNone/>
            </a:pPr>
            <a:r>
              <a:rPr b="0" i="0" lang="en-US" sz="2400" u="none" cap="none" strike="noStrike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rPr>
              <a:t>System tests</a:t>
            </a:r>
            <a:endParaRPr/>
          </a:p>
        </p:txBody>
      </p:sp>
      <p:sp>
        <p:nvSpPr>
          <p:cNvPr id="266" name="Google Shape;266;p23"/>
          <p:cNvSpPr txBox="1"/>
          <p:nvPr/>
        </p:nvSpPr>
        <p:spPr>
          <a:xfrm>
            <a:off x="4082375" y="4732583"/>
            <a:ext cx="4341778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But … what if there are no traditional requirements documents ?</a:t>
            </a:r>
            <a:endParaRPr b="0" sz="2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267" name="Google Shape;267;p23"/>
          <p:cNvGrpSpPr/>
          <p:nvPr/>
        </p:nvGrpSpPr>
        <p:grpSpPr>
          <a:xfrm>
            <a:off x="1864526" y="2609260"/>
            <a:ext cx="2344366" cy="1652100"/>
            <a:chOff x="2234190" y="2609260"/>
            <a:chExt cx="2344366" cy="1652100"/>
          </a:xfrm>
        </p:grpSpPr>
        <p:sp>
          <p:nvSpPr>
            <p:cNvPr id="268" name="Google Shape;268;p23"/>
            <p:cNvSpPr/>
            <p:nvPr/>
          </p:nvSpPr>
          <p:spPr>
            <a:xfrm>
              <a:off x="2234190" y="2609260"/>
              <a:ext cx="2039566" cy="792804"/>
            </a:xfrm>
            <a:prstGeom prst="flowChartDocument">
              <a:avLst/>
            </a:prstGeom>
            <a:solidFill>
              <a:srgbClr val="2727FF"/>
            </a:solidFill>
            <a:ln cap="flat" cmpd="sng" w="28575">
              <a:solidFill>
                <a:srgbClr val="9BD4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AFD00"/>
                </a:buClr>
                <a:buSzPts val="2400"/>
                <a:buFont typeface="Gill Sans"/>
                <a:buNone/>
              </a:pPr>
              <a:r>
                <a:rPr b="0" i="0" lang="en-US" sz="2400" u="none" cap="none" strike="noStrike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rPr>
                <a:t>Requirements</a:t>
              </a:r>
              <a:endParaRPr b="0" i="0" sz="2000" u="none" cap="none" strike="noStrike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269" name="Google Shape;269;p23"/>
            <p:cNvSpPr/>
            <p:nvPr/>
          </p:nvSpPr>
          <p:spPr>
            <a:xfrm>
              <a:off x="2386590" y="3043772"/>
              <a:ext cx="2039566" cy="792804"/>
            </a:xfrm>
            <a:prstGeom prst="flowChartDocument">
              <a:avLst/>
            </a:prstGeom>
            <a:solidFill>
              <a:srgbClr val="2727FF"/>
            </a:solidFill>
            <a:ln cap="flat" cmpd="sng" w="28575">
              <a:solidFill>
                <a:srgbClr val="9BD4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AFD00"/>
                </a:buClr>
                <a:buSzPts val="2400"/>
                <a:buFont typeface="Gill Sans"/>
                <a:buNone/>
              </a:pPr>
              <a:r>
                <a:rPr b="0" i="0" lang="en-US" sz="2400" u="none" cap="none" strike="noStrike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rPr>
                <a:t>Requirements</a:t>
              </a:r>
              <a:endParaRPr b="0" i="0" sz="2000" u="none" cap="none" strike="noStrike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270" name="Google Shape;270;p23"/>
            <p:cNvSpPr/>
            <p:nvPr/>
          </p:nvSpPr>
          <p:spPr>
            <a:xfrm>
              <a:off x="2538990" y="3468556"/>
              <a:ext cx="2039566" cy="792804"/>
            </a:xfrm>
            <a:prstGeom prst="flowChartDocument">
              <a:avLst/>
            </a:prstGeom>
            <a:solidFill>
              <a:srgbClr val="2727FF"/>
            </a:solidFill>
            <a:ln cap="flat" cmpd="sng" w="28575">
              <a:solidFill>
                <a:srgbClr val="9BD4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AFD00"/>
                </a:buClr>
                <a:buSzPts val="2400"/>
                <a:buFont typeface="Gill Sans"/>
                <a:buNone/>
              </a:pPr>
              <a:r>
                <a:rPr b="0" i="0" lang="en-US" sz="2400" u="none" cap="none" strike="noStrike">
                  <a:solidFill>
                    <a:srgbClr val="FAFD00"/>
                  </a:solidFill>
                  <a:latin typeface="Gill Sans"/>
                  <a:ea typeface="Gill Sans"/>
                  <a:cs typeface="Gill Sans"/>
                  <a:sym typeface="Gill Sans"/>
                </a:rPr>
                <a:t>Requirements</a:t>
              </a:r>
              <a:endParaRPr b="0" i="0" sz="2000" u="none" cap="none" strike="noStrike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cxnSp>
        <p:nvCxnSpPr>
          <p:cNvPr id="271" name="Google Shape;271;p23"/>
          <p:cNvCxnSpPr/>
          <p:nvPr/>
        </p:nvCxnSpPr>
        <p:spPr>
          <a:xfrm>
            <a:off x="1913076" y="2443177"/>
            <a:ext cx="2039566" cy="1984267"/>
          </a:xfrm>
          <a:prstGeom prst="straightConnector1">
            <a:avLst/>
          </a:prstGeom>
          <a:solidFill>
            <a:schemeClr val="accent1"/>
          </a:solidFill>
          <a:ln cap="flat" cmpd="sng" w="571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2" name="Google Shape;272;p23"/>
          <p:cNvCxnSpPr/>
          <p:nvPr/>
        </p:nvCxnSpPr>
        <p:spPr>
          <a:xfrm rot="5400000">
            <a:off x="1913076" y="2443177"/>
            <a:ext cx="2039566" cy="1984267"/>
          </a:xfrm>
          <a:prstGeom prst="straightConnector1">
            <a:avLst/>
          </a:prstGeom>
          <a:solidFill>
            <a:schemeClr val="accent1"/>
          </a:solidFill>
          <a:ln cap="flat" cmpd="sng" w="571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3" name="Google Shape;273;p23"/>
          <p:cNvSpPr txBox="1"/>
          <p:nvPr/>
        </p:nvSpPr>
        <p:spPr>
          <a:xfrm>
            <a:off x="4311925" y="3050590"/>
            <a:ext cx="434734" cy="769441"/>
          </a:xfrm>
          <a:prstGeom prst="rect">
            <a:avLst/>
          </a:prstGeom>
          <a:solidFill>
            <a:srgbClr val="2727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400">
                <a:solidFill>
                  <a:srgbClr val="FF0000"/>
                </a:solidFill>
                <a:latin typeface="Century"/>
                <a:ea typeface="Century"/>
                <a:cs typeface="Century"/>
                <a:sym typeface="Century"/>
              </a:rPr>
              <a:t>?</a:t>
            </a:r>
            <a:endParaRPr b="1" sz="4400">
              <a:solidFill>
                <a:srgbClr val="FF0000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4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User Stories</a:t>
            </a:r>
            <a:endParaRPr/>
          </a:p>
        </p:txBody>
      </p:sp>
      <p:sp>
        <p:nvSpPr>
          <p:cNvPr id="279" name="Google Shape;279;p24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/>
          </a:p>
        </p:txBody>
      </p:sp>
      <p:sp>
        <p:nvSpPr>
          <p:cNvPr id="280" name="Google Shape;280;p24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281" name="Google Shape;281;p24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2" name="Google Shape;282;p24"/>
          <p:cNvSpPr txBox="1"/>
          <p:nvPr/>
        </p:nvSpPr>
        <p:spPr>
          <a:xfrm>
            <a:off x="429301" y="890152"/>
            <a:ext cx="8262938" cy="1015663"/>
          </a:xfrm>
          <a:prstGeom prst="rect">
            <a:avLst/>
          </a:prstGeom>
          <a:solidFill>
            <a:srgbClr val="0000CC"/>
          </a:solidFill>
          <a:ln cap="flat" cmpd="sng" w="127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 </a:t>
            </a:r>
            <a:r>
              <a:rPr b="0" i="1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user story</a:t>
            </a:r>
            <a:r>
              <a:rPr b="0" lang="en-US" sz="3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is a few sentences that captures what a user will do with the software</a:t>
            </a:r>
            <a:endParaRPr b="0" sz="2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283" name="Google Shape;283;p24"/>
          <p:cNvGrpSpPr/>
          <p:nvPr/>
        </p:nvGrpSpPr>
        <p:grpSpPr>
          <a:xfrm>
            <a:off x="429301" y="2198005"/>
            <a:ext cx="3315849" cy="1989509"/>
            <a:chOff x="429301" y="3375093"/>
            <a:chExt cx="3315849" cy="1989509"/>
          </a:xfrm>
        </p:grpSpPr>
        <p:pic>
          <p:nvPicPr>
            <p:cNvPr descr="C:\Users\offutt\Desktop\Notecard.jpg" id="284" name="Google Shape;284;p2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29301" y="3375093"/>
              <a:ext cx="3315849" cy="19895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5" name="Google Shape;285;p24"/>
            <p:cNvSpPr txBox="1"/>
            <p:nvPr/>
          </p:nvSpPr>
          <p:spPr>
            <a:xfrm>
              <a:off x="505840" y="3675780"/>
              <a:ext cx="2645922" cy="707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000">
                  <a:solidFill>
                    <a:srgbClr val="000000"/>
                  </a:solidFill>
                  <a:latin typeface="Gill Sans"/>
                  <a:ea typeface="Gill Sans"/>
                  <a:cs typeface="Gill Sans"/>
                  <a:sym typeface="Gill Sans"/>
                </a:rPr>
                <a:t>Withdraw money from checking account</a:t>
              </a:r>
              <a:endParaRPr b="0" sz="2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286" name="Google Shape;286;p24"/>
          <p:cNvGrpSpPr/>
          <p:nvPr/>
        </p:nvGrpSpPr>
        <p:grpSpPr>
          <a:xfrm>
            <a:off x="2386823" y="3027467"/>
            <a:ext cx="3315849" cy="1989509"/>
            <a:chOff x="4044748" y="3838778"/>
            <a:chExt cx="3315849" cy="1989509"/>
          </a:xfrm>
        </p:grpSpPr>
        <p:pic>
          <p:nvPicPr>
            <p:cNvPr descr="C:\Users\offutt\Desktop\Notecard.jpg" id="287" name="Google Shape;287;p2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44748" y="3838778"/>
              <a:ext cx="3315849" cy="19895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88" name="Google Shape;288;p24"/>
            <p:cNvSpPr txBox="1"/>
            <p:nvPr/>
          </p:nvSpPr>
          <p:spPr>
            <a:xfrm>
              <a:off x="4083017" y="4204555"/>
              <a:ext cx="3018174" cy="10156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000">
                  <a:solidFill>
                    <a:srgbClr val="000000"/>
                  </a:solidFill>
                  <a:latin typeface="Gill Sans"/>
                  <a:ea typeface="Gill Sans"/>
                  <a:cs typeface="Gill Sans"/>
                  <a:sym typeface="Gill Sans"/>
                </a:rPr>
                <a:t>Support technician sees customer’s history on demand</a:t>
              </a:r>
              <a:endParaRPr b="0" sz="2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289" name="Google Shape;289;p24"/>
          <p:cNvGrpSpPr/>
          <p:nvPr/>
        </p:nvGrpSpPr>
        <p:grpSpPr>
          <a:xfrm>
            <a:off x="5183860" y="1955463"/>
            <a:ext cx="3315849" cy="1989509"/>
            <a:chOff x="4044748" y="3838778"/>
            <a:chExt cx="3315849" cy="1989509"/>
          </a:xfrm>
        </p:grpSpPr>
        <p:pic>
          <p:nvPicPr>
            <p:cNvPr descr="C:\Users\offutt\Desktop\Notecard.jpg" id="290" name="Google Shape;290;p2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44748" y="3838778"/>
              <a:ext cx="3315849" cy="198950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91" name="Google Shape;291;p24"/>
            <p:cNvSpPr txBox="1"/>
            <p:nvPr/>
          </p:nvSpPr>
          <p:spPr>
            <a:xfrm>
              <a:off x="4083017" y="4204555"/>
              <a:ext cx="3018174" cy="707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000">
                  <a:solidFill>
                    <a:srgbClr val="000000"/>
                  </a:solidFill>
                  <a:latin typeface="Gill Sans"/>
                  <a:ea typeface="Gill Sans"/>
                  <a:cs typeface="Gill Sans"/>
                  <a:sym typeface="Gill Sans"/>
                </a:rPr>
                <a:t>Agent sees a list of today’s interview applicants</a:t>
              </a:r>
              <a:endParaRPr b="0" sz="2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292" name="Google Shape;292;p24"/>
          <p:cNvSpPr txBox="1"/>
          <p:nvPr/>
        </p:nvSpPr>
        <p:spPr>
          <a:xfrm>
            <a:off x="88900" y="5068149"/>
            <a:ext cx="8966200" cy="14493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1" marL="685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Char char="–"/>
            </a:pP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In the language of the </a:t>
            </a:r>
            <a:r>
              <a:rPr b="0" i="0" lang="en-US" sz="2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end user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Char char="–"/>
            </a:pP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Usually small in scale with </a:t>
            </a:r>
            <a:r>
              <a:rPr b="0" i="0" lang="en-US" sz="2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few details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Gill Sans"/>
              <a:buChar char="–"/>
            </a:pPr>
            <a:r>
              <a:rPr b="0" i="0" lang="en-US" sz="28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Not</a:t>
            </a: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archived</a:t>
            </a:r>
            <a:endParaRPr b="0" i="0" sz="2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5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Acceptance Tests in Agile Methods</a:t>
            </a:r>
            <a:endParaRPr/>
          </a:p>
        </p:txBody>
      </p:sp>
      <p:sp>
        <p:nvSpPr>
          <p:cNvPr id="298" name="Google Shape;298;p25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/>
          </a:p>
        </p:txBody>
      </p:sp>
      <p:sp>
        <p:nvSpPr>
          <p:cNvPr id="299" name="Google Shape;299;p25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300" name="Google Shape;300;p25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1" name="Google Shape;301;p25"/>
          <p:cNvSpPr/>
          <p:nvPr/>
        </p:nvSpPr>
        <p:spPr>
          <a:xfrm>
            <a:off x="2926505" y="991391"/>
            <a:ext cx="1867242" cy="1342730"/>
          </a:xfrm>
          <a:prstGeom prst="rect">
            <a:avLst/>
          </a:prstGeom>
          <a:solidFill>
            <a:srgbClr val="2727FF"/>
          </a:solidFill>
          <a:ln cap="flat" cmpd="sng" w="38100">
            <a:solidFill>
              <a:srgbClr val="9BD4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Acceptance Test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(</a:t>
            </a:r>
            <a:r>
              <a:rPr b="0" i="1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Failing</a:t>
            </a: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)</a:t>
            </a:r>
            <a:endParaRPr/>
          </a:p>
        </p:txBody>
      </p:sp>
      <p:sp>
        <p:nvSpPr>
          <p:cNvPr id="302" name="Google Shape;302;p25"/>
          <p:cNvSpPr/>
          <p:nvPr/>
        </p:nvSpPr>
        <p:spPr>
          <a:xfrm>
            <a:off x="517347" y="1165501"/>
            <a:ext cx="1335505" cy="994510"/>
          </a:xfrm>
          <a:prstGeom prst="roundRect">
            <a:avLst>
              <a:gd fmla="val 16667" name="adj"/>
            </a:avLst>
          </a:prstGeom>
          <a:solidFill>
            <a:srgbClr val="2727FF"/>
          </a:solidFill>
          <a:ln cap="flat" cmpd="sng" w="38100">
            <a:solidFill>
              <a:srgbClr val="9BD4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User Story</a:t>
            </a:r>
            <a:endParaRPr/>
          </a:p>
        </p:txBody>
      </p:sp>
      <p:sp>
        <p:nvSpPr>
          <p:cNvPr id="303" name="Google Shape;303;p25"/>
          <p:cNvSpPr/>
          <p:nvPr/>
        </p:nvSpPr>
        <p:spPr>
          <a:xfrm>
            <a:off x="5867400" y="1211647"/>
            <a:ext cx="1335505" cy="902218"/>
          </a:xfrm>
          <a:prstGeom prst="roundRect">
            <a:avLst>
              <a:gd fmla="val 16667" name="adj"/>
            </a:avLst>
          </a:prstGeom>
          <a:solidFill>
            <a:srgbClr val="2727FF"/>
          </a:solidFill>
          <a:ln cap="flat" cmpd="sng" w="38100">
            <a:solidFill>
              <a:srgbClr val="9BD4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TDD Test 1</a:t>
            </a:r>
            <a:endParaRPr/>
          </a:p>
        </p:txBody>
      </p:sp>
      <p:sp>
        <p:nvSpPr>
          <p:cNvPr id="304" name="Google Shape;304;p25"/>
          <p:cNvSpPr/>
          <p:nvPr/>
        </p:nvSpPr>
        <p:spPr>
          <a:xfrm>
            <a:off x="6436895" y="2647232"/>
            <a:ext cx="2574758" cy="1395664"/>
          </a:xfrm>
          <a:prstGeom prst="ellipse">
            <a:avLst/>
          </a:prstGeom>
          <a:solidFill>
            <a:srgbClr val="2727FF"/>
          </a:solidFill>
          <a:ln cap="flat" cmpd="sng" w="38100">
            <a:solidFill>
              <a:srgbClr val="9BD4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Change software &amp; Refactor</a:t>
            </a:r>
            <a:endParaRPr/>
          </a:p>
        </p:txBody>
      </p:sp>
      <p:sp>
        <p:nvSpPr>
          <p:cNvPr id="305" name="Google Shape;305;p25"/>
          <p:cNvSpPr/>
          <p:nvPr/>
        </p:nvSpPr>
        <p:spPr>
          <a:xfrm>
            <a:off x="7056521" y="4576262"/>
            <a:ext cx="1335505" cy="902218"/>
          </a:xfrm>
          <a:prstGeom prst="roundRect">
            <a:avLst>
              <a:gd fmla="val 16667" name="adj"/>
            </a:avLst>
          </a:prstGeom>
          <a:solidFill>
            <a:srgbClr val="2727FF"/>
          </a:solidFill>
          <a:ln cap="flat" cmpd="sng" w="38100">
            <a:solidFill>
              <a:srgbClr val="9BD4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TDD Test 2</a:t>
            </a:r>
            <a:endParaRPr/>
          </a:p>
        </p:txBody>
      </p:sp>
      <p:sp>
        <p:nvSpPr>
          <p:cNvPr id="306" name="Google Shape;306;p25"/>
          <p:cNvSpPr/>
          <p:nvPr/>
        </p:nvSpPr>
        <p:spPr>
          <a:xfrm>
            <a:off x="3807158" y="5185832"/>
            <a:ext cx="2574758" cy="1395664"/>
          </a:xfrm>
          <a:prstGeom prst="ellipse">
            <a:avLst/>
          </a:prstGeom>
          <a:solidFill>
            <a:srgbClr val="2727FF"/>
          </a:solidFill>
          <a:ln cap="flat" cmpd="sng" w="38100">
            <a:solidFill>
              <a:srgbClr val="9BD4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Change software &amp; Refactor</a:t>
            </a:r>
            <a:endParaRPr/>
          </a:p>
        </p:txBody>
      </p:sp>
      <p:sp>
        <p:nvSpPr>
          <p:cNvPr id="307" name="Google Shape;307;p25"/>
          <p:cNvSpPr/>
          <p:nvPr/>
        </p:nvSpPr>
        <p:spPr>
          <a:xfrm>
            <a:off x="251479" y="3621357"/>
            <a:ext cx="1867242" cy="1342730"/>
          </a:xfrm>
          <a:prstGeom prst="rect">
            <a:avLst/>
          </a:prstGeom>
          <a:solidFill>
            <a:srgbClr val="2727FF"/>
          </a:solidFill>
          <a:ln cap="flat" cmpd="sng" w="38100">
            <a:solidFill>
              <a:srgbClr val="9BD4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Acceptance Test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(</a:t>
            </a:r>
            <a:r>
              <a:rPr b="0" i="1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Passing</a:t>
            </a: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)</a:t>
            </a:r>
            <a:endParaRPr/>
          </a:p>
        </p:txBody>
      </p:sp>
      <p:cxnSp>
        <p:nvCxnSpPr>
          <p:cNvPr id="308" name="Google Shape;308;p25"/>
          <p:cNvCxnSpPr>
            <a:stCxn id="302" idx="3"/>
            <a:endCxn id="301" idx="1"/>
          </p:cNvCxnSpPr>
          <p:nvPr/>
        </p:nvCxnSpPr>
        <p:spPr>
          <a:xfrm>
            <a:off x="1852852" y="1662756"/>
            <a:ext cx="1073700" cy="0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rgbClr val="9BD4F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309" name="Google Shape;309;p25"/>
          <p:cNvCxnSpPr>
            <a:stCxn id="301" idx="3"/>
            <a:endCxn id="303" idx="1"/>
          </p:cNvCxnSpPr>
          <p:nvPr/>
        </p:nvCxnSpPr>
        <p:spPr>
          <a:xfrm>
            <a:off x="4793747" y="1662756"/>
            <a:ext cx="1073700" cy="0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rgbClr val="9BD4F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310" name="Google Shape;310;p25"/>
          <p:cNvCxnSpPr>
            <a:stCxn id="304" idx="4"/>
            <a:endCxn id="305" idx="0"/>
          </p:cNvCxnSpPr>
          <p:nvPr/>
        </p:nvCxnSpPr>
        <p:spPr>
          <a:xfrm>
            <a:off x="7724274" y="4042896"/>
            <a:ext cx="0" cy="533400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rgbClr val="9BD4F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311" name="Google Shape;311;p25"/>
          <p:cNvCxnSpPr>
            <a:stCxn id="303" idx="3"/>
            <a:endCxn id="304" idx="0"/>
          </p:cNvCxnSpPr>
          <p:nvPr/>
        </p:nvCxnSpPr>
        <p:spPr>
          <a:xfrm>
            <a:off x="7202905" y="1662756"/>
            <a:ext cx="521400" cy="984600"/>
          </a:xfrm>
          <a:prstGeom prst="curvedConnector2">
            <a:avLst/>
          </a:prstGeom>
          <a:solidFill>
            <a:schemeClr val="accent1"/>
          </a:solidFill>
          <a:ln cap="flat" cmpd="sng" w="38100">
            <a:solidFill>
              <a:srgbClr val="9BD4F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312" name="Google Shape;312;p25"/>
          <p:cNvCxnSpPr>
            <a:stCxn id="305" idx="2"/>
            <a:endCxn id="306" idx="6"/>
          </p:cNvCxnSpPr>
          <p:nvPr/>
        </p:nvCxnSpPr>
        <p:spPr>
          <a:xfrm rot="5400000">
            <a:off x="6850374" y="5009880"/>
            <a:ext cx="405300" cy="1342500"/>
          </a:xfrm>
          <a:prstGeom prst="curvedConnector2">
            <a:avLst/>
          </a:prstGeom>
          <a:solidFill>
            <a:schemeClr val="accent1"/>
          </a:solidFill>
          <a:ln cap="flat" cmpd="sng" w="38100">
            <a:solidFill>
              <a:srgbClr val="9BD4F0"/>
            </a:solidFill>
            <a:prstDash val="solid"/>
            <a:round/>
            <a:headEnd len="sm" w="sm" type="none"/>
            <a:tailEnd len="med" w="med" type="stealth"/>
          </a:ln>
        </p:spPr>
      </p:cxnSp>
      <p:grpSp>
        <p:nvGrpSpPr>
          <p:cNvPr id="313" name="Google Shape;313;p25"/>
          <p:cNvGrpSpPr/>
          <p:nvPr/>
        </p:nvGrpSpPr>
        <p:grpSpPr>
          <a:xfrm>
            <a:off x="2231022" y="5799443"/>
            <a:ext cx="689818" cy="168442"/>
            <a:chOff x="3260558" y="3595437"/>
            <a:chExt cx="689818" cy="168442"/>
          </a:xfrm>
        </p:grpSpPr>
        <p:sp>
          <p:nvSpPr>
            <p:cNvPr id="314" name="Google Shape;314;p25"/>
            <p:cNvSpPr/>
            <p:nvPr/>
          </p:nvSpPr>
          <p:spPr>
            <a:xfrm>
              <a:off x="3260558" y="3595437"/>
              <a:ext cx="168442" cy="168442"/>
            </a:xfrm>
            <a:prstGeom prst="ellipse">
              <a:avLst/>
            </a:prstGeom>
            <a:solidFill>
              <a:srgbClr val="2727FF"/>
            </a:solidFill>
            <a:ln cap="flat" cmpd="sng" w="38100">
              <a:solidFill>
                <a:srgbClr val="9BD4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AFD00"/>
                </a:buClr>
                <a:buSzPts val="2000"/>
                <a:buFont typeface="Times New Roman"/>
                <a:buNone/>
              </a:pPr>
              <a:r>
                <a:t/>
              </a:r>
              <a:endPara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5" name="Google Shape;315;p25"/>
            <p:cNvSpPr/>
            <p:nvPr/>
          </p:nvSpPr>
          <p:spPr>
            <a:xfrm>
              <a:off x="3521246" y="3595437"/>
              <a:ext cx="168442" cy="168442"/>
            </a:xfrm>
            <a:prstGeom prst="ellipse">
              <a:avLst/>
            </a:prstGeom>
            <a:solidFill>
              <a:srgbClr val="2727FF"/>
            </a:solidFill>
            <a:ln cap="flat" cmpd="sng" w="38100">
              <a:solidFill>
                <a:srgbClr val="9BD4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AFD00"/>
                </a:buClr>
                <a:buSzPts val="2000"/>
                <a:buFont typeface="Times New Roman"/>
                <a:buNone/>
              </a:pPr>
              <a:r>
                <a:t/>
              </a:r>
              <a:endPara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6" name="Google Shape;316;p25"/>
            <p:cNvSpPr/>
            <p:nvPr/>
          </p:nvSpPr>
          <p:spPr>
            <a:xfrm>
              <a:off x="3781934" y="3595437"/>
              <a:ext cx="168442" cy="168442"/>
            </a:xfrm>
            <a:prstGeom prst="ellipse">
              <a:avLst/>
            </a:prstGeom>
            <a:solidFill>
              <a:srgbClr val="2727FF"/>
            </a:solidFill>
            <a:ln cap="flat" cmpd="sng" w="38100">
              <a:solidFill>
                <a:srgbClr val="9BD4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AFD00"/>
                </a:buClr>
                <a:buSzPts val="2000"/>
                <a:buFont typeface="Times New Roman"/>
                <a:buNone/>
              </a:pPr>
              <a:r>
                <a:t/>
              </a:r>
              <a:endPara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cxnSp>
        <p:nvCxnSpPr>
          <p:cNvPr id="317" name="Google Shape;317;p25"/>
          <p:cNvCxnSpPr/>
          <p:nvPr/>
        </p:nvCxnSpPr>
        <p:spPr>
          <a:xfrm rot="10800000">
            <a:off x="3022758" y="5883664"/>
            <a:ext cx="784400" cy="0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rgbClr val="9BD4F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318" name="Google Shape;318;p25"/>
          <p:cNvCxnSpPr>
            <a:endCxn id="307" idx="2"/>
          </p:cNvCxnSpPr>
          <p:nvPr/>
        </p:nvCxnSpPr>
        <p:spPr>
          <a:xfrm rot="10800000">
            <a:off x="1185100" y="4964087"/>
            <a:ext cx="949800" cy="920400"/>
          </a:xfrm>
          <a:prstGeom prst="curvedConnector2">
            <a:avLst/>
          </a:prstGeom>
          <a:solidFill>
            <a:schemeClr val="accent1"/>
          </a:solidFill>
          <a:ln cap="flat" cmpd="sng" w="38100">
            <a:solidFill>
              <a:srgbClr val="9BD4F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319" name="Google Shape;319;p25"/>
          <p:cNvCxnSpPr>
            <a:stCxn id="307" idx="0"/>
            <a:endCxn id="302" idx="2"/>
          </p:cNvCxnSpPr>
          <p:nvPr/>
        </p:nvCxnSpPr>
        <p:spPr>
          <a:xfrm rot="10800000">
            <a:off x="1185100" y="2160057"/>
            <a:ext cx="0" cy="1461300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rgbClr val="9BD4F0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320" name="Google Shape;320;p25"/>
          <p:cNvSpPr txBox="1"/>
          <p:nvPr/>
        </p:nvSpPr>
        <p:spPr>
          <a:xfrm>
            <a:off x="3865552" y="3238727"/>
            <a:ext cx="1465021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400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rPr>
              <a:t>Tests archived</a:t>
            </a:r>
            <a:endParaRPr b="0" sz="2400">
              <a:solidFill>
                <a:srgbClr val="FAFD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321" name="Google Shape;321;p25"/>
          <p:cNvCxnSpPr>
            <a:stCxn id="320" idx="0"/>
          </p:cNvCxnSpPr>
          <p:nvPr/>
        </p:nvCxnSpPr>
        <p:spPr>
          <a:xfrm rot="10800000">
            <a:off x="4163062" y="2490527"/>
            <a:ext cx="435000" cy="748200"/>
          </a:xfrm>
          <a:prstGeom prst="straightConnector1">
            <a:avLst/>
          </a:prstGeom>
          <a:solidFill>
            <a:schemeClr val="accent1"/>
          </a:solidFill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322" name="Google Shape;322;p25"/>
          <p:cNvCxnSpPr/>
          <p:nvPr/>
        </p:nvCxnSpPr>
        <p:spPr>
          <a:xfrm flipH="1" rot="10800000">
            <a:off x="4969042" y="2160011"/>
            <a:ext cx="898358" cy="1185053"/>
          </a:xfrm>
          <a:prstGeom prst="straightConnector1">
            <a:avLst/>
          </a:prstGeom>
          <a:solidFill>
            <a:schemeClr val="accent1"/>
          </a:solidFill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323" name="Google Shape;323;p25"/>
          <p:cNvCxnSpPr/>
          <p:nvPr/>
        </p:nvCxnSpPr>
        <p:spPr>
          <a:xfrm>
            <a:off x="5094537" y="3654225"/>
            <a:ext cx="1727368" cy="922037"/>
          </a:xfrm>
          <a:prstGeom prst="straightConnector1">
            <a:avLst/>
          </a:prstGeom>
          <a:solidFill>
            <a:schemeClr val="accent1"/>
          </a:solidFill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324" name="Google Shape;324;p25"/>
          <p:cNvSpPr txBox="1"/>
          <p:nvPr/>
        </p:nvSpPr>
        <p:spPr>
          <a:xfrm>
            <a:off x="2135775" y="4258108"/>
            <a:ext cx="2833267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400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rPr>
              <a:t>Continue adding TDD tests until acceptance test passes</a:t>
            </a:r>
            <a:endParaRPr b="0" sz="2400">
              <a:solidFill>
                <a:srgbClr val="FAFD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25" name="Google Shape;325;p25"/>
          <p:cNvSpPr txBox="1"/>
          <p:nvPr/>
        </p:nvSpPr>
        <p:spPr>
          <a:xfrm>
            <a:off x="6472992" y="5848467"/>
            <a:ext cx="257475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400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rPr>
              <a:t>Refactoring avoids maintenance debt</a:t>
            </a:r>
            <a:endParaRPr b="0" sz="2400">
              <a:solidFill>
                <a:srgbClr val="FAFD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326" name="Google Shape;326;p25"/>
          <p:cNvCxnSpPr/>
          <p:nvPr/>
        </p:nvCxnSpPr>
        <p:spPr>
          <a:xfrm flipH="1">
            <a:off x="5763126" y="6193684"/>
            <a:ext cx="709867" cy="70281"/>
          </a:xfrm>
          <a:prstGeom prst="straightConnector1">
            <a:avLst/>
          </a:prstGeom>
          <a:solidFill>
            <a:schemeClr val="accent1"/>
          </a:solidFill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6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Adding Tests to Existing Systems</a:t>
            </a:r>
            <a:endParaRPr/>
          </a:p>
        </p:txBody>
      </p:sp>
      <p:sp>
        <p:nvSpPr>
          <p:cNvPr id="332" name="Google Shape;332;p26"/>
          <p:cNvSpPr txBox="1"/>
          <p:nvPr>
            <p:ph idx="1" type="body"/>
          </p:nvPr>
        </p:nvSpPr>
        <p:spPr>
          <a:xfrm>
            <a:off x="88900" y="829994"/>
            <a:ext cx="8966200" cy="573122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Most of today’s software is </a:t>
            </a:r>
            <a:r>
              <a:rPr lang="en-US">
                <a:solidFill>
                  <a:schemeClr val="lt2"/>
                </a:solidFill>
              </a:rPr>
              <a:t>legacy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No legacy </a:t>
            </a:r>
            <a:r>
              <a:rPr lang="en-US">
                <a:solidFill>
                  <a:schemeClr val="lt2"/>
                </a:solidFill>
              </a:rPr>
              <a:t>tests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Legacy requirements hopelessly </a:t>
            </a:r>
            <a:r>
              <a:rPr lang="en-US">
                <a:solidFill>
                  <a:schemeClr val="lt2"/>
                </a:solidFill>
              </a:rPr>
              <a:t>outdated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Designs, if they were ever written down, </a:t>
            </a:r>
            <a:r>
              <a:rPr lang="en-US">
                <a:solidFill>
                  <a:schemeClr val="lt2"/>
                </a:solidFill>
              </a:rPr>
              <a:t>lost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Companies sometimes </a:t>
            </a:r>
            <a:r>
              <a:rPr lang="en-US">
                <a:solidFill>
                  <a:schemeClr val="lt2"/>
                </a:solidFill>
              </a:rPr>
              <a:t>choose not to change</a:t>
            </a:r>
            <a:r>
              <a:rPr lang="en-US"/>
              <a:t> software out of fear of failure</a:t>
            </a:r>
            <a:endParaRPr/>
          </a:p>
        </p:txBody>
      </p:sp>
      <p:sp>
        <p:nvSpPr>
          <p:cNvPr id="333" name="Google Shape;333;p26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 u="sng"/>
          </a:p>
        </p:txBody>
      </p:sp>
      <p:sp>
        <p:nvSpPr>
          <p:cNvPr id="334" name="Google Shape;334;p26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335" name="Google Shape;335;p26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6" name="Google Shape;336;p26"/>
          <p:cNvSpPr txBox="1"/>
          <p:nvPr/>
        </p:nvSpPr>
        <p:spPr>
          <a:xfrm>
            <a:off x="1371616" y="3816187"/>
            <a:ext cx="6388769" cy="1077218"/>
          </a:xfrm>
          <a:prstGeom prst="rect">
            <a:avLst/>
          </a:prstGeom>
          <a:solidFill>
            <a:srgbClr val="0000CC"/>
          </a:solidFill>
          <a:ln cap="flat" cmpd="sng" w="127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How to apply TDD to legacy software with no tests?</a:t>
            </a:r>
            <a:endParaRPr b="0" sz="3200">
              <a:solidFill>
                <a:schemeClr val="lt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37" name="Google Shape;337;p26"/>
          <p:cNvSpPr txBox="1"/>
          <p:nvPr/>
        </p:nvSpPr>
        <p:spPr>
          <a:xfrm>
            <a:off x="77670" y="5113421"/>
            <a:ext cx="8966200" cy="1121291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Char char="●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Create an entire new test set? — too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expensive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!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Char char="●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Give up? — a mixed project is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unmanageable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7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Incremental TDD</a:t>
            </a:r>
            <a:endParaRPr/>
          </a:p>
        </p:txBody>
      </p:sp>
      <p:sp>
        <p:nvSpPr>
          <p:cNvPr id="343" name="Google Shape;343;p27"/>
          <p:cNvSpPr txBox="1"/>
          <p:nvPr>
            <p:ph idx="1" type="body"/>
          </p:nvPr>
        </p:nvSpPr>
        <p:spPr>
          <a:xfrm>
            <a:off x="88900" y="1079500"/>
            <a:ext cx="8966200" cy="5481721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When a change is made, add TDD tests for </a:t>
            </a:r>
            <a:r>
              <a:rPr lang="en-US">
                <a:solidFill>
                  <a:schemeClr val="lt2"/>
                </a:solidFill>
              </a:rPr>
              <a:t>just that change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Char char="–"/>
            </a:pPr>
            <a:r>
              <a:rPr lang="en-US" sz="2800"/>
              <a:t>Refactor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As the project proceeds, the collection of TDD tests continues to </a:t>
            </a:r>
            <a:r>
              <a:rPr lang="en-US">
                <a:solidFill>
                  <a:schemeClr val="lt2"/>
                </a:solidFill>
              </a:rPr>
              <a:t>grow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Eventually the software will have </a:t>
            </a:r>
            <a:r>
              <a:rPr lang="en-US">
                <a:solidFill>
                  <a:schemeClr val="lt2"/>
                </a:solidFill>
              </a:rPr>
              <a:t>strong TDD tests</a:t>
            </a:r>
            <a:endParaRPr>
              <a:solidFill>
                <a:schemeClr val="lt2"/>
              </a:solidFill>
            </a:endParaRPr>
          </a:p>
        </p:txBody>
      </p:sp>
      <p:sp>
        <p:nvSpPr>
          <p:cNvPr id="344" name="Google Shape;344;p27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 u="sng"/>
          </a:p>
        </p:txBody>
      </p:sp>
      <p:sp>
        <p:nvSpPr>
          <p:cNvPr id="345" name="Google Shape;345;p27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346" name="Google Shape;346;p27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www.clipartbest.com/cliparts/pc5/dnk/pc5dnkycB.jpeg" id="351" name="Google Shape;351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89288" y="4631499"/>
            <a:ext cx="1376817" cy="1376817"/>
          </a:xfrm>
          <a:prstGeom prst="rect">
            <a:avLst/>
          </a:prstGeom>
          <a:noFill/>
          <a:ln>
            <a:noFill/>
          </a:ln>
        </p:spPr>
      </p:pic>
      <p:sp>
        <p:nvSpPr>
          <p:cNvPr id="352" name="Google Shape;352;p28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Testing Shortfall</a:t>
            </a:r>
            <a:endParaRPr/>
          </a:p>
        </p:txBody>
      </p:sp>
      <p:sp>
        <p:nvSpPr>
          <p:cNvPr id="353" name="Google Shape;353;p28"/>
          <p:cNvSpPr txBox="1"/>
          <p:nvPr>
            <p:ph idx="1" type="body"/>
          </p:nvPr>
        </p:nvSpPr>
        <p:spPr>
          <a:xfrm>
            <a:off x="88900" y="829994"/>
            <a:ext cx="8966200" cy="276744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Do </a:t>
            </a:r>
            <a:r>
              <a:rPr lang="en-US">
                <a:solidFill>
                  <a:schemeClr val="lt2"/>
                </a:solidFill>
              </a:rPr>
              <a:t>TDD tests</a:t>
            </a:r>
            <a:r>
              <a:rPr lang="en-US"/>
              <a:t> (acceptance or otherwise) test the software well?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Do the tests achieve good </a:t>
            </a:r>
            <a:r>
              <a:rPr lang="en-US">
                <a:solidFill>
                  <a:schemeClr val="lt2"/>
                </a:solidFill>
              </a:rPr>
              <a:t>coverage</a:t>
            </a:r>
            <a:r>
              <a:rPr lang="en-US"/>
              <a:t> on the code?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Do the tests find most of the </a:t>
            </a:r>
            <a:r>
              <a:rPr lang="en-US">
                <a:solidFill>
                  <a:schemeClr val="lt2"/>
                </a:solidFill>
              </a:rPr>
              <a:t>faults</a:t>
            </a:r>
            <a:r>
              <a:rPr lang="en-US"/>
              <a:t>?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If the software passes, should management feel confident the software is </a:t>
            </a:r>
            <a:r>
              <a:rPr lang="en-US">
                <a:solidFill>
                  <a:schemeClr val="lt2"/>
                </a:solidFill>
              </a:rPr>
              <a:t>reliable</a:t>
            </a:r>
            <a:r>
              <a:rPr lang="en-US"/>
              <a:t>?</a:t>
            </a:r>
            <a:endParaRPr/>
          </a:p>
        </p:txBody>
      </p:sp>
      <p:sp>
        <p:nvSpPr>
          <p:cNvPr id="354" name="Google Shape;354;p28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 u="sng"/>
          </a:p>
        </p:txBody>
      </p:sp>
      <p:sp>
        <p:nvSpPr>
          <p:cNvPr id="355" name="Google Shape;355;p28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356" name="Google Shape;356;p28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7" name="Google Shape;357;p28"/>
          <p:cNvSpPr txBox="1"/>
          <p:nvPr/>
        </p:nvSpPr>
        <p:spPr>
          <a:xfrm>
            <a:off x="3645568" y="3455245"/>
            <a:ext cx="1840832" cy="707886"/>
          </a:xfrm>
          <a:prstGeom prst="rect">
            <a:avLst/>
          </a:prstGeom>
          <a:solidFill>
            <a:srgbClr val="0000CC"/>
          </a:solidFill>
          <a:ln cap="flat" cmpd="sng" w="127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NO!</a:t>
            </a:r>
            <a:endParaRPr b="1" sz="4000">
              <a:solidFill>
                <a:schemeClr val="lt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https://encrypted-tbn1.gstatic.com/images?q=tbn:ANd9GcS0OVtyYUvl8MJzmuitEUNLlohJRTLGE7f35US_QnIpQqsXn4Zseg" id="358" name="Google Shape;358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34919" y="4648394"/>
            <a:ext cx="1790700" cy="134302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encrypted-tbn1.gstatic.com/images?q=tbn:ANd9GcR3U9CtaWN7xQXnTmXn-_2wFuPeIZbkQYoOKU2J8Mn3-ubJg-9ebQ" id="359" name="Google Shape;359;p2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94433" y="4846437"/>
            <a:ext cx="1578232" cy="94694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encrypted-tbn1.gstatic.com/images?q=tbn:ANd9GcTH0U3SLbKqz17NowfQAztUAaDUndTqRJlsErV83nzvzHonPZVs" id="360" name="Google Shape;360;p2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041479" y="4805557"/>
            <a:ext cx="1109662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cdn.mobilerated.com/scripts/image.php?x=0&amp;y=0&amp;id=116213" id="361" name="Google Shape;361;p2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619955" y="4745984"/>
            <a:ext cx="1147846" cy="11478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s://encrypted-tbn1.gstatic.com/images?q=tbn:ANd9GcRFZ9vXzP1vYgGohw5VU7OfaPhn5LUT0Yys-YtRNSRSEqj-bfuZPA" id="362" name="Google Shape;362;p2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236613" y="4756722"/>
            <a:ext cx="1317929" cy="11263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29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 Not?</a:t>
            </a:r>
            <a:endParaRPr/>
          </a:p>
        </p:txBody>
      </p:sp>
      <p:sp>
        <p:nvSpPr>
          <p:cNvPr id="368" name="Google Shape;368;p29"/>
          <p:cNvSpPr txBox="1"/>
          <p:nvPr>
            <p:ph idx="1" type="body"/>
          </p:nvPr>
        </p:nvSpPr>
        <p:spPr>
          <a:xfrm>
            <a:off x="88900" y="829994"/>
            <a:ext cx="8966200" cy="573122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Most agile tests focus on “</a:t>
            </a:r>
            <a:r>
              <a:rPr i="1" lang="en-US"/>
              <a:t>happy paths</a:t>
            </a:r>
            <a:r>
              <a:rPr lang="en-US"/>
              <a:t>”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What should happen under normal use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They often miss things like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Gill Sans"/>
              <a:buChar char="–"/>
            </a:pPr>
            <a:r>
              <a:rPr lang="en-US">
                <a:solidFill>
                  <a:schemeClr val="lt2"/>
                </a:solidFill>
              </a:rPr>
              <a:t>Confused</a:t>
            </a:r>
            <a:r>
              <a:rPr lang="en-US"/>
              <a:t>-user paths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Gill Sans"/>
              <a:buChar char="–"/>
            </a:pPr>
            <a:r>
              <a:rPr lang="en-US">
                <a:solidFill>
                  <a:schemeClr val="lt2"/>
                </a:solidFill>
              </a:rPr>
              <a:t>Creative</a:t>
            </a:r>
            <a:r>
              <a:rPr lang="en-US"/>
              <a:t>-user paths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Gill Sans"/>
              <a:buChar char="–"/>
            </a:pPr>
            <a:r>
              <a:rPr lang="en-US">
                <a:solidFill>
                  <a:schemeClr val="lt2"/>
                </a:solidFill>
              </a:rPr>
              <a:t>Malicious</a:t>
            </a:r>
            <a:r>
              <a:rPr lang="en-US"/>
              <a:t>-user paths</a:t>
            </a:r>
            <a:endParaRPr/>
          </a:p>
        </p:txBody>
      </p:sp>
      <p:sp>
        <p:nvSpPr>
          <p:cNvPr id="369" name="Google Shape;369;p29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 u="sng"/>
          </a:p>
        </p:txBody>
      </p:sp>
      <p:sp>
        <p:nvSpPr>
          <p:cNvPr id="370" name="Google Shape;370;p29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371" name="Google Shape;371;p29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2" name="Google Shape;372;p29"/>
          <p:cNvSpPr txBox="1"/>
          <p:nvPr/>
        </p:nvSpPr>
        <p:spPr>
          <a:xfrm>
            <a:off x="1816768" y="4008699"/>
            <a:ext cx="5486400" cy="1077218"/>
          </a:xfrm>
          <a:prstGeom prst="rect">
            <a:avLst/>
          </a:prstGeom>
          <a:solidFill>
            <a:srgbClr val="0000CC"/>
          </a:solidFill>
          <a:ln cap="flat" cmpd="sng" w="127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The agile methods literature does not give much guidance</a:t>
            </a:r>
            <a:endParaRPr b="0" sz="3200">
              <a:solidFill>
                <a:schemeClr val="lt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0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Should Testers Do?</a:t>
            </a:r>
            <a:endParaRPr/>
          </a:p>
        </p:txBody>
      </p:sp>
      <p:sp>
        <p:nvSpPr>
          <p:cNvPr id="378" name="Google Shape;378;p30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/>
          </a:p>
        </p:txBody>
      </p:sp>
      <p:sp>
        <p:nvSpPr>
          <p:cNvPr id="379" name="Google Shape;379;p30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380" name="Google Shape;380;p30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1" name="Google Shape;381;p30"/>
          <p:cNvSpPr txBox="1"/>
          <p:nvPr/>
        </p:nvSpPr>
        <p:spPr>
          <a:xfrm>
            <a:off x="304800" y="1295400"/>
            <a:ext cx="7086600" cy="584775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rgbClr val="00006B"/>
              </a:gs>
            </a:gsLst>
            <a:path path="circle">
              <a:fillToRect b="50%" l="50%" r="50%" t="50%"/>
            </a:path>
            <a:tileRect/>
          </a:gra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3200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Ummm ... Excuse me, Professor ...</a:t>
            </a:r>
            <a:endParaRPr b="0" sz="3200">
              <a:solidFill>
                <a:srgbClr val="FFFF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82" name="Google Shape;382;p30"/>
          <p:cNvSpPr txBox="1"/>
          <p:nvPr/>
        </p:nvSpPr>
        <p:spPr>
          <a:xfrm>
            <a:off x="3645567" y="5334000"/>
            <a:ext cx="4559969" cy="584775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rgbClr val="00006B"/>
              </a:gs>
            </a:gsLst>
            <a:path path="circle">
              <a:fillToRect b="50%" l="50%" r="50%" t="50%"/>
            </a:path>
            <a:tileRect/>
          </a:gra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3200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What do I </a:t>
            </a:r>
            <a:r>
              <a:rPr b="1" lang="en-US" sz="3200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DO</a:t>
            </a:r>
            <a:r>
              <a:rPr b="0" lang="en-US" sz="3200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?</a:t>
            </a:r>
            <a:endParaRPr b="0" sz="3200">
              <a:solidFill>
                <a:srgbClr val="FFFF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383" name="Google Shape;383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87767" y="2089452"/>
            <a:ext cx="3141658" cy="28065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31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Design Good Tests</a:t>
            </a:r>
            <a:endParaRPr/>
          </a:p>
        </p:txBody>
      </p:sp>
      <p:sp>
        <p:nvSpPr>
          <p:cNvPr id="389" name="Google Shape;389;p31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/>
          </a:p>
        </p:txBody>
      </p:sp>
      <p:sp>
        <p:nvSpPr>
          <p:cNvPr id="390" name="Google Shape;390;p31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391" name="Google Shape;391;p31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92" name="Google Shape;392;p31"/>
          <p:cNvSpPr/>
          <p:nvPr/>
        </p:nvSpPr>
        <p:spPr>
          <a:xfrm>
            <a:off x="128338" y="906378"/>
            <a:ext cx="5959641" cy="2667001"/>
          </a:xfrm>
          <a:prstGeom prst="roundRect">
            <a:avLst>
              <a:gd fmla="val 16667" name="adj"/>
            </a:avLst>
          </a:prstGeom>
          <a:solidFill>
            <a:srgbClr val="2727FF"/>
          </a:solidFill>
          <a:ln cap="flat" cmpd="sng" w="38100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Use a human-based approach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b="0" lang="en-US" sz="24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Create</a:t>
            </a:r>
            <a:r>
              <a:rPr b="0" lang="en-US" sz="24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 additional user stories that describe non-happy paths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b="0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How do you know when you’re finished?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b="0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Some people are very good at this, some are bad, and it’s hard to teach</a:t>
            </a:r>
            <a:endParaRPr/>
          </a:p>
        </p:txBody>
      </p:sp>
      <p:sp>
        <p:nvSpPr>
          <p:cNvPr id="393" name="Google Shape;393;p31"/>
          <p:cNvSpPr/>
          <p:nvPr/>
        </p:nvSpPr>
        <p:spPr>
          <a:xfrm>
            <a:off x="2767263" y="3862136"/>
            <a:ext cx="6204286" cy="2667001"/>
          </a:xfrm>
          <a:prstGeom prst="roundRect">
            <a:avLst>
              <a:gd fmla="val 16667" name="adj"/>
            </a:avLst>
          </a:prstGeom>
          <a:solidFill>
            <a:srgbClr val="2727FF"/>
          </a:solidFill>
          <a:ln cap="flat" cmpd="sng" w="38100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 u="sng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Use modeling and criteria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b="0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Model the input domain to design tests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b="0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Model software behavior with graphs, logic, or grammars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b="0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A built-in sense of completion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b="0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Much easier to teach—engineering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</a:pPr>
            <a:r>
              <a:rPr b="0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Requires discrete math knowledge</a:t>
            </a:r>
            <a:endParaRPr/>
          </a:p>
        </p:txBody>
      </p:sp>
      <p:sp>
        <p:nvSpPr>
          <p:cNvPr id="394" name="Google Shape;394;p31"/>
          <p:cNvSpPr txBox="1"/>
          <p:nvPr/>
        </p:nvSpPr>
        <p:spPr>
          <a:xfrm>
            <a:off x="203200" y="1003300"/>
            <a:ext cx="492443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</a:t>
            </a:r>
            <a:endParaRPr b="1" sz="3200">
              <a:solidFill>
                <a:srgbClr val="FAFD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5" name="Google Shape;395;p31"/>
          <p:cNvSpPr txBox="1"/>
          <p:nvPr/>
        </p:nvSpPr>
        <p:spPr>
          <a:xfrm>
            <a:off x="3024179" y="3787086"/>
            <a:ext cx="492443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</a:t>
            </a:r>
            <a:endParaRPr b="1" sz="3200">
              <a:solidFill>
                <a:srgbClr val="FAFD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6" name="Google Shape;396;p31"/>
          <p:cNvSpPr/>
          <p:nvPr/>
        </p:nvSpPr>
        <p:spPr>
          <a:xfrm>
            <a:off x="876300" y="4371861"/>
            <a:ext cx="1730057" cy="1368539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6600"/>
          </a:solidFill>
          <a:ln cap="flat" cmpd="sng" w="38100">
            <a:solidFill>
              <a:srgbClr val="A3E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FD00"/>
              </a:buClr>
              <a:buSzPts val="2000"/>
              <a:buFont typeface="Times New Roman"/>
              <a:buNone/>
            </a:pPr>
            <a:r>
              <a:rPr b="1" lang="en-US" sz="2000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 2 of book …</a:t>
            </a:r>
            <a:endParaRPr b="1" i="0" sz="2000" u="none" cap="none" strike="noStrike">
              <a:solidFill>
                <a:srgbClr val="FAFD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/>
          <p:nvPr/>
        </p:nvSpPr>
        <p:spPr>
          <a:xfrm>
            <a:off x="1792705" y="2646939"/>
            <a:ext cx="5522495" cy="3925363"/>
          </a:xfrm>
          <a:prstGeom prst="rect">
            <a:avLst/>
          </a:prstGeom>
          <a:solidFill>
            <a:srgbClr val="2727FF"/>
          </a:solidFill>
          <a:ln cap="flat" cmpd="sng" w="28575">
            <a:solidFill>
              <a:srgbClr val="9BD4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FD00"/>
              </a:buClr>
              <a:buSzPts val="2000"/>
              <a:buFont typeface="Times New Roman"/>
              <a:buNone/>
            </a:pPr>
            <a:r>
              <a:t/>
            </a:r>
            <a:endParaRPr b="1" i="0" sz="2000" u="none" cap="none" strike="noStrike">
              <a:solidFill>
                <a:srgbClr val="FAFD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p14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The </a:t>
            </a:r>
            <a:r>
              <a:rPr lang="en-US"/>
              <a:t>I</a:t>
            </a:r>
            <a:r>
              <a:rPr lang="en-US" sz="3200"/>
              <a:t>n</a:t>
            </a:r>
            <a:r>
              <a:rPr lang="en-US"/>
              <a:t>creased</a:t>
            </a:r>
            <a:r>
              <a:rPr lang="en-US" sz="3200"/>
              <a:t> </a:t>
            </a:r>
            <a:r>
              <a:rPr lang="en-US"/>
              <a:t>E</a:t>
            </a:r>
            <a:r>
              <a:rPr lang="en-US" sz="3200"/>
              <a:t>m</a:t>
            </a:r>
            <a:r>
              <a:rPr lang="en-US"/>
              <a:t>phasis</a:t>
            </a:r>
            <a:r>
              <a:rPr lang="en-US" sz="3200"/>
              <a:t> on </a:t>
            </a:r>
            <a:r>
              <a:rPr lang="en-US"/>
              <a:t>Testing</a:t>
            </a:r>
            <a:endParaRPr/>
          </a:p>
        </p:txBody>
      </p:sp>
      <p:sp>
        <p:nvSpPr>
          <p:cNvPr id="101" name="Google Shape;101;p14"/>
          <p:cNvSpPr txBox="1"/>
          <p:nvPr>
            <p:ph idx="1" type="body"/>
          </p:nvPr>
        </p:nvSpPr>
        <p:spPr>
          <a:xfrm>
            <a:off x="88900" y="829994"/>
            <a:ext cx="8966200" cy="573122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Philosophy of </a:t>
            </a:r>
            <a:r>
              <a:rPr lang="en-US">
                <a:solidFill>
                  <a:schemeClr val="lt2"/>
                </a:solidFill>
              </a:rPr>
              <a:t>traditional</a:t>
            </a:r>
            <a:r>
              <a:rPr lang="en-US"/>
              <a:t> software development methods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Gill Sans"/>
              <a:buChar char="–"/>
            </a:pPr>
            <a:r>
              <a:rPr lang="en-US">
                <a:solidFill>
                  <a:schemeClr val="lt2"/>
                </a:solidFill>
              </a:rPr>
              <a:t>Upfront</a:t>
            </a:r>
            <a:r>
              <a:rPr lang="en-US"/>
              <a:t> analysis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Extensive </a:t>
            </a:r>
            <a:r>
              <a:rPr lang="en-US">
                <a:solidFill>
                  <a:schemeClr val="lt2"/>
                </a:solidFill>
              </a:rPr>
              <a:t>modeling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Reveal </a:t>
            </a:r>
            <a:r>
              <a:rPr lang="en-US">
                <a:solidFill>
                  <a:schemeClr val="lt2"/>
                </a:solidFill>
              </a:rPr>
              <a:t>problems</a:t>
            </a:r>
            <a:r>
              <a:rPr lang="en-US"/>
              <a:t> as early as possible</a:t>
            </a:r>
            <a:endParaRPr/>
          </a:p>
        </p:txBody>
      </p:sp>
      <p:sp>
        <p:nvSpPr>
          <p:cNvPr id="102" name="Google Shape;102;p14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 u="sng"/>
          </a:p>
        </p:txBody>
      </p:sp>
      <p:sp>
        <p:nvSpPr>
          <p:cNvPr id="103" name="Google Shape;103;p14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04" name="Google Shape;104;p14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05" name="Google Shape;105;p14"/>
          <p:cNvCxnSpPr/>
          <p:nvPr/>
        </p:nvCxnSpPr>
        <p:spPr>
          <a:xfrm flipH="1" rot="10800000">
            <a:off x="2719168" y="5907496"/>
            <a:ext cx="3669632" cy="12032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lg" w="lg" type="triangle"/>
          </a:ln>
        </p:spPr>
      </p:cxnSp>
      <p:cxnSp>
        <p:nvCxnSpPr>
          <p:cNvPr id="106" name="Google Shape;106;p14"/>
          <p:cNvCxnSpPr/>
          <p:nvPr/>
        </p:nvCxnSpPr>
        <p:spPr>
          <a:xfrm rot="10800000">
            <a:off x="2719168" y="2816726"/>
            <a:ext cx="0" cy="3116171"/>
          </a:xfrm>
          <a:prstGeom prst="straightConnector1">
            <a:avLst/>
          </a:prstGeom>
          <a:solidFill>
            <a:schemeClr val="accent1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lg" w="lg" type="triangle"/>
          </a:ln>
        </p:spPr>
      </p:cxnSp>
      <p:sp>
        <p:nvSpPr>
          <p:cNvPr id="107" name="Google Shape;107;p14"/>
          <p:cNvSpPr/>
          <p:nvPr/>
        </p:nvSpPr>
        <p:spPr>
          <a:xfrm flipH="1" rot="10800000">
            <a:off x="78202" y="1034708"/>
            <a:ext cx="6021830" cy="4752472"/>
          </a:xfrm>
          <a:prstGeom prst="arc">
            <a:avLst>
              <a:gd fmla="val 16200000" name="adj1"/>
              <a:gd fmla="val 21522412" name="adj2"/>
            </a:avLst>
          </a:prstGeom>
          <a:noFill/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FD00"/>
              </a:buClr>
              <a:buSzPts val="2000"/>
              <a:buFont typeface="Times New Roman"/>
              <a:buNone/>
            </a:pPr>
            <a:r>
              <a:t/>
            </a:r>
            <a:endParaRPr b="1" i="0" sz="2000" u="none" cap="none" strike="noStrike">
              <a:solidFill>
                <a:srgbClr val="FAFD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3303353" y="6172192"/>
            <a:ext cx="101181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Original</a:t>
            </a:r>
            <a:endParaRPr b="0" i="0" sz="2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09" name="Google Shape;109;p14"/>
          <p:cNvCxnSpPr/>
          <p:nvPr/>
        </p:nvCxnSpPr>
        <p:spPr>
          <a:xfrm rot="10800000">
            <a:off x="3809260" y="5919528"/>
            <a:ext cx="0" cy="300798"/>
          </a:xfrm>
          <a:prstGeom prst="straightConnector1">
            <a:avLst/>
          </a:prstGeom>
          <a:solidFill>
            <a:schemeClr val="accent1"/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10" name="Google Shape;110;p14"/>
          <p:cNvSpPr txBox="1"/>
          <p:nvPr/>
        </p:nvSpPr>
        <p:spPr>
          <a:xfrm>
            <a:off x="4960961" y="6192237"/>
            <a:ext cx="1052789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Revision</a:t>
            </a:r>
            <a:endParaRPr b="0" i="0" sz="2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11" name="Google Shape;111;p14"/>
          <p:cNvCxnSpPr/>
          <p:nvPr/>
        </p:nvCxnSpPr>
        <p:spPr>
          <a:xfrm rot="10800000">
            <a:off x="5478900" y="5939573"/>
            <a:ext cx="0" cy="300798"/>
          </a:xfrm>
          <a:prstGeom prst="straightConnector1">
            <a:avLst/>
          </a:prstGeom>
          <a:solidFill>
            <a:schemeClr val="accent1"/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12" name="Google Shape;112;p14"/>
          <p:cNvSpPr txBox="1"/>
          <p:nvPr/>
        </p:nvSpPr>
        <p:spPr>
          <a:xfrm rot="-5400000">
            <a:off x="2031681" y="5042885"/>
            <a:ext cx="750526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Delta</a:t>
            </a:r>
            <a:endParaRPr b="0" i="0" sz="2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13" name="Google Shape;113;p14"/>
          <p:cNvCxnSpPr/>
          <p:nvPr/>
        </p:nvCxnSpPr>
        <p:spPr>
          <a:xfrm>
            <a:off x="2719168" y="5705578"/>
            <a:ext cx="1090092" cy="0"/>
          </a:xfrm>
          <a:prstGeom prst="straightConnector1">
            <a:avLst/>
          </a:prstGeom>
          <a:solidFill>
            <a:schemeClr val="accent1"/>
          </a:solidFill>
          <a:ln cap="flat" cmpd="sng" w="28575">
            <a:solidFill>
              <a:schemeClr val="lt1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14" name="Google Shape;114;p14"/>
          <p:cNvCxnSpPr/>
          <p:nvPr/>
        </p:nvCxnSpPr>
        <p:spPr>
          <a:xfrm>
            <a:off x="2719168" y="4825465"/>
            <a:ext cx="2768187" cy="0"/>
          </a:xfrm>
          <a:prstGeom prst="straightConnector1">
            <a:avLst/>
          </a:prstGeom>
          <a:solidFill>
            <a:schemeClr val="accent1"/>
          </a:solidFill>
          <a:ln cap="flat" cmpd="sng" w="28575">
            <a:solidFill>
              <a:schemeClr val="lt1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15" name="Google Shape;115;p14"/>
          <p:cNvCxnSpPr/>
          <p:nvPr/>
        </p:nvCxnSpPr>
        <p:spPr>
          <a:xfrm rot="10800000">
            <a:off x="2606999" y="4825465"/>
            <a:ext cx="0" cy="856261"/>
          </a:xfrm>
          <a:prstGeom prst="straightConnector1">
            <a:avLst/>
          </a:prstGeom>
          <a:solidFill>
            <a:schemeClr val="accent1"/>
          </a:solidFill>
          <a:ln cap="flat" cmpd="sng" w="28575">
            <a:solidFill>
              <a:schemeClr val="lt1"/>
            </a:solidFill>
            <a:prstDash val="solid"/>
            <a:round/>
            <a:headEnd len="med" w="med" type="stealth"/>
            <a:tailEnd len="med" w="med" type="stealth"/>
          </a:ln>
        </p:spPr>
      </p:cxnSp>
      <p:sp>
        <p:nvSpPr>
          <p:cNvPr id="116" name="Google Shape;116;p14"/>
          <p:cNvSpPr txBox="1"/>
          <p:nvPr/>
        </p:nvSpPr>
        <p:spPr>
          <a:xfrm>
            <a:off x="4076898" y="5886130"/>
            <a:ext cx="95410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Time</a:t>
            </a:r>
            <a:endParaRPr b="1" i="0" sz="2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7" name="Google Shape;117;p14"/>
          <p:cNvSpPr txBox="1"/>
          <p:nvPr/>
        </p:nvSpPr>
        <p:spPr>
          <a:xfrm rot="-5400000">
            <a:off x="1849343" y="3998300"/>
            <a:ext cx="86113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Cost</a:t>
            </a:r>
            <a:endParaRPr b="1" i="0" sz="24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8" name="Google Shape;118;p14"/>
          <p:cNvSpPr txBox="1"/>
          <p:nvPr/>
        </p:nvSpPr>
        <p:spPr>
          <a:xfrm>
            <a:off x="4250581" y="2790136"/>
            <a:ext cx="313681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More work must be revised</a:t>
            </a:r>
            <a:endParaRPr b="0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9" name="Google Shape;119;p14"/>
          <p:cNvSpPr txBox="1"/>
          <p:nvPr/>
        </p:nvSpPr>
        <p:spPr>
          <a:xfrm>
            <a:off x="4456831" y="3342646"/>
            <a:ext cx="359455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Root problem   is harder to find</a:t>
            </a:r>
            <a:endParaRPr b="0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32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402" name="Google Shape;402;p32"/>
          <p:cNvSpPr txBox="1"/>
          <p:nvPr>
            <p:ph idx="1" type="body"/>
          </p:nvPr>
        </p:nvSpPr>
        <p:spPr>
          <a:xfrm>
            <a:off x="88900" y="829994"/>
            <a:ext cx="8966200" cy="573122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More companies are putting </a:t>
            </a:r>
            <a:r>
              <a:rPr lang="en-US">
                <a:solidFill>
                  <a:schemeClr val="lt2"/>
                </a:solidFill>
              </a:rPr>
              <a:t>testing first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This can dramatically </a:t>
            </a:r>
            <a:r>
              <a:rPr lang="en-US">
                <a:solidFill>
                  <a:schemeClr val="lt2"/>
                </a:solidFill>
              </a:rPr>
              <a:t>decrease cost</a:t>
            </a:r>
            <a:r>
              <a:rPr lang="en-US"/>
              <a:t> and </a:t>
            </a:r>
            <a:r>
              <a:rPr lang="en-US">
                <a:solidFill>
                  <a:schemeClr val="lt2"/>
                </a:solidFill>
              </a:rPr>
              <a:t>increase quality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A different view of “</a:t>
            </a:r>
            <a:r>
              <a:rPr i="1" lang="en-US">
                <a:solidFill>
                  <a:schemeClr val="lt2"/>
                </a:solidFill>
              </a:rPr>
              <a:t>correctness</a:t>
            </a:r>
            <a:r>
              <a:rPr lang="en-US"/>
              <a:t>”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Restricted but practical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Embraces </a:t>
            </a:r>
            <a:r>
              <a:rPr lang="en-US">
                <a:solidFill>
                  <a:schemeClr val="lt2"/>
                </a:solidFill>
              </a:rPr>
              <a:t>evolutionary design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TDD is definitely </a:t>
            </a:r>
            <a:r>
              <a:rPr lang="en-US">
                <a:solidFill>
                  <a:schemeClr val="lt2"/>
                </a:solidFill>
              </a:rPr>
              <a:t>not</a:t>
            </a:r>
            <a:r>
              <a:rPr lang="en-US"/>
              <a:t> test automation</a:t>
            </a:r>
            <a:endParaRPr/>
          </a:p>
          <a:p>
            <a:pPr indent="-228600" lvl="1" marL="685800" rtl="0" algn="l">
              <a:lnSpc>
                <a:spcPct val="11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Test automation is a </a:t>
            </a:r>
            <a:r>
              <a:rPr lang="en-US">
                <a:solidFill>
                  <a:schemeClr val="lt2"/>
                </a:solidFill>
              </a:rPr>
              <a:t>prerequisite</a:t>
            </a:r>
            <a:r>
              <a:rPr lang="en-US"/>
              <a:t> to TDD</a:t>
            </a:r>
            <a:endParaRPr/>
          </a:p>
          <a:p>
            <a:pPr indent="-285750" lvl="0" marL="285750" rtl="0" algn="l">
              <a:lnSpc>
                <a:spcPct val="110000"/>
              </a:lnSpc>
              <a:spcBef>
                <a:spcPts val="840"/>
              </a:spcBef>
              <a:spcAft>
                <a:spcPts val="0"/>
              </a:spcAft>
              <a:buClr>
                <a:schemeClr val="lt2"/>
              </a:buClr>
              <a:buSzPts val="2100"/>
              <a:buChar char="●"/>
            </a:pPr>
            <a:r>
              <a:rPr lang="en-US">
                <a:solidFill>
                  <a:schemeClr val="lt2"/>
                </a:solidFill>
              </a:rPr>
              <a:t>Agile tests</a:t>
            </a:r>
            <a:r>
              <a:rPr lang="en-US"/>
              <a:t> aren’t enough</a:t>
            </a:r>
            <a:endParaRPr/>
          </a:p>
          <a:p>
            <a:pPr indent="-15240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403" name="Google Shape;403;p32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 u="sng"/>
          </a:p>
        </p:txBody>
      </p:sp>
      <p:sp>
        <p:nvSpPr>
          <p:cNvPr id="404" name="Google Shape;404;p32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405" name="Google Shape;405;p32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5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Traditional Assumptions</a:t>
            </a:r>
            <a:endParaRPr/>
          </a:p>
        </p:txBody>
      </p:sp>
      <p:sp>
        <p:nvSpPr>
          <p:cNvPr id="125" name="Google Shape;125;p15"/>
          <p:cNvSpPr txBox="1"/>
          <p:nvPr>
            <p:ph idx="1" type="body"/>
          </p:nvPr>
        </p:nvSpPr>
        <p:spPr>
          <a:xfrm>
            <a:off x="88900" y="2941468"/>
            <a:ext cx="8966200" cy="3559593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These are true if requirements are always complete and current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But those annoying customers keep changing their minds!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Humans are naturally good at approximating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But pretty bad at perfecting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These two assumptions have made software engineering frustrating and difficult for decades</a:t>
            </a:r>
            <a:endParaRPr/>
          </a:p>
        </p:txBody>
      </p:sp>
      <p:sp>
        <p:nvSpPr>
          <p:cNvPr id="126" name="Google Shape;126;p15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 u="sng"/>
          </a:p>
        </p:txBody>
      </p:sp>
      <p:sp>
        <p:nvSpPr>
          <p:cNvPr id="127" name="Google Shape;127;p15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28" name="Google Shape;128;p15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9" name="Google Shape;129;p15"/>
          <p:cNvSpPr txBox="1"/>
          <p:nvPr/>
        </p:nvSpPr>
        <p:spPr>
          <a:xfrm>
            <a:off x="157408" y="872040"/>
            <a:ext cx="8842208" cy="954107"/>
          </a:xfrm>
          <a:prstGeom prst="rect">
            <a:avLst/>
          </a:prstGeom>
          <a:solidFill>
            <a:srgbClr val="0000CC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AutoNum type="arabicPeriod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Modeling and analysis can identify potential problems early in development</a:t>
            </a:r>
            <a:endParaRPr/>
          </a:p>
        </p:txBody>
      </p:sp>
      <p:sp>
        <p:nvSpPr>
          <p:cNvPr id="130" name="Google Shape;130;p15"/>
          <p:cNvSpPr txBox="1"/>
          <p:nvPr/>
        </p:nvSpPr>
        <p:spPr>
          <a:xfrm>
            <a:off x="145376" y="1922403"/>
            <a:ext cx="8854240" cy="954107"/>
          </a:xfrm>
          <a:prstGeom prst="rect">
            <a:avLst/>
          </a:prstGeom>
          <a:solidFill>
            <a:srgbClr val="0000CC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AutoNum type="arabicPeriod" startAt="2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Savings implied by the cost-of-change curve justify the cost of modeling and analysis over the life of the project</a:t>
            </a:r>
            <a:endParaRPr/>
          </a:p>
        </p:txBody>
      </p:sp>
      <p:sp>
        <p:nvSpPr>
          <p:cNvPr id="131" name="Google Shape;131;p15"/>
          <p:cNvSpPr txBox="1"/>
          <p:nvPr/>
        </p:nvSpPr>
        <p:spPr>
          <a:xfrm>
            <a:off x="5418133" y="6069750"/>
            <a:ext cx="3581483" cy="523220"/>
          </a:xfrm>
          <a:prstGeom prst="rect">
            <a:avLst/>
          </a:prstGeom>
          <a:solidFill>
            <a:srgbClr val="0000CC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r">
              <a:spcBef>
                <a:spcPts val="0"/>
              </a:spcBef>
              <a:spcAft>
                <a:spcPts val="0"/>
              </a:spcAft>
              <a:buClr>
                <a:srgbClr val="FAFD00"/>
              </a:buClr>
              <a:buSzPts val="2800"/>
              <a:buFont typeface="Arial"/>
              <a:buNone/>
            </a:pPr>
            <a:r>
              <a:rPr b="0" lang="en-US" sz="2800">
                <a:solidFill>
                  <a:srgbClr val="FAFD00"/>
                </a:solidFill>
                <a:latin typeface="Gill Sans"/>
                <a:ea typeface="Gill Sans"/>
                <a:cs typeface="Gill Sans"/>
                <a:sym typeface="Gill Sans"/>
              </a:rPr>
              <a:t>Thus, agile methods …</a:t>
            </a:r>
            <a:endParaRPr b="0" sz="2800" u="sng">
              <a:solidFill>
                <a:srgbClr val="FFFF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6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 Be Agile ?</a:t>
            </a:r>
            <a:endParaRPr/>
          </a:p>
        </p:txBody>
      </p:sp>
      <p:sp>
        <p:nvSpPr>
          <p:cNvPr id="137" name="Google Shape;137;p16"/>
          <p:cNvSpPr txBox="1"/>
          <p:nvPr>
            <p:ph idx="1" type="body"/>
          </p:nvPr>
        </p:nvSpPr>
        <p:spPr>
          <a:xfrm>
            <a:off x="88900" y="829994"/>
            <a:ext cx="8966200" cy="573122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Agile methods start by recognizing that </a:t>
            </a:r>
            <a:r>
              <a:rPr lang="en-US">
                <a:solidFill>
                  <a:schemeClr val="lt2"/>
                </a:solidFill>
              </a:rPr>
              <a:t>neither assumption</a:t>
            </a:r>
            <a:r>
              <a:rPr lang="en-US"/>
              <a:t> is valid for many current software projects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Software engineers are </a:t>
            </a:r>
            <a:r>
              <a:rPr lang="en-US">
                <a:solidFill>
                  <a:schemeClr val="lt2"/>
                </a:solidFill>
              </a:rPr>
              <a:t>not good at developing requirements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We do not anticipate many </a:t>
            </a:r>
            <a:r>
              <a:rPr lang="en-US">
                <a:solidFill>
                  <a:schemeClr val="lt2"/>
                </a:solidFill>
              </a:rPr>
              <a:t>changes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Many of the changes we do anticipate are </a:t>
            </a:r>
            <a:r>
              <a:rPr lang="en-US">
                <a:solidFill>
                  <a:schemeClr val="lt2"/>
                </a:solidFill>
              </a:rPr>
              <a:t>not needed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Requirements (and other “non-executable artifacts”) tend to go </a:t>
            </a:r>
            <a:r>
              <a:rPr lang="en-US">
                <a:solidFill>
                  <a:schemeClr val="lt2"/>
                </a:solidFill>
              </a:rPr>
              <a:t>out of date</a:t>
            </a:r>
            <a:r>
              <a:rPr lang="en-US"/>
              <a:t> very quickly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We seldom take time to </a:t>
            </a:r>
            <a:r>
              <a:rPr lang="en-US">
                <a:solidFill>
                  <a:schemeClr val="lt2"/>
                </a:solidFill>
              </a:rPr>
              <a:t>update</a:t>
            </a:r>
            <a:r>
              <a:rPr lang="en-US"/>
              <a:t> them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Many current software projects </a:t>
            </a:r>
            <a:r>
              <a:rPr lang="en-US">
                <a:solidFill>
                  <a:schemeClr val="lt2"/>
                </a:solidFill>
              </a:rPr>
              <a:t>change continuously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Agile methods expect software to </a:t>
            </a:r>
            <a:r>
              <a:rPr lang="en-US">
                <a:solidFill>
                  <a:schemeClr val="lt2"/>
                </a:solidFill>
              </a:rPr>
              <a:t>start small and evolve</a:t>
            </a:r>
            <a:r>
              <a:rPr lang="en-US"/>
              <a:t> over time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Embraces </a:t>
            </a:r>
            <a:r>
              <a:rPr lang="en-US">
                <a:solidFill>
                  <a:schemeClr val="lt2"/>
                </a:solidFill>
              </a:rPr>
              <a:t>software evolution</a:t>
            </a:r>
            <a:r>
              <a:rPr lang="en-US"/>
              <a:t> instead of fighting it</a:t>
            </a:r>
            <a:endParaRPr/>
          </a:p>
        </p:txBody>
      </p:sp>
      <p:sp>
        <p:nvSpPr>
          <p:cNvPr id="138" name="Google Shape;138;p16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 u="sng"/>
          </a:p>
        </p:txBody>
      </p:sp>
      <p:sp>
        <p:nvSpPr>
          <p:cNvPr id="139" name="Google Shape;139;p16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40" name="Google Shape;140;p16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7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Introduction to Software Testing, Edition 2  (Ch 4)</a:t>
            </a:r>
            <a:endParaRPr/>
          </a:p>
        </p:txBody>
      </p:sp>
      <p:sp>
        <p:nvSpPr>
          <p:cNvPr id="147" name="Google Shape;147;p17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7"/>
          <p:cNvSpPr txBox="1"/>
          <p:nvPr>
            <p:ph type="title"/>
          </p:nvPr>
        </p:nvSpPr>
        <p:spPr>
          <a:xfrm>
            <a:off x="84221" y="76200"/>
            <a:ext cx="8963526" cy="9585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Supporting Evolutionary Design</a:t>
            </a:r>
            <a:endParaRPr/>
          </a:p>
        </p:txBody>
      </p:sp>
      <p:sp>
        <p:nvSpPr>
          <p:cNvPr id="149" name="Google Shape;149;p17"/>
          <p:cNvSpPr txBox="1"/>
          <p:nvPr>
            <p:ph idx="1" type="body"/>
          </p:nvPr>
        </p:nvSpPr>
        <p:spPr>
          <a:xfrm>
            <a:off x="304800" y="838200"/>
            <a:ext cx="8610600" cy="143576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lang="en-US"/>
              <a:t>Traditional design advice says to anticipate changes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lang="en-US"/>
              <a:t>Designers often anticipate changes that don’t happen</a:t>
            </a:r>
            <a:endParaRPr/>
          </a:p>
        </p:txBody>
      </p:sp>
      <p:sp>
        <p:nvSpPr>
          <p:cNvPr id="150" name="Google Shape;150;p17"/>
          <p:cNvSpPr txBox="1"/>
          <p:nvPr/>
        </p:nvSpPr>
        <p:spPr>
          <a:xfrm>
            <a:off x="565496" y="5903496"/>
            <a:ext cx="7988968" cy="461665"/>
          </a:xfrm>
          <a:prstGeom prst="rect">
            <a:avLst/>
          </a:prstGeom>
          <a:solidFill>
            <a:srgbClr val="0000CC"/>
          </a:solidFill>
          <a:ln cap="flat" cmpd="sng" w="9525">
            <a:solidFill>
              <a:srgbClr val="FFFF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4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Both anticipated and unanticipated changes affect design</a:t>
            </a:r>
            <a:endParaRPr b="0" sz="2400">
              <a:solidFill>
                <a:schemeClr val="lt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1" name="Google Shape;151;p17"/>
          <p:cNvSpPr/>
          <p:nvPr/>
        </p:nvSpPr>
        <p:spPr>
          <a:xfrm>
            <a:off x="6553200" y="2819400"/>
            <a:ext cx="1905000" cy="1600200"/>
          </a:xfrm>
          <a:prstGeom prst="roundRect">
            <a:avLst>
              <a:gd fmla="val 16667" name="adj"/>
            </a:avLst>
          </a:prstGeom>
          <a:solidFill>
            <a:srgbClr val="7070FE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Evolving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</a:t>
            </a:r>
            <a:r>
              <a:rPr b="0" i="0" lang="en-US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Design</a:t>
            </a:r>
            <a:endParaRPr/>
          </a:p>
        </p:txBody>
      </p:sp>
      <p:sp>
        <p:nvSpPr>
          <p:cNvPr id="152" name="Google Shape;152;p17"/>
          <p:cNvSpPr/>
          <p:nvPr/>
        </p:nvSpPr>
        <p:spPr>
          <a:xfrm>
            <a:off x="3272589" y="3962400"/>
            <a:ext cx="2671011" cy="1676400"/>
          </a:xfrm>
          <a:prstGeom prst="ellipse">
            <a:avLst/>
          </a:prstGeom>
          <a:solidFill>
            <a:srgbClr val="7070FE"/>
          </a:solidFill>
          <a:ln cap="flat" cmpd="sng" w="25400">
            <a:solidFill>
              <a:srgbClr val="FFBC7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Unanticipated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  Change</a:t>
            </a:r>
            <a:endParaRPr/>
          </a:p>
        </p:txBody>
      </p:sp>
      <p:sp>
        <p:nvSpPr>
          <p:cNvPr id="153" name="Google Shape;153;p17"/>
          <p:cNvSpPr/>
          <p:nvPr/>
        </p:nvSpPr>
        <p:spPr>
          <a:xfrm>
            <a:off x="3388894" y="1981200"/>
            <a:ext cx="2438400" cy="1676400"/>
          </a:xfrm>
          <a:prstGeom prst="ellipse">
            <a:avLst/>
          </a:prstGeom>
          <a:solidFill>
            <a:srgbClr val="7070FE"/>
          </a:solidFill>
          <a:ln cap="flat" cmpd="sng" w="25400">
            <a:solidFill>
              <a:srgbClr val="FFBC7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Anticipated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  Change</a:t>
            </a:r>
            <a:endParaRPr/>
          </a:p>
        </p:txBody>
      </p:sp>
      <p:sp>
        <p:nvSpPr>
          <p:cNvPr id="154" name="Google Shape;154;p17"/>
          <p:cNvSpPr/>
          <p:nvPr/>
        </p:nvSpPr>
        <p:spPr>
          <a:xfrm>
            <a:off x="381000" y="2743200"/>
            <a:ext cx="2667000" cy="1676400"/>
          </a:xfrm>
          <a:prstGeom prst="ellipse">
            <a:avLst/>
          </a:prstGeom>
          <a:solidFill>
            <a:srgbClr val="7070FE"/>
          </a:solidFill>
          <a:ln cap="flat" cmpd="sng" w="25400">
            <a:solidFill>
              <a:srgbClr val="FFBC7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</a:pPr>
            <a:r>
              <a:rPr b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 </a:t>
            </a:r>
            <a:r>
              <a:rPr b="0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</a:t>
            </a:r>
            <a:r>
              <a:rPr b="0" i="1" lang="en-US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nticipated</a:t>
            </a:r>
            <a:endParaRPr b="1" i="1" sz="20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</a:pPr>
            <a:r>
              <a:rPr b="0" i="1" lang="en-US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 change that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</a:pPr>
            <a:r>
              <a:rPr b="1" i="1" lang="en-US" sz="2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doesn’t happen</a:t>
            </a:r>
            <a:endParaRPr b="0" i="1" sz="20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55" name="Google Shape;155;p17"/>
          <p:cNvCxnSpPr>
            <a:stCxn id="153" idx="6"/>
          </p:cNvCxnSpPr>
          <p:nvPr/>
        </p:nvCxnSpPr>
        <p:spPr>
          <a:xfrm>
            <a:off x="5827294" y="2819400"/>
            <a:ext cx="726000" cy="152400"/>
          </a:xfrm>
          <a:prstGeom prst="straightConnector1">
            <a:avLst/>
          </a:prstGeom>
          <a:solidFill>
            <a:schemeClr val="accen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56" name="Google Shape;156;p17"/>
          <p:cNvCxnSpPr>
            <a:stCxn id="152" idx="6"/>
          </p:cNvCxnSpPr>
          <p:nvPr/>
        </p:nvCxnSpPr>
        <p:spPr>
          <a:xfrm flipH="1" rot="10800000">
            <a:off x="5943600" y="4343400"/>
            <a:ext cx="685800" cy="457200"/>
          </a:xfrm>
          <a:prstGeom prst="straightConnector1">
            <a:avLst/>
          </a:prstGeom>
          <a:solidFill>
            <a:schemeClr val="accen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57" name="Google Shape;157;p17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8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Test Harness as Guardian</a:t>
            </a:r>
            <a:r>
              <a:rPr lang="en-US" sz="2800"/>
              <a:t> (4.2)</a:t>
            </a:r>
            <a:endParaRPr/>
          </a:p>
        </p:txBody>
      </p:sp>
      <p:sp>
        <p:nvSpPr>
          <p:cNvPr id="163" name="Google Shape;163;p18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 u="sng"/>
          </a:p>
        </p:txBody>
      </p:sp>
      <p:sp>
        <p:nvSpPr>
          <p:cNvPr id="164" name="Google Shape;164;p18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165" name="Google Shape;165;p18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6" name="Google Shape;166;p18"/>
          <p:cNvSpPr txBox="1"/>
          <p:nvPr/>
        </p:nvSpPr>
        <p:spPr>
          <a:xfrm>
            <a:off x="1967854" y="1031087"/>
            <a:ext cx="52020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FAFD00"/>
                </a:solidFill>
                <a:latin typeface="Verdana"/>
                <a:ea typeface="Verdana"/>
                <a:cs typeface="Verdana"/>
                <a:sym typeface="Verdana"/>
              </a:rPr>
              <a:t>What is Correctness ?</a:t>
            </a:r>
            <a:endParaRPr b="1" sz="3200">
              <a:solidFill>
                <a:srgbClr val="FAFD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7" name="Google Shape;167;p18"/>
          <p:cNvSpPr txBox="1"/>
          <p:nvPr/>
        </p:nvSpPr>
        <p:spPr>
          <a:xfrm>
            <a:off x="5373387" y="1716510"/>
            <a:ext cx="2809295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Agile Correctness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(Existential)</a:t>
            </a:r>
            <a:endParaRPr b="0" sz="2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168" name="Google Shape;168;p18"/>
          <p:cNvGrpSpPr/>
          <p:nvPr/>
        </p:nvGrpSpPr>
        <p:grpSpPr>
          <a:xfrm>
            <a:off x="851926" y="3229272"/>
            <a:ext cx="3348593" cy="2981050"/>
            <a:chOff x="1849049" y="2768157"/>
            <a:chExt cx="3348593" cy="2981050"/>
          </a:xfrm>
        </p:grpSpPr>
        <p:sp>
          <p:nvSpPr>
            <p:cNvPr id="169" name="Google Shape;169;p18"/>
            <p:cNvSpPr/>
            <p:nvPr/>
          </p:nvSpPr>
          <p:spPr>
            <a:xfrm>
              <a:off x="1849049" y="2768157"/>
              <a:ext cx="3348593" cy="2981050"/>
            </a:xfrm>
            <a:prstGeom prst="rect">
              <a:avLst/>
            </a:prstGeom>
            <a:solidFill>
              <a:srgbClr val="2727FF"/>
            </a:solidFill>
            <a:ln cap="flat" cmpd="sng" w="28575">
              <a:solidFill>
                <a:srgbClr val="9BD4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AFD00"/>
                </a:buClr>
                <a:buSzPts val="2000"/>
                <a:buFont typeface="Times New Roman"/>
                <a:buNone/>
              </a:pPr>
              <a:r>
                <a:t/>
              </a:r>
              <a:endPara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70" name="Google Shape;170;p18"/>
            <p:cNvCxnSpPr/>
            <p:nvPr/>
          </p:nvCxnSpPr>
          <p:spPr>
            <a:xfrm flipH="1" rot="10800000">
              <a:off x="2504863" y="5249135"/>
              <a:ext cx="2597623" cy="8517"/>
            </a:xfrm>
            <a:prstGeom prst="straightConnector1">
              <a:avLst/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lg" w="lg" type="triangle"/>
            </a:ln>
          </p:spPr>
        </p:cxnSp>
        <p:cxnSp>
          <p:nvCxnSpPr>
            <p:cNvPr id="171" name="Google Shape;171;p18"/>
            <p:cNvCxnSpPr/>
            <p:nvPr/>
          </p:nvCxnSpPr>
          <p:spPr>
            <a:xfrm rot="10800000">
              <a:off x="2504863" y="2839622"/>
              <a:ext cx="0" cy="2418030"/>
            </a:xfrm>
            <a:prstGeom prst="straightConnector1">
              <a:avLst/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lg" w="lg" type="triangle"/>
            </a:ln>
          </p:spPr>
        </p:cxnSp>
        <p:sp>
          <p:nvSpPr>
            <p:cNvPr id="172" name="Google Shape;172;p18"/>
            <p:cNvSpPr txBox="1"/>
            <p:nvPr/>
          </p:nvSpPr>
          <p:spPr>
            <a:xfrm>
              <a:off x="3042813" y="5337132"/>
              <a:ext cx="285041" cy="326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4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X</a:t>
              </a:r>
              <a:endParaRPr b="0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73" name="Google Shape;173;p18"/>
            <p:cNvSpPr txBox="1"/>
            <p:nvPr/>
          </p:nvSpPr>
          <p:spPr>
            <a:xfrm>
              <a:off x="2111326" y="4403545"/>
              <a:ext cx="262347" cy="326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4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Y</a:t>
              </a:r>
              <a:endParaRPr b="0" sz="24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cxnSp>
          <p:nvCxnSpPr>
            <p:cNvPr id="174" name="Google Shape;174;p18"/>
            <p:cNvCxnSpPr/>
            <p:nvPr/>
          </p:nvCxnSpPr>
          <p:spPr>
            <a:xfrm>
              <a:off x="2739747" y="5243418"/>
              <a:ext cx="0" cy="145419"/>
            </a:xfrm>
            <a:prstGeom prst="straightConnector1">
              <a:avLst/>
            </a:prstGeom>
            <a:solidFill>
              <a:schemeClr val="accent1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5" name="Google Shape;175;p18"/>
            <p:cNvCxnSpPr/>
            <p:nvPr/>
          </p:nvCxnSpPr>
          <p:spPr>
            <a:xfrm>
              <a:off x="4561723" y="5238132"/>
              <a:ext cx="0" cy="145419"/>
            </a:xfrm>
            <a:prstGeom prst="straightConnector1">
              <a:avLst/>
            </a:prstGeom>
            <a:solidFill>
              <a:schemeClr val="accent1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6" name="Google Shape;176;p18"/>
            <p:cNvCxnSpPr/>
            <p:nvPr/>
          </p:nvCxnSpPr>
          <p:spPr>
            <a:xfrm>
              <a:off x="3650735" y="5238132"/>
              <a:ext cx="0" cy="145419"/>
            </a:xfrm>
            <a:prstGeom prst="straightConnector1">
              <a:avLst/>
            </a:prstGeom>
            <a:solidFill>
              <a:schemeClr val="accent1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7" name="Google Shape;177;p18"/>
            <p:cNvCxnSpPr/>
            <p:nvPr/>
          </p:nvCxnSpPr>
          <p:spPr>
            <a:xfrm>
              <a:off x="2439676" y="5023580"/>
              <a:ext cx="0" cy="145419"/>
            </a:xfrm>
            <a:prstGeom prst="straightConnector1">
              <a:avLst/>
            </a:prstGeom>
            <a:solidFill>
              <a:schemeClr val="accent1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8" name="Google Shape;178;p18"/>
            <p:cNvCxnSpPr/>
            <p:nvPr/>
          </p:nvCxnSpPr>
          <p:spPr>
            <a:xfrm>
              <a:off x="2439676" y="3136107"/>
              <a:ext cx="0" cy="145419"/>
            </a:xfrm>
            <a:prstGeom prst="straightConnector1">
              <a:avLst/>
            </a:prstGeom>
            <a:solidFill>
              <a:schemeClr val="accent1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79" name="Google Shape;179;p18"/>
            <p:cNvSpPr txBox="1"/>
            <p:nvPr/>
          </p:nvSpPr>
          <p:spPr>
            <a:xfrm>
              <a:off x="2583294" y="5305555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8"/>
            <p:cNvSpPr txBox="1"/>
            <p:nvPr/>
          </p:nvSpPr>
          <p:spPr>
            <a:xfrm>
              <a:off x="3494282" y="5305555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81" name="Google Shape;181;p18"/>
            <p:cNvCxnSpPr/>
            <p:nvPr/>
          </p:nvCxnSpPr>
          <p:spPr>
            <a:xfrm>
              <a:off x="2439676" y="4078011"/>
              <a:ext cx="0" cy="145419"/>
            </a:xfrm>
            <a:prstGeom prst="straightConnector1">
              <a:avLst/>
            </a:prstGeom>
            <a:solidFill>
              <a:schemeClr val="accent1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82" name="Google Shape;182;p18"/>
            <p:cNvSpPr txBox="1"/>
            <p:nvPr/>
          </p:nvSpPr>
          <p:spPr>
            <a:xfrm>
              <a:off x="2149232" y="4911624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18"/>
            <p:cNvSpPr txBox="1"/>
            <p:nvPr/>
          </p:nvSpPr>
          <p:spPr>
            <a:xfrm>
              <a:off x="2149232" y="3966054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18"/>
            <p:cNvSpPr txBox="1"/>
            <p:nvPr/>
          </p:nvSpPr>
          <p:spPr>
            <a:xfrm>
              <a:off x="2020991" y="3024151"/>
              <a:ext cx="4411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18"/>
            <p:cNvSpPr txBox="1"/>
            <p:nvPr/>
          </p:nvSpPr>
          <p:spPr>
            <a:xfrm>
              <a:off x="4341149" y="5305555"/>
              <a:ext cx="4411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86" name="Google Shape;186;p18"/>
            <p:cNvCxnSpPr/>
            <p:nvPr/>
          </p:nvCxnSpPr>
          <p:spPr>
            <a:xfrm flipH="1" rot="10800000">
              <a:off x="2504863" y="3050706"/>
              <a:ext cx="2206946" cy="2206946"/>
            </a:xfrm>
            <a:prstGeom prst="straightConnector1">
              <a:avLst/>
            </a:prstGeom>
            <a:solidFill>
              <a:schemeClr val="accent1"/>
            </a:solidFill>
            <a:ln cap="flat" cmpd="sng" w="57150">
              <a:solidFill>
                <a:schemeClr val="lt2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187" name="Google Shape;187;p18"/>
            <p:cNvCxnSpPr/>
            <p:nvPr/>
          </p:nvCxnSpPr>
          <p:spPr>
            <a:xfrm rot="10800000">
              <a:off x="3081560" y="4712538"/>
              <a:ext cx="569176" cy="541063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88" name="Google Shape;188;p18"/>
            <p:cNvCxnSpPr/>
            <p:nvPr/>
          </p:nvCxnSpPr>
          <p:spPr>
            <a:xfrm rot="10800000">
              <a:off x="2747275" y="5048516"/>
              <a:ext cx="215740" cy="205085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89" name="Google Shape;189;p18"/>
            <p:cNvCxnSpPr/>
            <p:nvPr/>
          </p:nvCxnSpPr>
          <p:spPr>
            <a:xfrm rot="10800000">
              <a:off x="2847147" y="4918079"/>
              <a:ext cx="352954" cy="335522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0" name="Google Shape;190;p18"/>
            <p:cNvCxnSpPr/>
            <p:nvPr/>
          </p:nvCxnSpPr>
          <p:spPr>
            <a:xfrm rot="10800000">
              <a:off x="2985395" y="4835974"/>
              <a:ext cx="439324" cy="417627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1" name="Google Shape;191;p18"/>
            <p:cNvCxnSpPr/>
            <p:nvPr/>
          </p:nvCxnSpPr>
          <p:spPr>
            <a:xfrm rot="10800000">
              <a:off x="2662136" y="5180036"/>
              <a:ext cx="77387" cy="73565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2" name="Google Shape;192;p18"/>
            <p:cNvCxnSpPr/>
            <p:nvPr/>
          </p:nvCxnSpPr>
          <p:spPr>
            <a:xfrm rot="10800000">
              <a:off x="3807188" y="3952579"/>
              <a:ext cx="1145372" cy="1088799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3" name="Google Shape;193;p18"/>
            <p:cNvCxnSpPr/>
            <p:nvPr/>
          </p:nvCxnSpPr>
          <p:spPr>
            <a:xfrm rot="10800000">
              <a:off x="3713164" y="4078786"/>
              <a:ext cx="1235856" cy="1174815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4" name="Google Shape;194;p18"/>
            <p:cNvCxnSpPr/>
            <p:nvPr/>
          </p:nvCxnSpPr>
          <p:spPr>
            <a:xfrm rot="10800000">
              <a:off x="3615592" y="4133927"/>
              <a:ext cx="1177850" cy="1119674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5" name="Google Shape;195;p18"/>
            <p:cNvCxnSpPr/>
            <p:nvPr/>
          </p:nvCxnSpPr>
          <p:spPr>
            <a:xfrm rot="10800000">
              <a:off x="3544415" y="4281515"/>
              <a:ext cx="1022593" cy="972086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6" name="Google Shape;196;p18"/>
            <p:cNvCxnSpPr/>
            <p:nvPr/>
          </p:nvCxnSpPr>
          <p:spPr>
            <a:xfrm rot="10800000">
              <a:off x="3403575" y="4363811"/>
              <a:ext cx="936021" cy="889790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7" name="Google Shape;197;p18"/>
            <p:cNvCxnSpPr/>
            <p:nvPr/>
          </p:nvCxnSpPr>
          <p:spPr>
            <a:xfrm rot="10800000">
              <a:off x="3314039" y="4494778"/>
              <a:ext cx="798250" cy="758823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8" name="Google Shape;198;p18"/>
            <p:cNvCxnSpPr/>
            <p:nvPr/>
          </p:nvCxnSpPr>
          <p:spPr>
            <a:xfrm rot="10800000">
              <a:off x="3185334" y="4591009"/>
              <a:ext cx="697018" cy="662592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9" name="Google Shape;199;p18"/>
            <p:cNvCxnSpPr/>
            <p:nvPr/>
          </p:nvCxnSpPr>
          <p:spPr>
            <a:xfrm rot="10800000">
              <a:off x="4624880" y="3208816"/>
              <a:ext cx="327680" cy="311496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0" name="Google Shape;200;p18"/>
            <p:cNvCxnSpPr/>
            <p:nvPr/>
          </p:nvCxnSpPr>
          <p:spPr>
            <a:xfrm rot="10800000">
              <a:off x="4491500" y="3302066"/>
              <a:ext cx="461060" cy="438289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1" name="Google Shape;201;p18"/>
            <p:cNvCxnSpPr/>
            <p:nvPr/>
          </p:nvCxnSpPr>
          <p:spPr>
            <a:xfrm rot="10800000">
              <a:off x="4364416" y="3393484"/>
              <a:ext cx="588144" cy="559095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2" name="Google Shape;202;p18"/>
            <p:cNvCxnSpPr/>
            <p:nvPr/>
          </p:nvCxnSpPr>
          <p:spPr>
            <a:xfrm rot="10800000">
              <a:off x="4262545" y="3514890"/>
              <a:ext cx="690015" cy="655934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3" name="Google Shape;203;p18"/>
            <p:cNvCxnSpPr/>
            <p:nvPr/>
          </p:nvCxnSpPr>
          <p:spPr>
            <a:xfrm rot="10800000">
              <a:off x="4159727" y="3637194"/>
              <a:ext cx="785868" cy="747052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4" name="Google Shape;204;p18"/>
            <p:cNvCxnSpPr/>
            <p:nvPr/>
          </p:nvCxnSpPr>
          <p:spPr>
            <a:xfrm rot="10800000">
              <a:off x="4055711" y="3750538"/>
              <a:ext cx="884140" cy="840471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05" name="Google Shape;205;p18"/>
            <p:cNvCxnSpPr/>
            <p:nvPr/>
          </p:nvCxnSpPr>
          <p:spPr>
            <a:xfrm rot="10800000">
              <a:off x="3916640" y="3836580"/>
              <a:ext cx="1035920" cy="984756"/>
            </a:xfrm>
            <a:prstGeom prst="straightConnector1">
              <a:avLst/>
            </a:prstGeom>
            <a:solidFill>
              <a:schemeClr val="accent1"/>
            </a:solidFill>
            <a:ln cap="flat" cmpd="sng" w="12700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206" name="Google Shape;206;p18"/>
          <p:cNvGrpSpPr/>
          <p:nvPr/>
        </p:nvGrpSpPr>
        <p:grpSpPr>
          <a:xfrm>
            <a:off x="712809" y="1716510"/>
            <a:ext cx="3626826" cy="1384995"/>
            <a:chOff x="289812" y="1696452"/>
            <a:chExt cx="3626826" cy="1384995"/>
          </a:xfrm>
        </p:grpSpPr>
        <p:sp>
          <p:nvSpPr>
            <p:cNvPr id="207" name="Google Shape;207;p18"/>
            <p:cNvSpPr txBox="1"/>
            <p:nvPr/>
          </p:nvSpPr>
          <p:spPr>
            <a:xfrm>
              <a:off x="289812" y="1696452"/>
              <a:ext cx="3626826" cy="138499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8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Traditional Correctness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8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(Universal)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8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V</a:t>
              </a:r>
              <a:r>
                <a:rPr b="0" lang="en-US" sz="2800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 x,y, x ≥ y</a:t>
              </a:r>
              <a:endParaRPr b="0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cxnSp>
          <p:nvCxnSpPr>
            <p:cNvPr id="208" name="Google Shape;208;p18"/>
            <p:cNvCxnSpPr/>
            <p:nvPr/>
          </p:nvCxnSpPr>
          <p:spPr>
            <a:xfrm>
              <a:off x="1354300" y="2753255"/>
              <a:ext cx="146318" cy="0"/>
            </a:xfrm>
            <a:prstGeom prst="straightConnector1">
              <a:avLst/>
            </a:prstGeom>
            <a:solidFill>
              <a:schemeClr val="accent1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209" name="Google Shape;209;p18"/>
          <p:cNvGrpSpPr/>
          <p:nvPr/>
        </p:nvGrpSpPr>
        <p:grpSpPr>
          <a:xfrm>
            <a:off x="5556242" y="3229272"/>
            <a:ext cx="2699890" cy="2981050"/>
            <a:chOff x="5290631" y="3229272"/>
            <a:chExt cx="2699890" cy="2981050"/>
          </a:xfrm>
        </p:grpSpPr>
        <p:sp>
          <p:nvSpPr>
            <p:cNvPr id="210" name="Google Shape;210;p18"/>
            <p:cNvSpPr/>
            <p:nvPr/>
          </p:nvSpPr>
          <p:spPr>
            <a:xfrm>
              <a:off x="5290631" y="3229272"/>
              <a:ext cx="2699890" cy="2981050"/>
            </a:xfrm>
            <a:prstGeom prst="rect">
              <a:avLst/>
            </a:prstGeom>
            <a:solidFill>
              <a:srgbClr val="2727FF"/>
            </a:solidFill>
            <a:ln cap="flat" cmpd="sng" w="28575">
              <a:solidFill>
                <a:srgbClr val="9BD4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AFD00"/>
                </a:buClr>
                <a:buSzPts val="2000"/>
                <a:buFont typeface="Times New Roman"/>
                <a:buNone/>
              </a:pPr>
              <a:r>
                <a:t/>
              </a:r>
              <a:endParaRPr b="1" i="0" sz="2000" u="none" cap="none" strike="noStrike">
                <a:solidFill>
                  <a:srgbClr val="FAFD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1" name="Google Shape;211;p18"/>
            <p:cNvSpPr txBox="1"/>
            <p:nvPr/>
          </p:nvSpPr>
          <p:spPr>
            <a:xfrm>
              <a:off x="5382058" y="3750301"/>
              <a:ext cx="2517036" cy="19389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{   (1, 1) 🡪 T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(1, 0) 🡪 T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(0, 1) 🡪 F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(10, 5) 🡪 T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lang="en-US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(10, 12) 🡪 F  }</a:t>
              </a:r>
              <a:endParaRPr b="0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9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 Limited View of Correctness</a:t>
            </a:r>
            <a:endParaRPr/>
          </a:p>
        </p:txBody>
      </p:sp>
      <p:sp>
        <p:nvSpPr>
          <p:cNvPr id="217" name="Google Shape;217;p19"/>
          <p:cNvSpPr txBox="1"/>
          <p:nvPr>
            <p:ph idx="1" type="body"/>
          </p:nvPr>
        </p:nvSpPr>
        <p:spPr>
          <a:xfrm>
            <a:off x="88900" y="829994"/>
            <a:ext cx="8966200" cy="5731228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In </a:t>
            </a:r>
            <a:r>
              <a:rPr lang="en-US">
                <a:solidFill>
                  <a:schemeClr val="lt2"/>
                </a:solidFill>
              </a:rPr>
              <a:t>traditional</a:t>
            </a:r>
            <a:r>
              <a:rPr lang="en-US"/>
              <a:t> methods, we try to define </a:t>
            </a:r>
            <a:r>
              <a:rPr lang="en-US">
                <a:solidFill>
                  <a:schemeClr val="lt2"/>
                </a:solidFill>
              </a:rPr>
              <a:t>all correct behavior</a:t>
            </a:r>
            <a:r>
              <a:rPr lang="en-US"/>
              <a:t> completely, at the beginning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What is </a:t>
            </a:r>
            <a:r>
              <a:rPr lang="en-US">
                <a:solidFill>
                  <a:schemeClr val="lt2"/>
                </a:solidFill>
              </a:rPr>
              <a:t>correctness</a:t>
            </a:r>
            <a:r>
              <a:rPr lang="en-US"/>
              <a:t>?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Does “correctness” </a:t>
            </a:r>
            <a:r>
              <a:rPr lang="en-US">
                <a:solidFill>
                  <a:schemeClr val="lt2"/>
                </a:solidFill>
              </a:rPr>
              <a:t>mean anything</a:t>
            </a:r>
            <a:r>
              <a:rPr lang="en-US"/>
              <a:t> in large engineering products?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 People are </a:t>
            </a:r>
            <a:r>
              <a:rPr lang="en-US">
                <a:solidFill>
                  <a:schemeClr val="lt2"/>
                </a:solidFill>
              </a:rPr>
              <a:t>VERY BAD </a:t>
            </a:r>
            <a:r>
              <a:rPr lang="en-US"/>
              <a:t>at completely defining correctness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In </a:t>
            </a:r>
            <a:r>
              <a:rPr lang="en-US">
                <a:solidFill>
                  <a:schemeClr val="lt2"/>
                </a:solidFill>
              </a:rPr>
              <a:t>agile</a:t>
            </a:r>
            <a:r>
              <a:rPr lang="en-US"/>
              <a:t> methods, we redefine correctness to be </a:t>
            </a:r>
            <a:r>
              <a:rPr lang="en-US">
                <a:solidFill>
                  <a:schemeClr val="lt2"/>
                </a:solidFill>
              </a:rPr>
              <a:t>relative</a:t>
            </a:r>
            <a:r>
              <a:rPr lang="en-US"/>
              <a:t> to a specific set of tests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If the software behaves correctly </a:t>
            </a:r>
            <a:r>
              <a:rPr lang="en-US">
                <a:solidFill>
                  <a:schemeClr val="lt2"/>
                </a:solidFill>
              </a:rPr>
              <a:t>on the tests</a:t>
            </a:r>
            <a:r>
              <a:rPr lang="en-US"/>
              <a:t>, it is “correct”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Instead of </a:t>
            </a:r>
            <a:r>
              <a:rPr lang="en-US">
                <a:solidFill>
                  <a:schemeClr val="lt2"/>
                </a:solidFill>
              </a:rPr>
              <a:t>defining all</a:t>
            </a:r>
            <a:r>
              <a:rPr lang="en-US"/>
              <a:t> behaviors, we </a:t>
            </a:r>
            <a:r>
              <a:rPr lang="en-US">
                <a:solidFill>
                  <a:schemeClr val="lt2"/>
                </a:solidFill>
              </a:rPr>
              <a:t>demonstrate some</a:t>
            </a:r>
            <a:r>
              <a:rPr lang="en-US"/>
              <a:t> behaviors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Gill Sans"/>
              <a:buChar char="–"/>
            </a:pPr>
            <a:r>
              <a:rPr lang="en-US">
                <a:solidFill>
                  <a:schemeClr val="lt2"/>
                </a:solidFill>
              </a:rPr>
              <a:t>Mathematicians</a:t>
            </a:r>
            <a:r>
              <a:rPr lang="en-US"/>
              <a:t> may be disappointed at the lack of completeness</a:t>
            </a:r>
            <a:endParaRPr/>
          </a:p>
        </p:txBody>
      </p:sp>
      <p:sp>
        <p:nvSpPr>
          <p:cNvPr id="218" name="Google Shape;218;p19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 u="sng"/>
          </a:p>
        </p:txBody>
      </p:sp>
      <p:sp>
        <p:nvSpPr>
          <p:cNvPr id="219" name="Google Shape;219;p19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220" name="Google Shape;220;p19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1" name="Google Shape;221;p19"/>
          <p:cNvSpPr txBox="1"/>
          <p:nvPr/>
        </p:nvSpPr>
        <p:spPr>
          <a:xfrm>
            <a:off x="441325" y="5582555"/>
            <a:ext cx="8262938" cy="584775"/>
          </a:xfrm>
          <a:prstGeom prst="rect">
            <a:avLst/>
          </a:prstGeom>
          <a:solidFill>
            <a:srgbClr val="0000CC"/>
          </a:solidFill>
          <a:ln cap="flat" cmpd="sng" w="127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3200">
                <a:solidFill>
                  <a:srgbClr val="FFFF00"/>
                </a:solidFill>
                <a:latin typeface="Gill Sans"/>
                <a:ea typeface="Gill Sans"/>
                <a:cs typeface="Gill Sans"/>
                <a:sym typeface="Gill Sans"/>
              </a:rPr>
              <a:t>But software engineers ain’t mathematicians!</a:t>
            </a:r>
            <a:endParaRPr b="0" sz="3200">
              <a:solidFill>
                <a:srgbClr val="FFFF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0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Test Harnesses Verify Correctness</a:t>
            </a:r>
            <a:endParaRPr/>
          </a:p>
        </p:txBody>
      </p:sp>
      <p:sp>
        <p:nvSpPr>
          <p:cNvPr id="227" name="Google Shape;227;p20"/>
          <p:cNvSpPr txBox="1"/>
          <p:nvPr>
            <p:ph idx="1" type="body"/>
          </p:nvPr>
        </p:nvSpPr>
        <p:spPr>
          <a:xfrm>
            <a:off x="88900" y="2237874"/>
            <a:ext cx="8966200" cy="4323347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Tests must be </a:t>
            </a:r>
            <a:r>
              <a:rPr lang="en-US">
                <a:solidFill>
                  <a:schemeClr val="lt2"/>
                </a:solidFill>
              </a:rPr>
              <a:t>automated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lang="en-US"/>
              <a:t>Test automation is a </a:t>
            </a:r>
            <a:r>
              <a:rPr lang="en-US">
                <a:solidFill>
                  <a:schemeClr val="lt2"/>
                </a:solidFill>
              </a:rPr>
              <a:t>prerequisite</a:t>
            </a:r>
            <a:r>
              <a:rPr lang="en-US"/>
              <a:t> to test driven development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Every test must include a </a:t>
            </a:r>
            <a:r>
              <a:rPr lang="en-US">
                <a:solidFill>
                  <a:schemeClr val="lt2"/>
                </a:solidFill>
              </a:rPr>
              <a:t>test oracle</a:t>
            </a:r>
            <a:r>
              <a:rPr lang="en-US"/>
              <a:t> that can evaluate whether that test executed correctly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The tests replace the </a:t>
            </a:r>
            <a:r>
              <a:rPr lang="en-US">
                <a:solidFill>
                  <a:schemeClr val="lt2"/>
                </a:solidFill>
              </a:rPr>
              <a:t>requirements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Tests must be </a:t>
            </a:r>
            <a:r>
              <a:rPr lang="en-US">
                <a:solidFill>
                  <a:schemeClr val="lt2"/>
                </a:solidFill>
              </a:rPr>
              <a:t>high quality</a:t>
            </a:r>
            <a:r>
              <a:rPr lang="en-US"/>
              <a:t> and must </a:t>
            </a:r>
            <a:r>
              <a:rPr lang="en-US">
                <a:solidFill>
                  <a:schemeClr val="lt2"/>
                </a:solidFill>
              </a:rPr>
              <a:t>run quickly</a:t>
            </a:r>
            <a:endParaRPr/>
          </a:p>
          <a:p>
            <a:pPr indent="-285750" lvl="0" marL="28575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We run tests </a:t>
            </a:r>
            <a:r>
              <a:rPr lang="en-US">
                <a:solidFill>
                  <a:schemeClr val="lt2"/>
                </a:solidFill>
              </a:rPr>
              <a:t>every time</a:t>
            </a:r>
            <a:r>
              <a:rPr lang="en-US"/>
              <a:t> we make a change to the software</a:t>
            </a:r>
            <a:endParaRPr/>
          </a:p>
        </p:txBody>
      </p:sp>
      <p:sp>
        <p:nvSpPr>
          <p:cNvPr id="228" name="Google Shape;228;p20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 u="sng"/>
          </a:p>
        </p:txBody>
      </p:sp>
      <p:sp>
        <p:nvSpPr>
          <p:cNvPr id="229" name="Google Shape;229;p20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230" name="Google Shape;230;p20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1" name="Google Shape;231;p20"/>
          <p:cNvSpPr txBox="1"/>
          <p:nvPr/>
        </p:nvSpPr>
        <p:spPr>
          <a:xfrm>
            <a:off x="429301" y="1022583"/>
            <a:ext cx="8262938" cy="1015663"/>
          </a:xfrm>
          <a:prstGeom prst="rect">
            <a:avLst/>
          </a:prstGeom>
          <a:solidFill>
            <a:srgbClr val="0000CC"/>
          </a:solidFill>
          <a:ln cap="flat" cmpd="sng" w="127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 </a:t>
            </a:r>
            <a:r>
              <a:rPr b="0" i="1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test harness</a:t>
            </a:r>
            <a:r>
              <a:rPr b="0" lang="en-US" sz="3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runs all automated tests efficiently and reports results to the developers</a:t>
            </a:r>
            <a:endParaRPr b="0" sz="2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1"/>
          <p:cNvSpPr txBox="1"/>
          <p:nvPr>
            <p:ph type="title"/>
          </p:nvPr>
        </p:nvSpPr>
        <p:spPr>
          <a:xfrm>
            <a:off x="47625" y="96838"/>
            <a:ext cx="90487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Continuous Integration</a:t>
            </a:r>
            <a:endParaRPr/>
          </a:p>
        </p:txBody>
      </p:sp>
      <p:sp>
        <p:nvSpPr>
          <p:cNvPr id="237" name="Google Shape;237;p21"/>
          <p:cNvSpPr txBox="1"/>
          <p:nvPr>
            <p:ph idx="1" type="body"/>
          </p:nvPr>
        </p:nvSpPr>
        <p:spPr>
          <a:xfrm>
            <a:off x="88900" y="829994"/>
            <a:ext cx="8966200" cy="893005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●"/>
            </a:pPr>
            <a:r>
              <a:rPr lang="en-US"/>
              <a:t>Agile methods work best when the current version of the software can be run against all tests at any time</a:t>
            </a:r>
            <a:endParaRPr/>
          </a:p>
        </p:txBody>
      </p:sp>
      <p:sp>
        <p:nvSpPr>
          <p:cNvPr id="238" name="Google Shape;238;p21"/>
          <p:cNvSpPr txBox="1"/>
          <p:nvPr>
            <p:ph idx="10" type="dt"/>
          </p:nvPr>
        </p:nvSpPr>
        <p:spPr>
          <a:xfrm>
            <a:off x="35391" y="6568158"/>
            <a:ext cx="3844925" cy="246062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Software Testing, Edition 2  (Ch 4)</a:t>
            </a:r>
            <a:endParaRPr u="sng"/>
          </a:p>
        </p:txBody>
      </p:sp>
      <p:sp>
        <p:nvSpPr>
          <p:cNvPr id="239" name="Google Shape;239;p21"/>
          <p:cNvSpPr txBox="1"/>
          <p:nvPr>
            <p:ph idx="11" type="ftr"/>
          </p:nvPr>
        </p:nvSpPr>
        <p:spPr>
          <a:xfrm>
            <a:off x="4105275" y="6560220"/>
            <a:ext cx="2895600" cy="25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© Ammann &amp; Offutt</a:t>
            </a:r>
            <a:endParaRPr/>
          </a:p>
        </p:txBody>
      </p:sp>
      <p:sp>
        <p:nvSpPr>
          <p:cNvPr id="240" name="Google Shape;240;p21"/>
          <p:cNvSpPr txBox="1"/>
          <p:nvPr>
            <p:ph idx="12" type="sldNum"/>
          </p:nvPr>
        </p:nvSpPr>
        <p:spPr>
          <a:xfrm>
            <a:off x="7194550" y="6552283"/>
            <a:ext cx="1905000" cy="261937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1" name="Google Shape;241;p21"/>
          <p:cNvSpPr txBox="1"/>
          <p:nvPr/>
        </p:nvSpPr>
        <p:spPr>
          <a:xfrm>
            <a:off x="429301" y="1804584"/>
            <a:ext cx="8262938" cy="1446550"/>
          </a:xfrm>
          <a:prstGeom prst="rect">
            <a:avLst/>
          </a:prstGeom>
          <a:solidFill>
            <a:srgbClr val="0000CC"/>
          </a:solidFill>
          <a:ln cap="flat" cmpd="sng" w="127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 </a:t>
            </a:r>
            <a:r>
              <a:rPr b="0" i="1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continuous integration server</a:t>
            </a:r>
            <a:r>
              <a:rPr b="0" lang="en-US" sz="3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rebuilds the system, returns, and reverifies tests whenever </a:t>
            </a:r>
            <a:r>
              <a:rPr b="0" i="1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any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update is checked into the repository</a:t>
            </a:r>
            <a:endParaRPr b="0" sz="2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42" name="Google Shape;242;p21"/>
          <p:cNvSpPr txBox="1"/>
          <p:nvPr/>
        </p:nvSpPr>
        <p:spPr>
          <a:xfrm>
            <a:off x="87398" y="3332719"/>
            <a:ext cx="8966200" cy="200198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Char char="●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Mistakes are caught earlier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Char char="●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Other developers are aware of changes early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Char char="●"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The rebuild and reverify must happen as soon as possible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ill Sans"/>
              <a:buChar char="–"/>
            </a:pPr>
            <a:r>
              <a:rPr b="0" i="0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Thus, tests need to execute quickly</a:t>
            </a:r>
            <a:endParaRPr/>
          </a:p>
        </p:txBody>
      </p:sp>
      <p:sp>
        <p:nvSpPr>
          <p:cNvPr id="243" name="Google Shape;243;p21"/>
          <p:cNvSpPr txBox="1"/>
          <p:nvPr/>
        </p:nvSpPr>
        <p:spPr>
          <a:xfrm>
            <a:off x="429301" y="5416284"/>
            <a:ext cx="8262938" cy="1015663"/>
          </a:xfrm>
          <a:prstGeom prst="rect">
            <a:avLst/>
          </a:prstGeom>
          <a:solidFill>
            <a:srgbClr val="0000CC"/>
          </a:solidFill>
          <a:ln cap="flat" cmpd="sng" w="12700">
            <a:solidFill>
              <a:schemeClr val="l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 </a:t>
            </a:r>
            <a:r>
              <a:rPr b="0" i="1" lang="en-US" sz="3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continuous integration server</a:t>
            </a:r>
            <a:r>
              <a:rPr b="0" lang="en-US" sz="3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b="0" lang="en-US" sz="2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doesn’t just run tests, it decides if a modified system is </a:t>
            </a:r>
            <a:r>
              <a:rPr b="0" lang="en-US" sz="28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rPr>
              <a:t>still correct</a:t>
            </a:r>
            <a:endParaRPr b="0" sz="2800">
              <a:solidFill>
                <a:schemeClr val="lt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intro">
  <a:themeElements>
    <a:clrScheme name="Custom 2">
      <a:dk1>
        <a:srgbClr val="5F5F5F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66CC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5CB9E7"/>
      </a:accent6>
      <a:hlink>
        <a:srgbClr val="FFFF00"/>
      </a:hlink>
      <a:folHlink>
        <a:srgbClr val="FFC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