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6858000" cx="9144000"/>
  <p:notesSz cx="7315200" cy="9601200"/>
  <p:embeddedFontLst>
    <p:embeddedFont>
      <p:font typeface="Arimo"/>
      <p:regular r:id="rId36"/>
      <p:bold r:id="rId37"/>
      <p:italic r:id="rId38"/>
      <p:boldItalic r:id="rId39"/>
    </p:embeddedFont>
    <p:embeddedFont>
      <p:font typeface="Gill Sans"/>
      <p:regular r:id="rId40"/>
      <p:bold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80" orient="horz"/>
        <p:guide pos="277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GillSans-regular.fntdata"/><Relationship Id="rId20" Type="http://schemas.openxmlformats.org/officeDocument/2006/relationships/slide" Target="slides/slide15.xml"/><Relationship Id="rId41" Type="http://schemas.openxmlformats.org/officeDocument/2006/relationships/font" Target="fonts/GillSans-bold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Arimo-bold.fntdata"/><Relationship Id="rId14" Type="http://schemas.openxmlformats.org/officeDocument/2006/relationships/slide" Target="slides/slide9.xml"/><Relationship Id="rId36" Type="http://schemas.openxmlformats.org/officeDocument/2006/relationships/font" Target="fonts/Arimo-regular.fntdata"/><Relationship Id="rId17" Type="http://schemas.openxmlformats.org/officeDocument/2006/relationships/slide" Target="slides/slide12.xml"/><Relationship Id="rId39" Type="http://schemas.openxmlformats.org/officeDocument/2006/relationships/font" Target="fonts/Arimo-boldItalic.fntdata"/><Relationship Id="rId16" Type="http://schemas.openxmlformats.org/officeDocument/2006/relationships/slide" Target="slides/slide11.xml"/><Relationship Id="rId38" Type="http://schemas.openxmlformats.org/officeDocument/2006/relationships/font" Target="fonts/Arim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0125" spcFirstLastPara="1" rIns="20125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20125" spcFirstLastPara="1" rIns="20125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1" type="ftr"/>
          </p:nvPr>
        </p:nvSpPr>
        <p:spPr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/>
          <p:nvPr>
            <p:ph idx="3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" name="Google Shape;9;n"/>
          <p:cNvSpPr/>
          <p:nvPr/>
        </p:nvSpPr>
        <p:spPr>
          <a:xfrm>
            <a:off x="3290888" y="9144000"/>
            <a:ext cx="731837" cy="268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2275" spcFirstLastPara="1" rIns="92275" wrap="square" tIns="469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4" name="Google Shape;224;p1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like to stop here and ask students to spend 5 or 10 minutes designing tests. Based on either the description or the implementation, what tests would you want to run.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Test values are enough.</a:t>
            </a:r>
            <a:endParaRPr/>
          </a:p>
        </p:txBody>
      </p:sp>
      <p:sp>
        <p:nvSpPr>
          <p:cNvPr id="225" name="Google Shape;225;p14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1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1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2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2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2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2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2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0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9" name="Google Shape;399;p30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  <a:noFill/>
          <a:ln>
            <a:noFill/>
          </a:ln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0:notes"/>
          <p:cNvSpPr txBox="1"/>
          <p:nvPr>
            <p:ph idx="12" type="sldNum"/>
          </p:nvPr>
        </p:nvSpPr>
        <p:spPr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20125" spcFirstLastPara="1" rIns="20125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8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:notes"/>
          <p:cNvSpPr txBox="1"/>
          <p:nvPr>
            <p:ph idx="1" type="body"/>
          </p:nvPr>
        </p:nvSpPr>
        <p:spPr>
          <a:xfrm>
            <a:off x="974725" y="4559300"/>
            <a:ext cx="5365750" cy="4319588"/>
          </a:xfrm>
          <a:prstGeom prst="rect">
            <a:avLst/>
          </a:prstGeom>
        </p:spPr>
        <p:txBody>
          <a:bodyPr anchorCtr="0" anchor="t" bIns="48650" lIns="97300" spcFirstLastPara="1" rIns="97300" wrap="square" tIns="4865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9:notes"/>
          <p:cNvSpPr/>
          <p:nvPr>
            <p:ph idx="2" type="sldImg"/>
          </p:nvPr>
        </p:nvSpPr>
        <p:spPr>
          <a:xfrm>
            <a:off x="1260475" y="720725"/>
            <a:ext cx="4794250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/>
            </a:lvl1pPr>
            <a:lvl2pPr lvl="1" algn="ctr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  <a:defRPr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/>
            </a:lvl5pPr>
            <a:lvl6pPr lvl="5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1861344" y="-727868"/>
            <a:ext cx="5421313" cy="90487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35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4757738" y="2128838"/>
            <a:ext cx="6280150" cy="2216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247651" y="-12699"/>
            <a:ext cx="6280150" cy="6499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35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35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Gill Sans"/>
              <a:buNone/>
              <a:defRPr sz="1400"/>
            </a:lvl4pPr>
            <a:lvl5pPr indent="-228600" lvl="4" marL="22860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5pPr>
            <a:lvl6pPr indent="-228600" lvl="5" marL="2743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6pPr>
            <a:lvl7pPr indent="-228600" lvl="6" marL="32004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7pPr>
            <a:lvl8pPr indent="-228600" lvl="7" marL="36576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8pPr>
            <a:lvl9pPr indent="-228600" lvl="8" marL="4114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138113" y="1085850"/>
            <a:ext cx="4357687" cy="5291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4648200" y="1085850"/>
            <a:ext cx="4357688" cy="5291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Gill Sans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Char char="–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Gill Sans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Gill Sans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  <a:defRPr b="0" i="0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Gill Sans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Gill Sans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Gill Sans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00006B"/>
            </a:gs>
          </a:gsLst>
          <a:lin ang="540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47625" y="1085850"/>
            <a:ext cx="9048750" cy="54213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b="0" i="0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/>
          <p:nvPr/>
        </p:nvSpPr>
        <p:spPr>
          <a:xfrm>
            <a:off x="6350" y="6350"/>
            <a:ext cx="9118600" cy="68326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" name="Google Shape;17;p1"/>
          <p:cNvCxnSpPr/>
          <p:nvPr/>
        </p:nvCxnSpPr>
        <p:spPr>
          <a:xfrm>
            <a:off x="-1" y="729143"/>
            <a:ext cx="9118833" cy="0"/>
          </a:xfrm>
          <a:prstGeom prst="straightConnector1">
            <a:avLst/>
          </a:prstGeom>
          <a:noFill/>
          <a:ln cap="flat" cmpd="sng" w="57150">
            <a:solidFill>
              <a:srgbClr val="0099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gmu.edu/~offutt/softwaretest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open.ncsu.edu/se/tutorials/junit/" TargetMode="External"/><Relationship Id="rId4" Type="http://schemas.openxmlformats.org/officeDocument/2006/relationships/hyperlink" Target="http://www.laliluna.de/eclipse-junit-testing-tutorial.html" TargetMode="External"/><Relationship Id="rId5" Type="http://schemas.openxmlformats.org/officeDocument/2006/relationships/hyperlink" Target="http://www.diasparsoftware.com/template.php?content=jUnitStarterGuide" TargetMode="External"/><Relationship Id="rId6" Type="http://schemas.openxmlformats.org/officeDocument/2006/relationships/hyperlink" Target="http://www.clarkware.com/articles/JUnitPrimer.html" TargetMode="External"/><Relationship Id="rId7" Type="http://schemas.openxmlformats.org/officeDocument/2006/relationships/hyperlink" Target="http://www.junit.org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ctrTitle"/>
          </p:nvPr>
        </p:nvSpPr>
        <p:spPr>
          <a:xfrm>
            <a:off x="455669" y="0"/>
            <a:ext cx="8229600" cy="3443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</a:t>
            </a:r>
            <a:br>
              <a:rPr lang="en-US"/>
            </a:br>
            <a:r>
              <a:rPr lang="en-US" sz="2800"/>
              <a:t>(</a:t>
            </a:r>
            <a:r>
              <a:rPr i="1" lang="en-US" sz="2800"/>
              <a:t>2nd edition</a:t>
            </a:r>
            <a:r>
              <a:rPr lang="en-US" sz="2800"/>
              <a:t>)</a:t>
            </a:r>
            <a:br>
              <a:rPr lang="en-US"/>
            </a:br>
            <a:r>
              <a:rPr lang="en-US"/>
              <a:t>Chapter 3</a:t>
            </a:r>
            <a:br>
              <a:rPr lang="en-US"/>
            </a:br>
            <a:br>
              <a:rPr lang="en-US"/>
            </a:br>
            <a:r>
              <a:rPr lang="en-US"/>
              <a:t>Test Automation</a:t>
            </a:r>
            <a:endParaRPr/>
          </a:p>
        </p:txBody>
      </p:sp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1245479" y="3425825"/>
            <a:ext cx="6647793" cy="25257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ill Sans"/>
              <a:buNone/>
            </a:pPr>
            <a:r>
              <a:rPr lang="en-US" sz="3200"/>
              <a:t>Paul Ammann &amp; Jeff Offutt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b="0" lang="en-US" u="sng">
                <a:solidFill>
                  <a:schemeClr val="hlink"/>
                </a:solidFill>
                <a:hlinkClick r:id="rId3"/>
              </a:rPr>
              <a:t>http://www.cs.gmu.edu/~offutt/softwaretest/</a:t>
            </a:r>
            <a:endParaRPr b="0"/>
          </a:p>
          <a:p>
            <a:pPr indent="0" lvl="0" marL="0" rt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b="0"/>
          </a:p>
        </p:txBody>
      </p:sp>
      <p:sp>
        <p:nvSpPr>
          <p:cNvPr id="94" name="Google Shape;94;p13"/>
          <p:cNvSpPr txBox="1"/>
          <p:nvPr/>
        </p:nvSpPr>
        <p:spPr>
          <a:xfrm>
            <a:off x="2857586" y="6321425"/>
            <a:ext cx="34257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600" u="none" cap="none" strike="noStrike">
                <a:solidFill>
                  <a:srgbClr val="FAFD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Updated October 2018</a:t>
            </a:r>
            <a:endParaRPr b="0" i="1" sz="1600" u="none" cap="none" strike="noStrike">
              <a:solidFill>
                <a:srgbClr val="FAFD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183" name="Google Shape;183;p2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184" name="Google Shape;184;p2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22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JUnit Tests</a:t>
            </a:r>
            <a:endParaRPr/>
          </a:p>
        </p:txBody>
      </p:sp>
      <p:sp>
        <p:nvSpPr>
          <p:cNvPr id="186" name="Google Shape;186;p22"/>
          <p:cNvSpPr txBox="1"/>
          <p:nvPr>
            <p:ph idx="1" type="body"/>
          </p:nvPr>
        </p:nvSpPr>
        <p:spPr>
          <a:xfrm>
            <a:off x="88900" y="898525"/>
            <a:ext cx="8966200" cy="547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can be used </a:t>
            </a:r>
            <a:r>
              <a:rPr lang="en-US">
                <a:solidFill>
                  <a:schemeClr val="lt2"/>
                </a:solidFill>
              </a:rPr>
              <a:t>to test</a:t>
            </a:r>
            <a:r>
              <a:rPr lang="en-US"/>
              <a:t> …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… an entire object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… part of an object – a method or some interacting methods</a:t>
            </a:r>
            <a:endParaRPr/>
          </a:p>
          <a:p>
            <a:pPr indent="-285750" lvl="1" marL="742950" rtl="0" algn="l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… interaction between several objects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It is primarily intended for unit and integration testing, not system testing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Each test is embedded into one </a:t>
            </a:r>
            <a:r>
              <a:rPr lang="en-US">
                <a:solidFill>
                  <a:schemeClr val="lt2"/>
                </a:solidFill>
              </a:rPr>
              <a:t>test method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 </a:t>
            </a:r>
            <a:r>
              <a:rPr lang="en-US">
                <a:solidFill>
                  <a:schemeClr val="lt2"/>
                </a:solidFill>
              </a:rPr>
              <a:t>test class</a:t>
            </a:r>
            <a:r>
              <a:rPr lang="en-US"/>
              <a:t> contains one or more test methods</a:t>
            </a:r>
            <a:endParaRPr>
              <a:solidFill>
                <a:schemeClr val="lt2"/>
              </a:solidFill>
            </a:endParaRPr>
          </a:p>
          <a:p>
            <a:pPr indent="-285750" lvl="0" marL="285750" rtl="0" algn="l">
              <a:lnSpc>
                <a:spcPct val="7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Test classes </a:t>
            </a:r>
            <a:r>
              <a:rPr lang="en-US">
                <a:solidFill>
                  <a:schemeClr val="lt2"/>
                </a:solidFill>
              </a:rPr>
              <a:t>include</a:t>
            </a:r>
            <a:r>
              <a:rPr lang="en-US"/>
              <a:t> :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A collection of </a:t>
            </a:r>
            <a:r>
              <a:rPr lang="en-US">
                <a:solidFill>
                  <a:schemeClr val="lt2"/>
                </a:solidFill>
              </a:rPr>
              <a:t>test methods</a:t>
            </a:r>
            <a:endParaRPr/>
          </a:p>
          <a:p>
            <a:pPr indent="-285750" lvl="1" marL="742950" rtl="0" algn="l">
              <a:lnSpc>
                <a:spcPct val="7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Methods to </a:t>
            </a:r>
            <a:r>
              <a:rPr lang="en-US">
                <a:solidFill>
                  <a:schemeClr val="lt2"/>
                </a:solidFill>
              </a:rPr>
              <a:t>set up</a:t>
            </a:r>
            <a:r>
              <a:rPr lang="en-US"/>
              <a:t> the state before and </a:t>
            </a:r>
            <a:r>
              <a:rPr lang="en-US">
                <a:solidFill>
                  <a:schemeClr val="lt2"/>
                </a:solidFill>
              </a:rPr>
              <a:t>update</a:t>
            </a:r>
            <a:r>
              <a:rPr lang="en-US"/>
              <a:t> the state after each test and before and after all tests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Get started at </a:t>
            </a:r>
            <a:r>
              <a:rPr lang="en-US">
                <a:solidFill>
                  <a:schemeClr val="lt2"/>
                </a:solidFill>
              </a:rPr>
              <a:t>junit.org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192" name="Google Shape;192;p23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193" name="Google Shape;193;p23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3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Writing Tests for JUnit</a:t>
            </a:r>
            <a:endParaRPr/>
          </a:p>
        </p:txBody>
      </p:sp>
      <p:sp>
        <p:nvSpPr>
          <p:cNvPr id="195" name="Google Shape;195;p23"/>
          <p:cNvSpPr txBox="1"/>
          <p:nvPr>
            <p:ph idx="1" type="body"/>
          </p:nvPr>
        </p:nvSpPr>
        <p:spPr>
          <a:xfrm>
            <a:off x="88900" y="898525"/>
            <a:ext cx="8966200" cy="547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Need to use the methods of the </a:t>
            </a:r>
            <a:r>
              <a:rPr lang="en-US">
                <a:solidFill>
                  <a:schemeClr val="lt2"/>
                </a:solidFill>
              </a:rPr>
              <a:t>junit.framework.assert</a:t>
            </a:r>
            <a:r>
              <a:rPr lang="en-US"/>
              <a:t> class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javadoc gives a complete description of its capabilities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Each test method checks a condition (</a:t>
            </a:r>
            <a:r>
              <a:rPr lang="en-US">
                <a:solidFill>
                  <a:schemeClr val="lt2"/>
                </a:solidFill>
              </a:rPr>
              <a:t>assertion</a:t>
            </a:r>
            <a:r>
              <a:rPr lang="en-US"/>
              <a:t>) and reports to the test runner whether the test failed or succeeded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 test runner uses the result to </a:t>
            </a:r>
            <a:r>
              <a:rPr lang="en-US">
                <a:solidFill>
                  <a:schemeClr val="lt2"/>
                </a:solidFill>
              </a:rPr>
              <a:t>report to the user</a:t>
            </a:r>
            <a:r>
              <a:rPr lang="en-US"/>
              <a:t> (in command line mode) or update the display (in an IDE)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All of the methods </a:t>
            </a:r>
            <a:r>
              <a:rPr lang="en-US">
                <a:solidFill>
                  <a:schemeClr val="lt2"/>
                </a:solidFill>
              </a:rPr>
              <a:t>return void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 few representative methods of </a:t>
            </a:r>
            <a:r>
              <a:rPr lang="en-US">
                <a:solidFill>
                  <a:schemeClr val="lt2"/>
                </a:solidFill>
              </a:rPr>
              <a:t>junit.framework.assert</a:t>
            </a:r>
            <a:r>
              <a:rPr lang="en-US"/>
              <a:t>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i="1" lang="en-US"/>
              <a:t>assertTrue (boolean)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i="1" lang="en-US"/>
              <a:t>assertTrue (String, boolean)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i="1" lang="en-US"/>
              <a:t>fail (String</a:t>
            </a:r>
            <a:r>
              <a:rPr lang="en-US"/>
              <a:t>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01" name="Google Shape;201;p2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02" name="Google Shape;202;p2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2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JUnit Test Fixtures</a:t>
            </a:r>
            <a:endParaRPr/>
          </a:p>
        </p:txBody>
      </p:sp>
      <p:sp>
        <p:nvSpPr>
          <p:cNvPr id="204" name="Google Shape;204;p24"/>
          <p:cNvSpPr txBox="1"/>
          <p:nvPr>
            <p:ph idx="1" type="body"/>
          </p:nvPr>
        </p:nvSpPr>
        <p:spPr>
          <a:xfrm>
            <a:off x="88900" y="968375"/>
            <a:ext cx="8966200" cy="540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 </a:t>
            </a:r>
            <a:r>
              <a:rPr lang="en-US">
                <a:solidFill>
                  <a:schemeClr val="lt2"/>
                </a:solidFill>
              </a:rPr>
              <a:t>test fixture</a:t>
            </a:r>
            <a:r>
              <a:rPr lang="en-US"/>
              <a:t> is the </a:t>
            </a:r>
            <a:r>
              <a:rPr lang="en-US" u="sng">
                <a:solidFill>
                  <a:schemeClr val="lt2"/>
                </a:solidFill>
              </a:rPr>
              <a:t>state</a:t>
            </a:r>
            <a:r>
              <a:rPr lang="en-US"/>
              <a:t> of the test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Objects and variables that are used by more than one test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Initializations (</a:t>
            </a:r>
            <a:r>
              <a:rPr i="1" lang="en-US"/>
              <a:t>prefix</a:t>
            </a:r>
            <a:r>
              <a:rPr lang="en-US"/>
              <a:t> values)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Reset values (</a:t>
            </a:r>
            <a:r>
              <a:rPr i="1" lang="en-US"/>
              <a:t>postfix</a:t>
            </a:r>
            <a:r>
              <a:rPr lang="en-US"/>
              <a:t> values)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Different tests can </a:t>
            </a:r>
            <a:r>
              <a:rPr lang="en-US">
                <a:solidFill>
                  <a:schemeClr val="lt2"/>
                </a:solidFill>
              </a:rPr>
              <a:t>use</a:t>
            </a:r>
            <a:r>
              <a:rPr lang="en-US"/>
              <a:t> the objects without sharing the state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Objects used in test fixtures should be declared as </a:t>
            </a:r>
            <a:r>
              <a:rPr lang="en-US">
                <a:solidFill>
                  <a:schemeClr val="lt2"/>
                </a:solidFill>
              </a:rPr>
              <a:t>instance variables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They should be initialized in a </a:t>
            </a:r>
            <a:r>
              <a:rPr lang="en-US">
                <a:solidFill>
                  <a:schemeClr val="lt2"/>
                </a:solidFill>
              </a:rPr>
              <a:t>@Before</a:t>
            </a:r>
            <a:r>
              <a:rPr lang="en-US"/>
              <a:t> method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Can be deallocated or reset in an </a:t>
            </a:r>
            <a:r>
              <a:rPr lang="en-US">
                <a:solidFill>
                  <a:schemeClr val="lt2"/>
                </a:solidFill>
              </a:rPr>
              <a:t>@After</a:t>
            </a:r>
            <a:r>
              <a:rPr lang="en-US"/>
              <a:t> method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10" name="Google Shape;210;p2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11" name="Google Shape;211;p2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25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JUnit Example</a:t>
            </a:r>
            <a:endParaRPr/>
          </a:p>
        </p:txBody>
      </p:sp>
      <p:sp>
        <p:nvSpPr>
          <p:cNvPr id="213" name="Google Shape;213;p25"/>
          <p:cNvSpPr txBox="1"/>
          <p:nvPr/>
        </p:nvSpPr>
        <p:spPr>
          <a:xfrm>
            <a:off x="20638" y="817563"/>
            <a:ext cx="4682692" cy="2677656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class Calc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static public int add (int a, int b)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{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return a + b;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}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sz="1200"/>
          </a:p>
        </p:txBody>
      </p:sp>
      <p:sp>
        <p:nvSpPr>
          <p:cNvPr id="214" name="Google Shape;214;p25"/>
          <p:cNvSpPr txBox="1"/>
          <p:nvPr/>
        </p:nvSpPr>
        <p:spPr>
          <a:xfrm>
            <a:off x="3260651" y="2458707"/>
            <a:ext cx="5363969" cy="4154984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org.junit.Test;</a:t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static org.junit.Assert.*; </a:t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class CalcTest</a:t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@Test public void testAdd()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{</a:t>
            </a:r>
            <a:endParaRPr b="1" i="0" sz="2200" u="none" cap="none" strike="noStrike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assertTrue (“Calc sum incorrect”, 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  5 == Calc.add (2, 3));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}</a:t>
            </a:r>
            <a:endParaRPr sz="12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sz="1200"/>
          </a:p>
        </p:txBody>
      </p:sp>
      <p:sp>
        <p:nvSpPr>
          <p:cNvPr id="215" name="Google Shape;215;p25"/>
          <p:cNvSpPr/>
          <p:nvPr/>
        </p:nvSpPr>
        <p:spPr>
          <a:xfrm>
            <a:off x="7282203" y="1040860"/>
            <a:ext cx="1342417" cy="749030"/>
          </a:xfrm>
          <a:prstGeom prst="ellipse">
            <a:avLst/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values</a:t>
            </a:r>
            <a:endParaRPr/>
          </a:p>
        </p:txBody>
      </p:sp>
      <p:cxnSp>
        <p:nvCxnSpPr>
          <p:cNvPr id="216" name="Google Shape;216;p25"/>
          <p:cNvCxnSpPr>
            <a:stCxn id="215" idx="4"/>
          </p:cNvCxnSpPr>
          <p:nvPr/>
        </p:nvCxnSpPr>
        <p:spPr>
          <a:xfrm flipH="1">
            <a:off x="6663412" y="1789890"/>
            <a:ext cx="1290000" cy="34143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17" name="Google Shape;217;p25"/>
          <p:cNvSpPr/>
          <p:nvPr/>
        </p:nvSpPr>
        <p:spPr>
          <a:xfrm>
            <a:off x="243191" y="5262664"/>
            <a:ext cx="1887166" cy="823609"/>
          </a:xfrm>
          <a:prstGeom prst="ellipse">
            <a:avLst/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Expected output</a:t>
            </a:r>
            <a:endParaRPr/>
          </a:p>
        </p:txBody>
      </p:sp>
      <p:cxnSp>
        <p:nvCxnSpPr>
          <p:cNvPr id="218" name="Google Shape;218;p25"/>
          <p:cNvCxnSpPr>
            <a:stCxn id="217" idx="6"/>
          </p:cNvCxnSpPr>
          <p:nvPr/>
        </p:nvCxnSpPr>
        <p:spPr>
          <a:xfrm flipH="1" rot="10800000">
            <a:off x="2130357" y="5428169"/>
            <a:ext cx="2188800" cy="2463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19" name="Google Shape;219;p25"/>
          <p:cNvSpPr/>
          <p:nvPr/>
        </p:nvSpPr>
        <p:spPr>
          <a:xfrm>
            <a:off x="171855" y="3848911"/>
            <a:ext cx="2075234" cy="823609"/>
          </a:xfrm>
          <a:prstGeom prst="ellipse">
            <a:avLst/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Printed if assert fails</a:t>
            </a:r>
            <a:endParaRPr/>
          </a:p>
        </p:txBody>
      </p:sp>
      <p:cxnSp>
        <p:nvCxnSpPr>
          <p:cNvPr id="220" name="Google Shape;220;p25"/>
          <p:cNvCxnSpPr>
            <a:stCxn id="219" idx="6"/>
          </p:cNvCxnSpPr>
          <p:nvPr/>
        </p:nvCxnSpPr>
        <p:spPr>
          <a:xfrm>
            <a:off x="2247089" y="4260715"/>
            <a:ext cx="4124400" cy="6711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21" name="Google Shape;221;p25"/>
          <p:cNvSpPr txBox="1"/>
          <p:nvPr/>
        </p:nvSpPr>
        <p:spPr>
          <a:xfrm>
            <a:off x="5581915" y="682620"/>
            <a:ext cx="19112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Note: JUnit 4 syntax</a:t>
            </a:r>
            <a:endParaRPr b="0" i="1" sz="1800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28" name="Google Shape;228;p2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29" name="Google Shape;229;p2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2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Testing the Min Class</a:t>
            </a:r>
            <a:endParaRPr/>
          </a:p>
        </p:txBody>
      </p:sp>
      <p:sp>
        <p:nvSpPr>
          <p:cNvPr id="231" name="Google Shape;231;p26"/>
          <p:cNvSpPr txBox="1"/>
          <p:nvPr/>
        </p:nvSpPr>
        <p:spPr>
          <a:xfrm>
            <a:off x="206477" y="870514"/>
            <a:ext cx="8121445" cy="4247317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java.util.*;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class Min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/**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Returns the mininum element in a list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@param list Comparable list of elements to search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@return the minimum element in the list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@throws NullPointerException if list is null 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        if any list elements are null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@throws ClassCastException if list elements are not mutually comparable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 @throws IllegalArgumentException if list is empty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32" name="Google Shape;232;p26"/>
          <p:cNvSpPr txBox="1"/>
          <p:nvPr/>
        </p:nvSpPr>
        <p:spPr>
          <a:xfrm>
            <a:off x="550607" y="874680"/>
            <a:ext cx="8367252" cy="5632311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static &lt;T extends Comparable&lt;? super T&gt;&gt; T min (List&lt;? extends T&gt; list)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if (list.size() ==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throw new IllegalArgumentException ("Min.min");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Iterator&lt;? extends T&gt; itr = list.iterator();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T result = itr.next();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if (result == null) throw new NullPointerException ("Min.min");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while (itr.hasNext())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{   // throws NPE, CCE as needed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T comp = itr.next();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if (comp.compareTo (result) &lt;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    result = comp;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}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return result;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MinTest Class</a:t>
            </a:r>
            <a:endParaRPr/>
          </a:p>
        </p:txBody>
      </p:sp>
      <p:sp>
        <p:nvSpPr>
          <p:cNvPr id="238" name="Google Shape;238;p27"/>
          <p:cNvSpPr txBox="1"/>
          <p:nvPr>
            <p:ph idx="1" type="body"/>
          </p:nvPr>
        </p:nvSpPr>
        <p:spPr>
          <a:xfrm>
            <a:off x="70140" y="829994"/>
            <a:ext cx="3835985" cy="1083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Standard imports for all JUnit classes :</a:t>
            </a:r>
            <a:endParaRPr/>
          </a:p>
        </p:txBody>
      </p:sp>
      <p:sp>
        <p:nvSpPr>
          <p:cNvPr id="239" name="Google Shape;239;p2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240" name="Google Shape;240;p2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41" name="Google Shape;241;p2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2" name="Google Shape;242;p27"/>
          <p:cNvSpPr txBox="1"/>
          <p:nvPr/>
        </p:nvSpPr>
        <p:spPr>
          <a:xfrm>
            <a:off x="3868503" y="844550"/>
            <a:ext cx="5091145" cy="923330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static org.junit.Assert.*;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java.util.*;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43" name="Google Shape;243;p27"/>
          <p:cNvSpPr txBox="1"/>
          <p:nvPr/>
        </p:nvSpPr>
        <p:spPr>
          <a:xfrm>
            <a:off x="70140" y="2107809"/>
            <a:ext cx="3835985" cy="1083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fixture and pre-test setup method (prefix) :</a:t>
            </a:r>
            <a:endParaRPr b="0" i="0" sz="2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4" name="Google Shape;244;p27"/>
          <p:cNvSpPr txBox="1"/>
          <p:nvPr/>
        </p:nvSpPr>
        <p:spPr>
          <a:xfrm>
            <a:off x="70140" y="4679851"/>
            <a:ext cx="3835985" cy="108321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Post test teardown method (postfix) :</a:t>
            </a:r>
            <a:endParaRPr b="0" i="0" sz="2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5" name="Google Shape;245;p27"/>
          <p:cNvSpPr txBox="1"/>
          <p:nvPr/>
        </p:nvSpPr>
        <p:spPr>
          <a:xfrm>
            <a:off x="3858878" y="2094564"/>
            <a:ext cx="5100771" cy="2308324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private List&lt;String&gt; list;   // Test fixture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// Set up - Called before every test method.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@Before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public void setUp()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 = new ArrayList&lt;String&gt;();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46" name="Google Shape;246;p27"/>
          <p:cNvSpPr txBox="1"/>
          <p:nvPr/>
        </p:nvSpPr>
        <p:spPr>
          <a:xfrm>
            <a:off x="3868503" y="4683125"/>
            <a:ext cx="5052644" cy="1754326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// Tear down - Called after every test method.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@After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tearDown()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 = null;   // redundant in this example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52" name="Google Shape;252;p2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53" name="Google Shape;253;p2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28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Min Test Cases: NullPointerException</a:t>
            </a:r>
            <a:endParaRPr sz="3200"/>
          </a:p>
        </p:txBody>
      </p:sp>
      <p:sp>
        <p:nvSpPr>
          <p:cNvPr id="255" name="Google Shape;255;p28"/>
          <p:cNvSpPr txBox="1"/>
          <p:nvPr/>
        </p:nvSpPr>
        <p:spPr>
          <a:xfrm>
            <a:off x="154005" y="916289"/>
            <a:ext cx="4759325" cy="2862322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public void testForNullList()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 = null;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try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} catch (NullPointerException e)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return;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fail (“NullPointerException expected”);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56" name="Google Shape;256;p28"/>
          <p:cNvSpPr txBox="1"/>
          <p:nvPr/>
        </p:nvSpPr>
        <p:spPr>
          <a:xfrm>
            <a:off x="3969369" y="2262078"/>
            <a:ext cx="5001377" cy="2031325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(expected = NullPointerException.class)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testForNullElement()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(null);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("cat");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57" name="Google Shape;257;p28"/>
          <p:cNvSpPr txBox="1"/>
          <p:nvPr/>
        </p:nvSpPr>
        <p:spPr>
          <a:xfrm>
            <a:off x="257325" y="3940375"/>
            <a:ext cx="3506153" cy="707886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This NullPointerException test uses the </a:t>
            </a:r>
            <a:r>
              <a:rPr b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fail 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assertion 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8" name="Google Shape;258;p28"/>
          <p:cNvSpPr txBox="1"/>
          <p:nvPr/>
        </p:nvSpPr>
        <p:spPr>
          <a:xfrm>
            <a:off x="5050705" y="831256"/>
            <a:ext cx="3946150" cy="1323439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This NullPointerException test decorates the </a:t>
            </a:r>
            <a:r>
              <a:rPr b="1" lang="en-US" sz="2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@Test</a:t>
            </a: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annotation with the class of the exception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9" name="Google Shape;259;p28"/>
          <p:cNvSpPr txBox="1"/>
          <p:nvPr/>
        </p:nvSpPr>
        <p:spPr>
          <a:xfrm>
            <a:off x="411330" y="5362860"/>
            <a:ext cx="3409899" cy="1015663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This NullPointerException test catches an easily overlooked special case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3978994" y="4657942"/>
            <a:ext cx="5001377" cy="1754326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(expected = NullPointerException.class)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testForSoloNullElement()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(null);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66" name="Google Shape;266;p2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67" name="Google Shape;267;p2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29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 Exception Test Cases for Min</a:t>
            </a:r>
            <a:endParaRPr/>
          </a:p>
        </p:txBody>
      </p:sp>
      <p:sp>
        <p:nvSpPr>
          <p:cNvPr id="269" name="Google Shape;269;p29"/>
          <p:cNvSpPr txBox="1"/>
          <p:nvPr/>
        </p:nvSpPr>
        <p:spPr>
          <a:xfrm>
            <a:off x="154004" y="926799"/>
            <a:ext cx="4996333" cy="2862322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(expected = ClassCastException.class)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@SuppressWarnings ("unchecked")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testMutuallyIncomparable()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 list = new ArrayList();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list.add ("cat");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list.add ("dog");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list.add 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70" name="Google Shape;270;p29"/>
          <p:cNvSpPr txBox="1"/>
          <p:nvPr/>
        </p:nvSpPr>
        <p:spPr>
          <a:xfrm>
            <a:off x="3060834" y="4154221"/>
            <a:ext cx="5909913" cy="1477328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(expected = IllegalArgumentException.class)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testEmptyList()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/>
          </a:p>
        </p:txBody>
      </p:sp>
      <p:sp>
        <p:nvSpPr>
          <p:cNvPr id="271" name="Google Shape;271;p29"/>
          <p:cNvSpPr txBox="1"/>
          <p:nvPr/>
        </p:nvSpPr>
        <p:spPr>
          <a:xfrm>
            <a:off x="5234562" y="1015739"/>
            <a:ext cx="2726507" cy="1323439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Note that Java generics don’t prevent clients from using raw types!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2" name="Google Shape;272;p29"/>
          <p:cNvSpPr txBox="1"/>
          <p:nvPr/>
        </p:nvSpPr>
        <p:spPr>
          <a:xfrm>
            <a:off x="5050705" y="5739190"/>
            <a:ext cx="3871913" cy="707886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Special case: Testing for the empty list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278" name="Google Shape;278;p3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279" name="Google Shape;279;p3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30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Remaining Test Cases for Min</a:t>
            </a:r>
            <a:endParaRPr/>
          </a:p>
        </p:txBody>
      </p:sp>
      <p:sp>
        <p:nvSpPr>
          <p:cNvPr id="281" name="Google Shape;281;p30"/>
          <p:cNvSpPr txBox="1"/>
          <p:nvPr/>
        </p:nvSpPr>
        <p:spPr>
          <a:xfrm>
            <a:off x="4889634" y="5532141"/>
            <a:ext cx="2714324" cy="707886"/>
          </a:xfrm>
          <a:prstGeom prst="rect">
            <a:avLst/>
          </a:prstGeom>
          <a:solidFill>
            <a:srgbClr val="333399"/>
          </a:soli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Finally! A couple of “Happy Path” tests</a:t>
            </a:r>
            <a:endParaRPr b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2" name="Google Shape;282;p30"/>
          <p:cNvSpPr txBox="1"/>
          <p:nvPr/>
        </p:nvSpPr>
        <p:spPr>
          <a:xfrm>
            <a:off x="259883" y="891095"/>
            <a:ext cx="5986913" cy="4524315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void testSingleElement()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("cat");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Object obj =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assertTrue ("Single Element List", obj.equals ("cat"));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public void testDoubleElement()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("dog");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list.add ("cat");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Object obj = Min.min (list);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assertTrue ("Double Element List", obj.equals ("cat"));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Summary: Seven Tests for Min</a:t>
            </a:r>
            <a:endParaRPr/>
          </a:p>
        </p:txBody>
      </p:sp>
      <p:sp>
        <p:nvSpPr>
          <p:cNvPr id="288" name="Google Shape;288;p31"/>
          <p:cNvSpPr txBox="1"/>
          <p:nvPr>
            <p:ph idx="1" type="body"/>
          </p:nvPr>
        </p:nvSpPr>
        <p:spPr>
          <a:xfrm>
            <a:off x="1430622" y="1248748"/>
            <a:ext cx="6269171" cy="4468399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Five tests with exceptions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/>
            </a:pPr>
            <a:r>
              <a:rPr lang="en-US"/>
              <a:t>null list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/>
            </a:pPr>
            <a:r>
              <a:rPr lang="en-US"/>
              <a:t>null element with multiple elements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/>
            </a:pPr>
            <a:r>
              <a:rPr lang="en-US"/>
              <a:t>null single element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/>
            </a:pPr>
            <a:r>
              <a:rPr lang="en-US"/>
              <a:t>incomparable types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/>
            </a:pPr>
            <a:r>
              <a:rPr lang="en-US"/>
              <a:t>empty elements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Two without exceptions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 startAt="6"/>
            </a:pPr>
            <a:r>
              <a:rPr lang="en-US"/>
              <a:t>single element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AutoNum type="arabicPeriod" startAt="6"/>
            </a:pPr>
            <a:r>
              <a:rPr lang="en-US"/>
              <a:t>two elements</a:t>
            </a:r>
            <a:endParaRPr/>
          </a:p>
        </p:txBody>
      </p:sp>
      <p:sp>
        <p:nvSpPr>
          <p:cNvPr id="289" name="Google Shape;289;p3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290" name="Google Shape;290;p3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91" name="Google Shape;291;p3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Test Automation?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88900" y="3275635"/>
            <a:ext cx="8966200" cy="328558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Reduces </a:t>
            </a:r>
            <a:r>
              <a:rPr lang="en-US" sz="2800">
                <a:solidFill>
                  <a:schemeClr val="lt2"/>
                </a:solidFill>
              </a:rPr>
              <a:t>cost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Reduces </a:t>
            </a:r>
            <a:r>
              <a:rPr lang="en-US" sz="2800">
                <a:solidFill>
                  <a:schemeClr val="lt2"/>
                </a:solidFill>
              </a:rPr>
              <a:t>human error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Reduces </a:t>
            </a:r>
            <a:r>
              <a:rPr lang="en-US" sz="2800">
                <a:solidFill>
                  <a:schemeClr val="lt2"/>
                </a:solidFill>
              </a:rPr>
              <a:t>variance</a:t>
            </a:r>
            <a:r>
              <a:rPr lang="en-US" sz="2800"/>
              <a:t> in test quality from different individuals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Significantly reduces the cost of </a:t>
            </a:r>
            <a:r>
              <a:rPr lang="en-US" sz="2800">
                <a:solidFill>
                  <a:schemeClr val="lt2"/>
                </a:solidFill>
              </a:rPr>
              <a:t>regression</a:t>
            </a:r>
            <a:r>
              <a:rPr lang="en-US" sz="2800"/>
              <a:t> testing</a:t>
            </a:r>
            <a:endParaRPr sz="2800"/>
          </a:p>
        </p:txBody>
      </p:sp>
      <p:sp>
        <p:nvSpPr>
          <p:cNvPr id="101" name="Google Shape;101;p1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3" name="Google Shape;103;p1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219918" y="1108295"/>
            <a:ext cx="8727311" cy="1815882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The use of software to control the </a:t>
            </a:r>
            <a:r>
              <a:rPr b="0" i="0" lang="en-US" sz="28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execution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of tests, the </a:t>
            </a:r>
            <a:r>
              <a:rPr b="0" i="0" lang="en-US" sz="28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comparison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of actual outcomes to predicted outcomes, the </a:t>
            </a:r>
            <a:r>
              <a:rPr b="0" i="0" lang="en-US" sz="28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setting up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of test preconditions, and other test </a:t>
            </a:r>
            <a:r>
              <a:rPr b="0" i="0" lang="en-US" sz="28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control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and test </a:t>
            </a:r>
            <a:r>
              <a:rPr b="0" i="0" lang="en-US" sz="2800" u="sng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reporting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functions</a:t>
            </a:r>
            <a:endParaRPr b="0" i="0" sz="2800" u="none" cap="none" strike="noStrike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Data-Driven Tests</a:t>
            </a:r>
            <a:endParaRPr/>
          </a:p>
        </p:txBody>
      </p:sp>
      <p:sp>
        <p:nvSpPr>
          <p:cNvPr id="297" name="Google Shape;297;p32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 sz="2800">
                <a:solidFill>
                  <a:schemeClr val="lt2"/>
                </a:solidFill>
              </a:rPr>
              <a:t>Problem</a:t>
            </a:r>
            <a:r>
              <a:rPr lang="en-US" sz="2800"/>
              <a:t> :  Testing a function multiple times with similar values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How to avoid test code bloat?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 sz="2800">
                <a:solidFill>
                  <a:schemeClr val="lt2"/>
                </a:solidFill>
              </a:rPr>
              <a:t>Simple example</a:t>
            </a:r>
            <a:r>
              <a:rPr lang="en-US" sz="2800"/>
              <a:t> : Adding two numbers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Adding a given pair of numbers is just like adding any other pair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You really only want to write one test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 sz="2800">
                <a:solidFill>
                  <a:schemeClr val="lt2"/>
                </a:solidFill>
              </a:rPr>
              <a:t>Data-driven</a:t>
            </a:r>
            <a:r>
              <a:rPr lang="en-US" sz="2800"/>
              <a:t> unit tests call a constructor for each collection of test values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Same tests are then run on each set of data values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Collection of data values defined by method tagged with @Parameters annotation</a:t>
            </a:r>
            <a:endParaRPr sz="2400"/>
          </a:p>
        </p:txBody>
      </p:sp>
      <p:sp>
        <p:nvSpPr>
          <p:cNvPr id="298" name="Google Shape;298;p3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299" name="Google Shape;299;p3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00" name="Google Shape;300;p3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/>
          </a:p>
        </p:txBody>
      </p:sp>
      <p:sp>
        <p:nvSpPr>
          <p:cNvPr id="306" name="Google Shape;306;p33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07" name="Google Shape;307;p33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8" name="Google Shape;308;p33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Example JUnit </a:t>
            </a:r>
            <a:r>
              <a:rPr lang="en-US"/>
              <a:t>D</a:t>
            </a:r>
            <a:r>
              <a:rPr lang="en-US" sz="3200"/>
              <a:t>ata</a:t>
            </a:r>
            <a:r>
              <a:rPr lang="en-US"/>
              <a:t>-D</a:t>
            </a:r>
            <a:r>
              <a:rPr lang="en-US" sz="3200"/>
              <a:t>riven </a:t>
            </a:r>
            <a:r>
              <a:rPr lang="en-US"/>
              <a:t>Unit Test</a:t>
            </a:r>
            <a:endParaRPr/>
          </a:p>
        </p:txBody>
      </p:sp>
      <p:sp>
        <p:nvSpPr>
          <p:cNvPr id="309" name="Google Shape;309;p33"/>
          <p:cNvSpPr txBox="1"/>
          <p:nvPr/>
        </p:nvSpPr>
        <p:spPr>
          <a:xfrm>
            <a:off x="302712" y="856648"/>
            <a:ext cx="8462962" cy="5632311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org.junit.*;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org.junit.runner.RunWith;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org.junit.runners.Parameterized;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org.junit.runners.Parameterized.Parameters;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static org.junit.Assert.*;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import java.util.*;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@RunWith (Parameterized.class)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public class DataDrivenCalcTest</a:t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{  public int a, b, sum;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 public DataDrivenCalcTest (int v1, int v2, int expected)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 { this.a = v1; this.b = v2; this.sum = expected;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@Parameters public static Collection&lt;Object[]&gt; parameters()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{ return Arrays.asList (new Object [][] {{1, 1, 2}, {2, 3, 5}});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@Test public void additionTest()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  { assertTrue ("Addition Test", sum == Calc.add (a, b));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b="1" sz="1800">
              <a:solidFill>
                <a:srgbClr val="FAFD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3"/>
          <p:cNvSpPr/>
          <p:nvPr/>
        </p:nvSpPr>
        <p:spPr>
          <a:xfrm>
            <a:off x="5915326" y="2455287"/>
            <a:ext cx="2233548" cy="108949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values: 1,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Expected: 2</a:t>
            </a:r>
            <a:endParaRPr/>
          </a:p>
        </p:txBody>
      </p:sp>
      <p:cxnSp>
        <p:nvCxnSpPr>
          <p:cNvPr id="311" name="Google Shape;311;p33"/>
          <p:cNvCxnSpPr/>
          <p:nvPr/>
        </p:nvCxnSpPr>
        <p:spPr>
          <a:xfrm flipH="1">
            <a:off x="5153114" y="3544785"/>
            <a:ext cx="893235" cy="1494143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12" name="Google Shape;312;p33"/>
          <p:cNvSpPr/>
          <p:nvPr/>
        </p:nvSpPr>
        <p:spPr>
          <a:xfrm>
            <a:off x="6499538" y="3636012"/>
            <a:ext cx="2233548" cy="108949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values: 2, 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Expected: 5</a:t>
            </a:r>
            <a:endParaRPr/>
          </a:p>
        </p:txBody>
      </p:sp>
      <p:cxnSp>
        <p:nvCxnSpPr>
          <p:cNvPr id="313" name="Google Shape;313;p33"/>
          <p:cNvCxnSpPr/>
          <p:nvPr/>
        </p:nvCxnSpPr>
        <p:spPr>
          <a:xfrm flipH="1">
            <a:off x="6046350" y="4492160"/>
            <a:ext cx="453188" cy="546768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14" name="Google Shape;314;p33"/>
          <p:cNvSpPr/>
          <p:nvPr/>
        </p:nvSpPr>
        <p:spPr>
          <a:xfrm>
            <a:off x="3965248" y="2691925"/>
            <a:ext cx="1862984" cy="98087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Constructor</a:t>
            </a: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called for each triple of values</a:t>
            </a:r>
            <a:endParaRPr b="0" i="0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15" name="Google Shape;315;p33"/>
          <p:cNvCxnSpPr>
            <a:stCxn id="314" idx="1"/>
          </p:cNvCxnSpPr>
          <p:nvPr/>
        </p:nvCxnSpPr>
        <p:spPr>
          <a:xfrm flipH="1">
            <a:off x="2980648" y="3182364"/>
            <a:ext cx="984600" cy="7269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16" name="Google Shape;316;p33"/>
          <p:cNvSpPr/>
          <p:nvPr/>
        </p:nvSpPr>
        <p:spPr>
          <a:xfrm>
            <a:off x="6867907" y="5400941"/>
            <a:ext cx="1579547" cy="398339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Test method</a:t>
            </a:r>
            <a:endParaRPr/>
          </a:p>
        </p:txBody>
      </p:sp>
      <p:cxnSp>
        <p:nvCxnSpPr>
          <p:cNvPr id="317" name="Google Shape;317;p33"/>
          <p:cNvCxnSpPr>
            <a:stCxn id="316" idx="1"/>
          </p:cNvCxnSpPr>
          <p:nvPr/>
        </p:nvCxnSpPr>
        <p:spPr>
          <a:xfrm flipH="1">
            <a:off x="4290007" y="5600111"/>
            <a:ext cx="2577900" cy="1992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Tests with Parameters</a:t>
            </a:r>
            <a:r>
              <a:rPr lang="en-US" sz="2800"/>
              <a:t>: </a:t>
            </a:r>
            <a:r>
              <a:rPr lang="en-US" sz="3200"/>
              <a:t>JUnit Theories</a:t>
            </a:r>
            <a:endParaRPr/>
          </a:p>
        </p:txBody>
      </p:sp>
      <p:sp>
        <p:nvSpPr>
          <p:cNvPr id="323" name="Google Shape;323;p34"/>
          <p:cNvSpPr txBox="1"/>
          <p:nvPr>
            <p:ph idx="1" type="body"/>
          </p:nvPr>
        </p:nvSpPr>
        <p:spPr>
          <a:xfrm>
            <a:off x="88900" y="829994"/>
            <a:ext cx="8966200" cy="276134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Unit tests can have actual parameters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So far, we’ve only seen parameterless test methods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Contract model: Assume, Act, Assert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i="1" lang="en-US">
                <a:solidFill>
                  <a:schemeClr val="lt2"/>
                </a:solidFill>
              </a:rPr>
              <a:t>Assumptions</a:t>
            </a:r>
            <a:r>
              <a:rPr lang="en-US"/>
              <a:t> (preconditions) limit values appropriately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i="1" lang="en-US">
                <a:solidFill>
                  <a:schemeClr val="lt2"/>
                </a:solidFill>
              </a:rPr>
              <a:t>Action</a:t>
            </a:r>
            <a:r>
              <a:rPr lang="en-US"/>
              <a:t> performs activity under scrutiny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i="1" lang="en-US">
                <a:solidFill>
                  <a:schemeClr val="lt2"/>
                </a:solidFill>
              </a:rPr>
              <a:t>Assertions</a:t>
            </a:r>
            <a:r>
              <a:rPr lang="en-US"/>
              <a:t> (postconditions) check result</a:t>
            </a:r>
            <a:endParaRPr/>
          </a:p>
        </p:txBody>
      </p:sp>
      <p:sp>
        <p:nvSpPr>
          <p:cNvPr id="324" name="Google Shape;324;p3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325" name="Google Shape;325;p3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26" name="Google Shape;326;p3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7" name="Google Shape;327;p34"/>
          <p:cNvSpPr txBox="1"/>
          <p:nvPr/>
        </p:nvSpPr>
        <p:spPr>
          <a:xfrm>
            <a:off x="371475" y="3686175"/>
            <a:ext cx="8475663" cy="2862322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@Theory public void removeThenAddDoesNotChangeSet (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      Set&lt;String&gt; someSet, String str)  {                        // Parameters!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assumeTrue (someSet != null)                                     // Assume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assumeTrue (someSet.contains (str)) ;                         // Assume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Set&lt;String&gt; copy = new HashSet&lt;String&gt;(someSet);  // Act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copy.remove (str);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copy.add (str);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  assertTrue (someSet.equals (copy));                            // Assert 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/>
          </a:p>
        </p:txBody>
      </p:sp>
      <p:sp>
        <p:nvSpPr>
          <p:cNvPr id="333" name="Google Shape;333;p3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34" name="Google Shape;334;p3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5" name="Google Shape;335;p35"/>
          <p:cNvSpPr txBox="1"/>
          <p:nvPr>
            <p:ph type="title"/>
          </p:nvPr>
        </p:nvSpPr>
        <p:spPr>
          <a:xfrm>
            <a:off x="47625" y="96838"/>
            <a:ext cx="9048750" cy="13869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Question: Where Do The Data Values Come From?</a:t>
            </a:r>
            <a:endParaRPr/>
          </a:p>
        </p:txBody>
      </p:sp>
      <p:sp>
        <p:nvSpPr>
          <p:cNvPr id="336" name="Google Shape;336;p35"/>
          <p:cNvSpPr txBox="1"/>
          <p:nvPr>
            <p:ph idx="1" type="body"/>
          </p:nvPr>
        </p:nvSpPr>
        <p:spPr>
          <a:xfrm>
            <a:off x="144379" y="854075"/>
            <a:ext cx="8821821" cy="55038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Answer: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All combinations of values from @DataPoints annotations where assume clause is true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Four (of nine) combinations in this particular case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Note:  @DataPoints format is an array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 sz="2400"/>
          </a:p>
        </p:txBody>
      </p:sp>
      <p:sp>
        <p:nvSpPr>
          <p:cNvPr id="337" name="Google Shape;337;p35"/>
          <p:cNvSpPr txBox="1"/>
          <p:nvPr/>
        </p:nvSpPr>
        <p:spPr>
          <a:xfrm>
            <a:off x="329435" y="3087955"/>
            <a:ext cx="8475663" cy="3416320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</a:t>
            </a: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@DataPoints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public static String[] animals = {"ant", "bat", "cat"};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@DataPoints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public static Set[] animalSets =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new HashSet (Arrays.asList ("ant", "bat")),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new HashSet (Arrays.asList (“bat", “cat", “dog“, “elk”)),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new HashSet (Arrays.asList (“Snap”, “Crackle”, “Pop"))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};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338" name="Google Shape;338;p35"/>
          <p:cNvSpPr/>
          <p:nvPr/>
        </p:nvSpPr>
        <p:spPr>
          <a:xfrm>
            <a:off x="5330208" y="4014820"/>
            <a:ext cx="3745150" cy="108949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Nine combinations of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animalSets[i].contains (animals[j])</a:t>
            </a: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is false for five combinations</a:t>
            </a:r>
            <a:endParaRPr b="0" i="0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39" name="Google Shape;339;p35"/>
          <p:cNvCxnSpPr>
            <a:stCxn id="338" idx="2"/>
          </p:cNvCxnSpPr>
          <p:nvPr/>
        </p:nvCxnSpPr>
        <p:spPr>
          <a:xfrm flipH="1">
            <a:off x="5939183" y="5104318"/>
            <a:ext cx="1263600" cy="3480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40" name="Google Shape;340;p35"/>
          <p:cNvCxnSpPr>
            <a:stCxn id="338" idx="1"/>
          </p:cNvCxnSpPr>
          <p:nvPr/>
        </p:nvCxnSpPr>
        <p:spPr>
          <a:xfrm rot="10800000">
            <a:off x="4871208" y="4084969"/>
            <a:ext cx="459000" cy="4746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/>
          </a:p>
        </p:txBody>
      </p:sp>
      <p:sp>
        <p:nvSpPr>
          <p:cNvPr id="346" name="Google Shape;346;p3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47" name="Google Shape;347;p3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8" name="Google Shape;348;p3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JUnit Theories Need BoilerPlate</a:t>
            </a:r>
            <a:endParaRPr/>
          </a:p>
        </p:txBody>
      </p:sp>
      <p:sp>
        <p:nvSpPr>
          <p:cNvPr id="349" name="Google Shape;349;p36"/>
          <p:cNvSpPr txBox="1"/>
          <p:nvPr>
            <p:ph idx="1" type="body"/>
          </p:nvPr>
        </p:nvSpPr>
        <p:spPr>
          <a:xfrm>
            <a:off x="404813" y="854075"/>
            <a:ext cx="8356600" cy="48974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 sz="2400"/>
          </a:p>
        </p:txBody>
      </p:sp>
      <p:sp>
        <p:nvSpPr>
          <p:cNvPr id="350" name="Google Shape;350;p36"/>
          <p:cNvSpPr txBox="1"/>
          <p:nvPr/>
        </p:nvSpPr>
        <p:spPr>
          <a:xfrm>
            <a:off x="350838" y="879475"/>
            <a:ext cx="8475662" cy="5324535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org.junit.runner.RunWith;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static org.junit.Assert.*;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static org.junit.Assume.*;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org.junit.experimental.theories.DataPoint;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org.junit.experimental.theories.DataPoints;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org.junit.experimental.theories.Theories;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org.junit.experimental.theories.Theory;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java.util.*;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@RunWith (Theories.class)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class SetTheoryTest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…  // See Earlier Slides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</a:t>
            </a:r>
            <a:endParaRPr b="1" sz="20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356" name="Google Shape;356;p3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357" name="Google Shape;357;p3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Google Shape;358;p37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Running from a Command Line</a:t>
            </a:r>
            <a:endParaRPr/>
          </a:p>
        </p:txBody>
      </p:sp>
      <p:sp>
        <p:nvSpPr>
          <p:cNvPr id="359" name="Google Shape;359;p37"/>
          <p:cNvSpPr txBox="1"/>
          <p:nvPr>
            <p:ph idx="1" type="body"/>
          </p:nvPr>
        </p:nvSpPr>
        <p:spPr>
          <a:xfrm>
            <a:off x="88900" y="2214563"/>
            <a:ext cx="8966200" cy="240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This is all we need to run JUnit in an </a:t>
            </a:r>
            <a:r>
              <a:rPr lang="en-US">
                <a:solidFill>
                  <a:schemeClr val="lt2"/>
                </a:solidFill>
              </a:rPr>
              <a:t>IDE</a:t>
            </a:r>
            <a:r>
              <a:rPr lang="en-US"/>
              <a:t> (like Eclipse)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We need a </a:t>
            </a:r>
            <a:r>
              <a:rPr lang="en-US">
                <a:solidFill>
                  <a:schemeClr val="lt2"/>
                </a:solidFill>
              </a:rPr>
              <a:t>main()</a:t>
            </a:r>
            <a:r>
              <a:rPr lang="en-US"/>
              <a:t> for command line execution …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365" name="Google Shape;365;p3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366" name="Google Shape;366;p3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38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AllTests</a:t>
            </a:r>
            <a:endParaRPr/>
          </a:p>
        </p:txBody>
      </p:sp>
      <p:sp>
        <p:nvSpPr>
          <p:cNvPr id="368" name="Google Shape;368;p38"/>
          <p:cNvSpPr txBox="1"/>
          <p:nvPr/>
        </p:nvSpPr>
        <p:spPr>
          <a:xfrm>
            <a:off x="839788" y="813963"/>
            <a:ext cx="7462837" cy="5753100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org.junit.runner.RunWith;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org.junit.runners.Suite;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import junit.framework.JUnit4TestAdapter;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// This section declares all of the test classes in the program.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@RunWith (Suite.class)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@Suite.SuiteClasses ({ StackTest.class })  // Add test classes here.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public class AllTests</a:t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// Execution begins in main(). This test class executes a</a:t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// test runner that tells the tester if any fail.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public static void main (String[] args)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junit.textui.TestRunner.run (suite());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// The suite() method helps when using JUnit 3 Test Runners or Ant.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public static junit.framework.Test suite()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   return new JUnit4TestAdapter (AllTests.class);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374" name="Google Shape;374;p3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375" name="Google Shape;375;p3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39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JUnit 5 changes:  min() Example</a:t>
            </a:r>
            <a:endParaRPr/>
          </a:p>
        </p:txBody>
      </p:sp>
      <p:sp>
        <p:nvSpPr>
          <p:cNvPr id="377" name="Google Shape;377;p39"/>
          <p:cNvSpPr txBox="1"/>
          <p:nvPr/>
        </p:nvSpPr>
        <p:spPr>
          <a:xfrm>
            <a:off x="420154" y="1677296"/>
            <a:ext cx="7532132" cy="1200329"/>
          </a:xfrm>
          <a:prstGeom prst="rect">
            <a:avLst/>
          </a:prstGeom>
          <a:solidFill>
            <a:srgbClr val="2929FF"/>
          </a:solidFill>
          <a:ln cap="flat" cmpd="sng" w="38100">
            <a:solidFill>
              <a:srgbClr val="9999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@Test public void testForNullList()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   assertThrows(NullPointerException.class,  () -&gt; Min.min(null));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AFD00"/>
                </a:solidFill>
                <a:latin typeface="Arimo"/>
                <a:ea typeface="Arimo"/>
                <a:cs typeface="Arimo"/>
                <a:sym typeface="Arimo"/>
              </a:rPr>
              <a:t>}</a:t>
            </a:r>
            <a:endParaRPr b="1" sz="1800">
              <a:solidFill>
                <a:srgbClr val="FAFD0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378" name="Google Shape;378;p39"/>
          <p:cNvSpPr txBox="1"/>
          <p:nvPr>
            <p:ph idx="1" type="body"/>
          </p:nvPr>
        </p:nvSpPr>
        <p:spPr>
          <a:xfrm>
            <a:off x="517585" y="991872"/>
            <a:ext cx="8807570" cy="512425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 sz="2800">
                <a:solidFill>
                  <a:schemeClr val="lt2"/>
                </a:solidFill>
              </a:rPr>
              <a:t>JUnit 5 uses assertions, not annotations, for exceptions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>
              <a:solidFill>
                <a:schemeClr val="lt2"/>
              </a:solidFill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 sz="2800">
                <a:solidFill>
                  <a:schemeClr val="lt2"/>
                </a:solidFill>
              </a:rPr>
              <a:t>Other JUnit 5 differences</a:t>
            </a:r>
            <a:r>
              <a:rPr lang="en-US" sz="2800"/>
              <a:t>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Java lambda expressions play a role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@Before, @After change to @BeforeEach, @AfterEach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imports, some assertions change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Test runners change (no simple replacement for AllTests.java)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@Theory construct moved to 3</a:t>
            </a:r>
            <a:r>
              <a:rPr baseline="30000" lang="en-US"/>
              <a:t>rd</a:t>
            </a:r>
            <a:r>
              <a:rPr lang="en-US"/>
              <a:t> party extensions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</a:pPr>
            <a:r>
              <a:rPr lang="en-US"/>
              <a:t>google “property based testing”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>
                <a:solidFill>
                  <a:schemeClr val="lt2"/>
                </a:solidFill>
              </a:rPr>
              <a:t>See MinTestJUnit5.java on the book website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384" name="Google Shape;384;p4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385" name="Google Shape;385;p4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6" name="Google Shape;386;p40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Run Tests</a:t>
            </a:r>
            <a:endParaRPr/>
          </a:p>
        </p:txBody>
      </p:sp>
      <p:sp>
        <p:nvSpPr>
          <p:cNvPr id="387" name="Google Shape;387;p40"/>
          <p:cNvSpPr txBox="1"/>
          <p:nvPr>
            <p:ph idx="1" type="body"/>
          </p:nvPr>
        </p:nvSpPr>
        <p:spPr>
          <a:xfrm>
            <a:off x="88900" y="898525"/>
            <a:ext cx="8966200" cy="547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provides </a:t>
            </a:r>
            <a:r>
              <a:rPr lang="en-US">
                <a:solidFill>
                  <a:schemeClr val="lt2"/>
                </a:solidFill>
              </a:rPr>
              <a:t>test drivers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Character-based</a:t>
            </a:r>
            <a:r>
              <a:rPr lang="en-US"/>
              <a:t> test driver runs from the command line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GUI-based test driver-</a:t>
            </a:r>
            <a:r>
              <a:rPr i="1" lang="en-US">
                <a:solidFill>
                  <a:schemeClr val="lt2"/>
                </a:solidFill>
              </a:rPr>
              <a:t>junit.swingui.TestRunner</a:t>
            </a:r>
            <a:r>
              <a:rPr lang="en-US"/>
              <a:t>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</a:pPr>
            <a:r>
              <a:rPr lang="en-US"/>
              <a:t>Allows programmer to specify the test class to run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</a:pPr>
            <a:r>
              <a:rPr lang="en-US"/>
              <a:t>Creates a “</a:t>
            </a:r>
            <a:r>
              <a:rPr lang="en-US">
                <a:solidFill>
                  <a:schemeClr val="lt2"/>
                </a:solidFill>
              </a:rPr>
              <a:t>Run</a:t>
            </a:r>
            <a:r>
              <a:rPr lang="en-US"/>
              <a:t>” button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If a test fails, JUnit gives the </a:t>
            </a:r>
            <a:r>
              <a:rPr lang="en-US">
                <a:solidFill>
                  <a:schemeClr val="lt2"/>
                </a:solidFill>
              </a:rPr>
              <a:t>location</a:t>
            </a:r>
            <a:r>
              <a:rPr lang="en-US"/>
              <a:t> of the failure and any </a:t>
            </a:r>
            <a:r>
              <a:rPr lang="en-US">
                <a:solidFill>
                  <a:schemeClr val="lt2"/>
                </a:solidFill>
              </a:rPr>
              <a:t>exceptions</a:t>
            </a:r>
            <a:r>
              <a:rPr lang="en-US"/>
              <a:t> that were thrown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393" name="Google Shape;393;p4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394" name="Google Shape;394;p4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5" name="Google Shape;395;p4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JUnit Resources</a:t>
            </a:r>
            <a:endParaRPr/>
          </a:p>
        </p:txBody>
      </p:sp>
      <p:sp>
        <p:nvSpPr>
          <p:cNvPr id="396" name="Google Shape;396;p41"/>
          <p:cNvSpPr txBox="1"/>
          <p:nvPr>
            <p:ph idx="1" type="body"/>
          </p:nvPr>
        </p:nvSpPr>
        <p:spPr>
          <a:xfrm>
            <a:off x="88900" y="898525"/>
            <a:ext cx="8966200" cy="547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Some JUnit tutorials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http://open.ncsu.edu/se/tutorials/junit/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lang="en-US"/>
              <a:t>	(Laurie Williams, Dright Ho, and Sarah Smith 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http://www.laliluna.de/eclipse-junit-testing-tutorial.html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lang="en-US"/>
              <a:t>	(Sascha Wolski and Sebastian Hennebrueder)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Char char="–"/>
            </a:pPr>
            <a:r>
              <a:rPr lang="en-US" sz="1800" u="sng">
                <a:solidFill>
                  <a:schemeClr val="hlink"/>
                </a:solidFill>
                <a:hlinkClick r:id="rId5"/>
              </a:rPr>
              <a:t>http://www.diasparsoftware.com/template.php?content=jUnitStarterGuide</a:t>
            </a:r>
            <a:endParaRPr sz="1800"/>
          </a:p>
          <a:p>
            <a:pPr indent="-228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lang="en-US"/>
              <a:t>(Diaspar software)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u="sng">
                <a:solidFill>
                  <a:schemeClr val="hlink"/>
                </a:solidFill>
                <a:hlinkClick r:id="rId6"/>
              </a:rPr>
              <a:t>http://www.clarkware.com/articles/JUnitPrimer.html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lang="en-US"/>
              <a:t>(Clarkware consulting)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JUnit: Download, Documentation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u="sng">
                <a:solidFill>
                  <a:schemeClr val="hlink"/>
                </a:solidFill>
                <a:hlinkClick r:id="rId7"/>
              </a:rPr>
              <a:t>http://www.junit.org/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 Testability </a:t>
            </a:r>
            <a:r>
              <a:rPr lang="en-US" sz="2800"/>
              <a:t>(3.1)</a:t>
            </a:r>
            <a:endParaRPr/>
          </a:p>
        </p:txBody>
      </p:sp>
      <p:sp>
        <p:nvSpPr>
          <p:cNvPr id="110" name="Google Shape;110;p15"/>
          <p:cNvSpPr txBox="1"/>
          <p:nvPr>
            <p:ph idx="1" type="body"/>
          </p:nvPr>
        </p:nvSpPr>
        <p:spPr>
          <a:xfrm>
            <a:off x="88900" y="2766349"/>
            <a:ext cx="8966200" cy="379487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Plainly speaking – </a:t>
            </a:r>
            <a:r>
              <a:rPr lang="en-US" sz="2800">
                <a:solidFill>
                  <a:schemeClr val="lt2"/>
                </a:solidFill>
              </a:rPr>
              <a:t>how hard it is to find faults</a:t>
            </a:r>
            <a:r>
              <a:rPr lang="en-US" sz="2800"/>
              <a:t> in the software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Testability is dominated by </a:t>
            </a:r>
            <a:r>
              <a:rPr lang="en-US" sz="2800">
                <a:solidFill>
                  <a:schemeClr val="lt2"/>
                </a:solidFill>
              </a:rPr>
              <a:t>two</a:t>
            </a:r>
            <a:r>
              <a:rPr lang="en-US" sz="2800"/>
              <a:t> practical problems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How to </a:t>
            </a:r>
            <a:r>
              <a:rPr lang="en-US" sz="2400">
                <a:solidFill>
                  <a:schemeClr val="lt2"/>
                </a:solidFill>
              </a:rPr>
              <a:t>provide the test values</a:t>
            </a:r>
            <a:r>
              <a:rPr lang="en-US" sz="2400"/>
              <a:t> to the software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How to </a:t>
            </a:r>
            <a:r>
              <a:rPr lang="en-US" sz="2400">
                <a:solidFill>
                  <a:schemeClr val="lt2"/>
                </a:solidFill>
              </a:rPr>
              <a:t>observe the results</a:t>
            </a:r>
            <a:r>
              <a:rPr lang="en-US" sz="2400"/>
              <a:t> of test execution</a:t>
            </a:r>
            <a:endParaRPr sz="2400"/>
          </a:p>
        </p:txBody>
      </p:sp>
      <p:sp>
        <p:nvSpPr>
          <p:cNvPr id="111" name="Google Shape;111;p1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12" name="Google Shape;112;p1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219918" y="1034819"/>
            <a:ext cx="8727311" cy="1384995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The degree to which a system or component facilitates the establishment of test criteria and the performance of tests to determine whether those criteria have been met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403" name="Google Shape;403;p4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404" name="Google Shape;404;p4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9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5" name="Google Shape;405;p42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406" name="Google Shape;406;p42"/>
          <p:cNvSpPr txBox="1"/>
          <p:nvPr>
            <p:ph idx="1" type="body"/>
          </p:nvPr>
        </p:nvSpPr>
        <p:spPr>
          <a:xfrm>
            <a:off x="133350" y="898525"/>
            <a:ext cx="8966200" cy="20843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 only way to make testing </a:t>
            </a:r>
            <a:r>
              <a:rPr lang="en-US">
                <a:solidFill>
                  <a:schemeClr val="lt2"/>
                </a:solidFill>
              </a:rPr>
              <a:t>efficient</a:t>
            </a:r>
            <a:r>
              <a:rPr lang="en-US"/>
              <a:t> as well as </a:t>
            </a:r>
            <a:r>
              <a:rPr lang="en-US">
                <a:solidFill>
                  <a:schemeClr val="lt2"/>
                </a:solidFill>
              </a:rPr>
              <a:t>effective</a:t>
            </a:r>
            <a:r>
              <a:rPr lang="en-US"/>
              <a:t> is to </a:t>
            </a:r>
            <a:r>
              <a:rPr lang="en-US">
                <a:solidFill>
                  <a:schemeClr val="lt2"/>
                </a:solidFill>
              </a:rPr>
              <a:t>automate</a:t>
            </a:r>
            <a:r>
              <a:rPr lang="en-US"/>
              <a:t> as much as possible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Test frameworks provide very simple ways to </a:t>
            </a:r>
            <a:r>
              <a:rPr lang="en-US">
                <a:solidFill>
                  <a:schemeClr val="lt2"/>
                </a:solidFill>
              </a:rPr>
              <a:t>automate</a:t>
            </a:r>
            <a:r>
              <a:rPr lang="en-US"/>
              <a:t> our tests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It is no “</a:t>
            </a:r>
            <a:r>
              <a:rPr lang="en-US">
                <a:solidFill>
                  <a:schemeClr val="lt2"/>
                </a:solidFill>
              </a:rPr>
              <a:t>silver bullet</a:t>
            </a:r>
            <a:r>
              <a:rPr lang="en-US"/>
              <a:t>” however … it does not solve the hard problem of testing :</a:t>
            </a:r>
            <a:endParaRPr/>
          </a:p>
        </p:txBody>
      </p:sp>
      <p:sp>
        <p:nvSpPr>
          <p:cNvPr id="407" name="Google Shape;407;p42"/>
          <p:cNvSpPr txBox="1"/>
          <p:nvPr/>
        </p:nvSpPr>
        <p:spPr>
          <a:xfrm>
            <a:off x="2015137" y="3601272"/>
            <a:ext cx="5099050" cy="523875"/>
          </a:xfrm>
          <a:prstGeom prst="rect">
            <a:avLst/>
          </a:prstGeom>
          <a:solidFill>
            <a:srgbClr val="0033CC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AFD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test values to use ?</a:t>
            </a:r>
            <a:endParaRPr/>
          </a:p>
        </p:txBody>
      </p:sp>
      <p:sp>
        <p:nvSpPr>
          <p:cNvPr id="408" name="Google Shape;408;p42"/>
          <p:cNvSpPr txBox="1"/>
          <p:nvPr/>
        </p:nvSpPr>
        <p:spPr>
          <a:xfrm>
            <a:off x="133350" y="4299389"/>
            <a:ext cx="8966200" cy="83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Gill Sans"/>
              <a:buChar char="•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This is test design … the purpose of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test criteria</a:t>
            </a:r>
            <a:endParaRPr b="0" sz="28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Observability and Controllability</a:t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88900" y="833377"/>
            <a:ext cx="8966200" cy="572784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Observability</a:t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Software that affects hardware devices, databases, or remote files have low observability</a:t>
            </a:r>
            <a:endParaRPr sz="2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Controllability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Easy to control software with inputs from keyboards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Inputs from hardware sensors or distributed software is harder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 </a:t>
            </a:r>
            <a:r>
              <a:rPr lang="en-US" sz="2800">
                <a:solidFill>
                  <a:schemeClr val="lt2"/>
                </a:solidFill>
              </a:rPr>
              <a:t>Data abstraction</a:t>
            </a:r>
            <a:r>
              <a:rPr lang="en-US" sz="2800"/>
              <a:t> reduces controllability and observability</a:t>
            </a:r>
            <a:endParaRPr sz="2800"/>
          </a:p>
        </p:txBody>
      </p:sp>
      <p:sp>
        <p:nvSpPr>
          <p:cNvPr id="121" name="Google Shape;121;p1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219918" y="1363154"/>
            <a:ext cx="8727311" cy="1384995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How easy it is to observe the behavior of a program in terms of its outputs, effects on the environment and other hardware and software components</a:t>
            </a:r>
            <a:endParaRPr/>
          </a:p>
        </p:txBody>
      </p:sp>
      <p:sp>
        <p:nvSpPr>
          <p:cNvPr id="125" name="Google Shape;125;p16"/>
          <p:cNvSpPr txBox="1"/>
          <p:nvPr/>
        </p:nvSpPr>
        <p:spPr>
          <a:xfrm>
            <a:off x="198692" y="4147328"/>
            <a:ext cx="872731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How easy it is to provide a program with the needed inputs, in terms of values, operations, and behaviors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Components of a Test Case </a:t>
            </a:r>
            <a:r>
              <a:rPr lang="en-US" sz="2800"/>
              <a:t>(3.2)</a:t>
            </a:r>
            <a:endParaRPr/>
          </a:p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A test case is a </a:t>
            </a:r>
            <a:r>
              <a:rPr lang="en-US" sz="2800">
                <a:solidFill>
                  <a:schemeClr val="lt2"/>
                </a:solidFill>
              </a:rPr>
              <a:t>multipart artifact</a:t>
            </a:r>
            <a:r>
              <a:rPr lang="en-US" sz="2800"/>
              <a:t> with a definite structure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Test case values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/>
              <a:t>Expected results	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 sz="2400"/>
              <a:t>A </a:t>
            </a:r>
            <a:r>
              <a:rPr i="1" lang="en-US" sz="2400">
                <a:solidFill>
                  <a:schemeClr val="lt2"/>
                </a:solidFill>
              </a:rPr>
              <a:t>test oracle</a:t>
            </a:r>
            <a:r>
              <a:rPr lang="en-US" sz="2400"/>
              <a:t> uses expected results </a:t>
            </a:r>
            <a:r>
              <a:rPr lang="en-US"/>
              <a:t>to decide whether </a:t>
            </a:r>
            <a:r>
              <a:rPr lang="en-US" sz="2400"/>
              <a:t>a test passed or failed</a:t>
            </a:r>
            <a:endParaRPr sz="2400"/>
          </a:p>
        </p:txBody>
      </p:sp>
      <p:sp>
        <p:nvSpPr>
          <p:cNvPr id="132" name="Google Shape;132;p1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33" name="Google Shape;133;p1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34" name="Google Shape;134;p1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17"/>
          <p:cNvSpPr txBox="1"/>
          <p:nvPr/>
        </p:nvSpPr>
        <p:spPr>
          <a:xfrm>
            <a:off x="198692" y="4292255"/>
            <a:ext cx="872731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The result that will be produced by the test if the software behaves as expected</a:t>
            </a:r>
            <a:endParaRPr b="0" i="0" sz="2800" u="none" cap="none" strike="noStrike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17"/>
          <p:cNvSpPr txBox="1"/>
          <p:nvPr/>
        </p:nvSpPr>
        <p:spPr>
          <a:xfrm>
            <a:off x="198691" y="2355155"/>
            <a:ext cx="872731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The input values needed to complete an execution of the software under test</a:t>
            </a:r>
            <a:endParaRPr b="0" i="0" sz="2800" u="none" cap="none" strike="noStrike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 txBox="1"/>
          <p:nvPr>
            <p:ph type="title"/>
          </p:nvPr>
        </p:nvSpPr>
        <p:spPr>
          <a:xfrm>
            <a:off x="47625" y="96837"/>
            <a:ext cx="9048750" cy="14127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Affecting Controllability and Observability</a:t>
            </a:r>
            <a:endParaRPr/>
          </a:p>
        </p:txBody>
      </p:sp>
      <p:sp>
        <p:nvSpPr>
          <p:cNvPr id="142" name="Google Shape;142;p18"/>
          <p:cNvSpPr txBox="1"/>
          <p:nvPr>
            <p:ph idx="1" type="body"/>
          </p:nvPr>
        </p:nvSpPr>
        <p:spPr>
          <a:xfrm>
            <a:off x="88900" y="1266978"/>
            <a:ext cx="8966200" cy="4751694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Prefix values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Postfix values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sz="2800"/>
          </a:p>
          <a:p>
            <a:pPr indent="-342900" lvl="1" marL="8001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AutoNum type="arabicPeriod"/>
            </a:pPr>
            <a:r>
              <a:rPr i="1" lang="en-US">
                <a:solidFill>
                  <a:schemeClr val="lt2"/>
                </a:solidFill>
              </a:rPr>
              <a:t>Verification Values</a:t>
            </a:r>
            <a:r>
              <a:rPr lang="en-US"/>
              <a:t> : Values needed to see the results of the test case values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AutoNum type="arabicPeriod"/>
            </a:pPr>
            <a:r>
              <a:rPr i="1" lang="en-US">
                <a:solidFill>
                  <a:schemeClr val="lt2"/>
                </a:solidFill>
              </a:rPr>
              <a:t>Exit Values</a:t>
            </a:r>
            <a:r>
              <a:rPr lang="en-US"/>
              <a:t> : Values or commands needed to terminate the program or otherwise return it to a stable state</a:t>
            </a:r>
            <a:endParaRPr/>
          </a:p>
        </p:txBody>
      </p:sp>
      <p:sp>
        <p:nvSpPr>
          <p:cNvPr id="143" name="Google Shape;143;p1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44" name="Google Shape;144;p1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45" name="Google Shape;145;p1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p18"/>
          <p:cNvSpPr txBox="1"/>
          <p:nvPr/>
        </p:nvSpPr>
        <p:spPr>
          <a:xfrm>
            <a:off x="198692" y="3326039"/>
            <a:ext cx="872731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Any inputs that need to be sent to the software after the test case values are sent</a:t>
            </a:r>
            <a:endParaRPr b="0" i="0" sz="2800" u="none" cap="none" strike="noStrike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198691" y="1812459"/>
            <a:ext cx="872731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Inputs necessary to put the software into the appropriate state to receive the test case values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Putting Tests Together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Test case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Test set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Executable test 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55" name="Google Shape;155;p1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56" name="Google Shape;156;p1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7" name="Google Shape;157;p19"/>
          <p:cNvSpPr txBox="1"/>
          <p:nvPr/>
        </p:nvSpPr>
        <p:spPr>
          <a:xfrm>
            <a:off x="109728" y="1334779"/>
            <a:ext cx="8912351" cy="1384995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8288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The test case values, prefix values, postfix values, and expected results necessary for a complete execution and evaluation of the software under test</a:t>
            </a:r>
            <a:endParaRPr b="0" i="0" sz="2800" u="none" cap="none" strike="noStrike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8" name="Google Shape;158;p19"/>
          <p:cNvSpPr txBox="1"/>
          <p:nvPr/>
        </p:nvSpPr>
        <p:spPr>
          <a:xfrm>
            <a:off x="103632" y="3502891"/>
            <a:ext cx="8912351" cy="523220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8288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A set of test cases</a:t>
            </a:r>
            <a:endParaRPr b="0" i="0" sz="2800" u="none" cap="none" strike="noStrike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9" name="Google Shape;159;p19"/>
          <p:cNvSpPr txBox="1"/>
          <p:nvPr/>
        </p:nvSpPr>
        <p:spPr>
          <a:xfrm>
            <a:off x="103632" y="4830487"/>
            <a:ext cx="8912351" cy="954107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8288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A test case that is prepared in a form to be executed automatically on the test software and produce a report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 Automation Framework</a:t>
            </a:r>
            <a:r>
              <a:rPr lang="en-US" sz="2800"/>
              <a:t> (3.3)</a:t>
            </a:r>
            <a:endParaRPr/>
          </a:p>
        </p:txBody>
      </p:sp>
      <p:sp>
        <p:nvSpPr>
          <p:cNvPr id="165" name="Google Shape;165;p2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3)</a:t>
            </a:r>
            <a:endParaRPr u="sng"/>
          </a:p>
        </p:txBody>
      </p:sp>
      <p:sp>
        <p:nvSpPr>
          <p:cNvPr id="166" name="Google Shape;166;p2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67" name="Google Shape;167;p2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8" name="Google Shape;168;p20"/>
          <p:cNvSpPr txBox="1"/>
          <p:nvPr/>
        </p:nvSpPr>
        <p:spPr>
          <a:xfrm>
            <a:off x="906236" y="2062402"/>
            <a:ext cx="7339693" cy="1077218"/>
          </a:xfrm>
          <a:prstGeom prst="rect">
            <a:avLst/>
          </a:prstGeom>
          <a:gradFill>
            <a:gsLst>
              <a:gs pos="0">
                <a:srgbClr val="000072"/>
              </a:gs>
              <a:gs pos="15000">
                <a:srgbClr val="000072"/>
              </a:gs>
              <a:gs pos="47000">
                <a:srgbClr val="2727FF"/>
              </a:gs>
              <a:gs pos="96000">
                <a:srgbClr val="000072"/>
              </a:gs>
              <a:gs pos="100000">
                <a:srgbClr val="000072"/>
              </a:gs>
            </a:gsLst>
            <a:lin ang="5400000" scaled="0"/>
          </a:gradFill>
          <a:ln cap="flat" cmpd="sng" w="1905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 set of assumptions, concepts, and tools that support test automation</a:t>
            </a:r>
            <a:endParaRPr b="0" i="0" sz="3200" u="none" cap="none" strike="noStrike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Testing, Edition 2  (Ch 3)</a:t>
            </a:r>
            <a:endParaRPr/>
          </a:p>
        </p:txBody>
      </p:sp>
      <p:sp>
        <p:nvSpPr>
          <p:cNvPr id="174" name="Google Shape;174;p2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© Ammann &amp; Offutt</a:t>
            </a:r>
            <a:endParaRPr/>
          </a:p>
        </p:txBody>
      </p:sp>
      <p:sp>
        <p:nvSpPr>
          <p:cNvPr id="175" name="Google Shape;175;p2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2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JUnit?</a:t>
            </a:r>
            <a:endParaRPr/>
          </a:p>
        </p:txBody>
      </p:sp>
      <p:sp>
        <p:nvSpPr>
          <p:cNvPr id="177" name="Google Shape;177;p21"/>
          <p:cNvSpPr txBox="1"/>
          <p:nvPr>
            <p:ph idx="1" type="body"/>
          </p:nvPr>
        </p:nvSpPr>
        <p:spPr>
          <a:xfrm>
            <a:off x="88900" y="898525"/>
            <a:ext cx="8966200" cy="547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Open source Java testing framework used to write and run repeatable </a:t>
            </a:r>
            <a:r>
              <a:rPr lang="en-US">
                <a:solidFill>
                  <a:schemeClr val="lt2"/>
                </a:solidFill>
              </a:rPr>
              <a:t>automated tests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is open source (</a:t>
            </a:r>
            <a:r>
              <a:rPr lang="en-US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junit.org</a:t>
            </a:r>
            <a:r>
              <a:rPr lang="en-US"/>
              <a:t>)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 structure for writing </a:t>
            </a:r>
            <a:r>
              <a:rPr lang="en-US">
                <a:solidFill>
                  <a:schemeClr val="lt2"/>
                </a:solidFill>
              </a:rPr>
              <a:t>test drivers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</a:t>
            </a:r>
            <a:r>
              <a:rPr lang="en-US">
                <a:solidFill>
                  <a:schemeClr val="lt2"/>
                </a:solidFill>
              </a:rPr>
              <a:t>features</a:t>
            </a:r>
            <a:r>
              <a:rPr lang="en-US"/>
              <a:t> include: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Assertions</a:t>
            </a:r>
            <a:r>
              <a:rPr lang="en-US"/>
              <a:t> for testing expected results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Test features for sharing </a:t>
            </a:r>
            <a:r>
              <a:rPr lang="en-US">
                <a:solidFill>
                  <a:schemeClr val="lt2"/>
                </a:solidFill>
              </a:rPr>
              <a:t>common test data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Test </a:t>
            </a:r>
            <a:r>
              <a:rPr lang="en-US">
                <a:solidFill>
                  <a:schemeClr val="lt2"/>
                </a:solidFill>
              </a:rPr>
              <a:t>suites</a:t>
            </a:r>
            <a:r>
              <a:rPr lang="en-US"/>
              <a:t> for easily organizing and running tests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Graphical and textual </a:t>
            </a:r>
            <a:r>
              <a:rPr lang="en-US">
                <a:solidFill>
                  <a:schemeClr val="lt2"/>
                </a:solidFill>
              </a:rPr>
              <a:t>test runners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is </a:t>
            </a:r>
            <a:r>
              <a:rPr lang="en-US">
                <a:solidFill>
                  <a:schemeClr val="lt2"/>
                </a:solidFill>
              </a:rPr>
              <a:t>widely used</a:t>
            </a:r>
            <a:r>
              <a:rPr lang="en-US"/>
              <a:t> in industry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JUnit can be used as </a:t>
            </a:r>
            <a:r>
              <a:rPr lang="en-US">
                <a:solidFill>
                  <a:schemeClr val="lt2"/>
                </a:solidFill>
              </a:rPr>
              <a:t>stand alone</a:t>
            </a:r>
            <a:r>
              <a:rPr lang="en-US"/>
              <a:t> Java programs (from the command line) or </a:t>
            </a:r>
            <a:r>
              <a:rPr lang="en-US">
                <a:solidFill>
                  <a:schemeClr val="lt2"/>
                </a:solidFill>
              </a:rPr>
              <a:t>within an IDE</a:t>
            </a:r>
            <a:r>
              <a:rPr lang="en-US"/>
              <a:t> such as Eclipse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ntro">
  <a:themeElements>
    <a:clrScheme name="Custom 1">
      <a:dk1>
        <a:srgbClr val="5F5F5F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66CC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5CB9E7"/>
      </a:accent6>
      <a:hlink>
        <a:srgbClr val="FFFF00"/>
      </a:hlink>
      <a:folHlink>
        <a:srgbClr val="FF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