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4"/>
  </p:notesMasterIdLst>
  <p:sldIdLst>
    <p:sldId id="272" r:id="rId2"/>
    <p:sldId id="273" r:id="rId3"/>
    <p:sldId id="274" r:id="rId4"/>
    <p:sldId id="276" r:id="rId5"/>
    <p:sldId id="280" r:id="rId6"/>
    <p:sldId id="275" r:id="rId7"/>
    <p:sldId id="277" r:id="rId8"/>
    <p:sldId id="278" r:id="rId9"/>
    <p:sldId id="291" r:id="rId10"/>
    <p:sldId id="279" r:id="rId11"/>
    <p:sldId id="282" r:id="rId12"/>
    <p:sldId id="285" r:id="rId13"/>
    <p:sldId id="281" r:id="rId14"/>
    <p:sldId id="283" r:id="rId15"/>
    <p:sldId id="284" r:id="rId16"/>
    <p:sldId id="286" r:id="rId17"/>
    <p:sldId id="290" r:id="rId18"/>
    <p:sldId id="287" r:id="rId19"/>
    <p:sldId id="288" r:id="rId20"/>
    <p:sldId id="289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4" r:id="rId30"/>
    <p:sldId id="315" r:id="rId31"/>
    <p:sldId id="316" r:id="rId32"/>
    <p:sldId id="317" r:id="rId33"/>
    <p:sldId id="318" r:id="rId34"/>
    <p:sldId id="319" r:id="rId35"/>
    <p:sldId id="320" r:id="rId36"/>
    <p:sldId id="321" r:id="rId37"/>
    <p:sldId id="324" r:id="rId38"/>
    <p:sldId id="311" r:id="rId39"/>
    <p:sldId id="323" r:id="rId40"/>
    <p:sldId id="313" r:id="rId41"/>
    <p:sldId id="312" r:id="rId42"/>
    <p:sldId id="310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86" d="100"/>
          <a:sy n="86" d="100"/>
        </p:scale>
        <p:origin x="46" y="1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D4573-58E7-4156-A133-2731F5F8D1A6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B0CF2-7F87-4E02-A248-870047730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33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Rectangle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13A8F-6575-400D-B936-F7CA6D0B670D}" type="datetime1">
              <a:rPr lang="en-US" smtClean="0"/>
              <a:t>4/1/2026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31481-4E25-4ABF-AD0C-6FA7CC7D553B}" type="datetime1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6157E-1583-4868-89A4-CD77218F2EED}" type="datetime1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1A7B-6949-4DAB-88E7-365BECF54A45}" type="datetime1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4AFF7-E04F-4242-AF3F-BE75D951F05E}" type="datetime1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91AE-ECE8-47DD-B2FF-D6DDE0ECCB46}" type="datetime1">
              <a:rPr lang="en-US" smtClean="0"/>
              <a:t>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B1E9C-5570-4E15-A32B-86A1EA9319CD}" type="datetime1">
              <a:rPr lang="en-US" smtClean="0"/>
              <a:t>4/1/2026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88EE9-9246-4CF0-A591-899D94D2E0D5}" type="datetime1">
              <a:rPr lang="en-US" smtClean="0"/>
              <a:t>4/1/2026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8C3ED-FBC3-4FBE-8EBB-6CD64665A441}" type="datetime1">
              <a:rPr lang="en-US" smtClean="0"/>
              <a:t>4/1/2026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AAB50-B7B8-4209-B8F2-1501D024EEA0}" type="datetime1">
              <a:rPr lang="en-US" smtClean="0"/>
              <a:t>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B2E69-5AFF-457D-A1BB-4BDFB86D8265}" type="datetime1">
              <a:rPr lang="en-US" smtClean="0"/>
              <a:t>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6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Rectangle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</p:grpSp>
        </p:grpSp>
      </p:grp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49A5BC8A-9785-465A-AFCB-A596AA2A2E4D}" type="datetime1">
              <a:rPr lang="en-US" smtClean="0"/>
              <a:t>4/1/2026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Reinforcement learning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5 </a:t>
            </a: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205A1D50-A6F9-459F-9D9E-9DC16AFF7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6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 Problems: Multi-Armed Bandits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bandits?</a:t>
            </a:r>
          </a:p>
          <a:p>
            <a:pPr marL="393192" lvl="1" indent="0">
              <a:buNone/>
            </a:pPr>
            <a:r>
              <a:rPr lang="en-US" dirty="0"/>
              <a:t>Bandits = Slot machines</a:t>
            </a:r>
          </a:p>
          <a:p>
            <a:r>
              <a:rPr lang="en-US" dirty="0"/>
              <a:t>Multi-armed bandits (MAB):</a:t>
            </a:r>
          </a:p>
          <a:p>
            <a:pPr marL="393192" lvl="1" indent="0">
              <a:buNone/>
            </a:pPr>
            <a:r>
              <a:rPr lang="en-US" dirty="0"/>
              <a:t>A slot machine(s) can have multiple lever pulls.</a:t>
            </a:r>
          </a:p>
          <a:p>
            <a:pPr marL="393192" lvl="1" indent="0">
              <a:buNone/>
            </a:pPr>
            <a:r>
              <a:rPr lang="en-US" dirty="0"/>
              <a:t>Each pull has a random reward from a probability distribution. </a:t>
            </a:r>
          </a:p>
          <a:p>
            <a:pPr marL="393192" lvl="1" indent="0">
              <a:buNone/>
            </a:pPr>
            <a:r>
              <a:rPr lang="en-US" dirty="0"/>
              <a:t>The reward probability is unknown a priori.</a:t>
            </a:r>
          </a:p>
          <a:p>
            <a:r>
              <a:rPr lang="en-US" dirty="0"/>
              <a:t>How to play MAB? </a:t>
            </a:r>
          </a:p>
          <a:p>
            <a:pPr lvl="1"/>
            <a:r>
              <a:rPr lang="en-US" dirty="0"/>
              <a:t>Explore: Observe a number of lever pulls. Calculate the reward probability. </a:t>
            </a:r>
          </a:p>
          <a:p>
            <a:pPr lvl="1"/>
            <a:r>
              <a:rPr lang="en-US" dirty="0"/>
              <a:t>Exploit: Pull the lever that maximizes the reward.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440" y="1878839"/>
            <a:ext cx="4030348" cy="403034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BB275FE-B477-40E0-8EE6-96DAF45B8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73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 Problems: Multi-Armed Bandits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Problematic:</a:t>
                </a:r>
              </a:p>
              <a:p>
                <a:pPr marL="0" indent="0">
                  <a:buNone/>
                </a:pPr>
                <a:r>
                  <a:rPr lang="en-US" dirty="0"/>
                  <a:t>Calculate the </a:t>
                </a:r>
                <a:r>
                  <a:rPr lang="en-US" dirty="0">
                    <a:solidFill>
                      <a:schemeClr val="accent1"/>
                    </a:solidFill>
                  </a:rPr>
                  <a:t>expected reward </a:t>
                </a:r>
                <a:r>
                  <a:rPr lang="en-US" dirty="0"/>
                  <a:t>(true value) of each action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 – discrete time step or play number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- action at time t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- reward for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0" t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57650A7-B668-439F-98EF-64BAED4B1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6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 Problems: Multi-Armed Bandits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Problematic:</a:t>
                </a:r>
              </a:p>
              <a:p>
                <a:pPr marL="0" indent="0">
                  <a:buNone/>
                </a:pPr>
                <a:r>
                  <a:rPr lang="en-US" dirty="0"/>
                  <a:t>Calculate the </a:t>
                </a:r>
                <a:r>
                  <a:rPr lang="en-US" dirty="0">
                    <a:solidFill>
                      <a:schemeClr val="accent6"/>
                    </a:solidFill>
                  </a:rPr>
                  <a:t>estimated reward</a:t>
                </a:r>
                <a:r>
                  <a:rPr lang="en-US" dirty="0"/>
                  <a:t> of each action after t times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𝑠𝑢𝑚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𝑟𝑒𝑤𝑎𝑟𝑑𝑠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𝑤h𝑒𝑛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𝑡𝑎𝑘𝑒𝑛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𝑝𝑟𝑖𝑜𝑟𝑖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𝑡𝑜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𝑛𝑢𝑚𝑏𝑒𝑟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𝑡𝑖𝑚𝑒𝑠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𝑡𝑎𝑘𝑒𝑛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𝑝𝑟𝑖𝑜𝑟𝑖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𝑡𝑜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In reality,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 converges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0" t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D30DBC2-065F-4D92-B460-E25BED514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0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 Problems: Multi-Armed Bandits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Sample results for a 3-armed bandit, (1 – reward, 0 – fail):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1+1+0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=2/3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After 3 tries for each lever, the arm number 1 gives more rewards. The proposal is try more pull on the number 1.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0" t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33849"/>
              </p:ext>
            </p:extLst>
          </p:nvPr>
        </p:nvGraphicFramePr>
        <p:xfrm>
          <a:off x="1068352" y="2721083"/>
          <a:ext cx="8783738" cy="131446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07709">
                  <a:extLst>
                    <a:ext uri="{9D8B030D-6E8A-4147-A177-3AD203B41FA5}">
                      <a16:colId xmlns="" xmlns:a16="http://schemas.microsoft.com/office/drawing/2014/main" val="2798390373"/>
                    </a:ext>
                  </a:extLst>
                </a:gridCol>
                <a:gridCol w="793102">
                  <a:extLst>
                    <a:ext uri="{9D8B030D-6E8A-4147-A177-3AD203B41FA5}">
                      <a16:colId xmlns="" xmlns:a16="http://schemas.microsoft.com/office/drawing/2014/main" val="931565221"/>
                    </a:ext>
                  </a:extLst>
                </a:gridCol>
                <a:gridCol w="867747">
                  <a:extLst>
                    <a:ext uri="{9D8B030D-6E8A-4147-A177-3AD203B41FA5}">
                      <a16:colId xmlns="" xmlns:a16="http://schemas.microsoft.com/office/drawing/2014/main" val="468426512"/>
                    </a:ext>
                  </a:extLst>
                </a:gridCol>
                <a:gridCol w="844936">
                  <a:extLst>
                    <a:ext uri="{9D8B030D-6E8A-4147-A177-3AD203B41FA5}">
                      <a16:colId xmlns="" xmlns:a16="http://schemas.microsoft.com/office/drawing/2014/main" val="529840673"/>
                    </a:ext>
                  </a:extLst>
                </a:gridCol>
                <a:gridCol w="878374">
                  <a:extLst>
                    <a:ext uri="{9D8B030D-6E8A-4147-A177-3AD203B41FA5}">
                      <a16:colId xmlns="" xmlns:a16="http://schemas.microsoft.com/office/drawing/2014/main" val="877129315"/>
                    </a:ext>
                  </a:extLst>
                </a:gridCol>
                <a:gridCol w="878374">
                  <a:extLst>
                    <a:ext uri="{9D8B030D-6E8A-4147-A177-3AD203B41FA5}">
                      <a16:colId xmlns="" xmlns:a16="http://schemas.microsoft.com/office/drawing/2014/main" val="2105957565"/>
                    </a:ext>
                  </a:extLst>
                </a:gridCol>
                <a:gridCol w="878374">
                  <a:extLst>
                    <a:ext uri="{9D8B030D-6E8A-4147-A177-3AD203B41FA5}">
                      <a16:colId xmlns="" xmlns:a16="http://schemas.microsoft.com/office/drawing/2014/main" val="1829027985"/>
                    </a:ext>
                  </a:extLst>
                </a:gridCol>
                <a:gridCol w="878374">
                  <a:extLst>
                    <a:ext uri="{9D8B030D-6E8A-4147-A177-3AD203B41FA5}">
                      <a16:colId xmlns="" xmlns:a16="http://schemas.microsoft.com/office/drawing/2014/main" val="2579193287"/>
                    </a:ext>
                  </a:extLst>
                </a:gridCol>
                <a:gridCol w="878374">
                  <a:extLst>
                    <a:ext uri="{9D8B030D-6E8A-4147-A177-3AD203B41FA5}">
                      <a16:colId xmlns="" xmlns:a16="http://schemas.microsoft.com/office/drawing/2014/main" val="2846437289"/>
                    </a:ext>
                  </a:extLst>
                </a:gridCol>
                <a:gridCol w="878374">
                  <a:extLst>
                    <a:ext uri="{9D8B030D-6E8A-4147-A177-3AD203B41FA5}">
                      <a16:colId xmlns="" xmlns:a16="http://schemas.microsoft.com/office/drawing/2014/main" val="302644466"/>
                    </a:ext>
                  </a:extLst>
                </a:gridCol>
              </a:tblGrid>
              <a:tr h="337739">
                <a:tc>
                  <a:txBody>
                    <a:bodyPr/>
                    <a:lstStyle/>
                    <a:p>
                      <a:r>
                        <a:rPr lang="en-US" dirty="0"/>
                        <a:t>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03129463"/>
                  </a:ext>
                </a:extLst>
              </a:tr>
              <a:tr h="337739">
                <a:tc>
                  <a:txBody>
                    <a:bodyPr/>
                    <a:lstStyle/>
                    <a:p>
                      <a:r>
                        <a:rPr lang="en-US" dirty="0"/>
                        <a:t>Arm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39040626"/>
                  </a:ext>
                </a:extLst>
              </a:tr>
              <a:tr h="582946">
                <a:tc>
                  <a:txBody>
                    <a:bodyPr/>
                    <a:lstStyle/>
                    <a:p>
                      <a:r>
                        <a:rPr lang="en-US" dirty="0"/>
                        <a:t>Reward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6616585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92A84EC-DBDD-4161-B27F-8F3EA8EEC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00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 Problems: Multi-Armed Bandits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Approaches for action selection 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Greedy algorithm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Greedy algorithm</a:t>
                </a:r>
              </a:p>
              <a:p>
                <a:endParaRPr lang="en-US" dirty="0"/>
              </a:p>
              <a:p>
                <a:r>
                  <a:rPr lang="en-US" dirty="0" err="1"/>
                  <a:t>Softmax</a:t>
                </a:r>
                <a:r>
                  <a:rPr lang="en-US" dirty="0"/>
                  <a:t> algorithm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0" t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B43702A-ADFE-4405-9255-9D24CC829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2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 Problems: Multi-Armed Bandits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Greedy algorithm</a:t>
                </a:r>
              </a:p>
              <a:p>
                <a:pPr lvl="1"/>
                <a:r>
                  <a:rPr lang="en-US" dirty="0"/>
                  <a:t>Try to maximize the rewards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= Argmax(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Does the Greedy algorithm work in all the cases?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3A8CAC9-DF1A-4DF1-8D00-EE249DC91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61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 Problems: Multi-Armed Bandits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Sample results for a 3-armed bandit, (1 – reward, 0 – fail):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=3</m:t>
                          </m:r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1+1+0+0+0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Which lever should we choose?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0" t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423957"/>
              </p:ext>
            </p:extLst>
          </p:nvPr>
        </p:nvGraphicFramePr>
        <p:xfrm>
          <a:off x="1704131" y="2399349"/>
          <a:ext cx="8783738" cy="131446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07709">
                  <a:extLst>
                    <a:ext uri="{9D8B030D-6E8A-4147-A177-3AD203B41FA5}">
                      <a16:colId xmlns="" xmlns:a16="http://schemas.microsoft.com/office/drawing/2014/main" val="2798390373"/>
                    </a:ext>
                  </a:extLst>
                </a:gridCol>
                <a:gridCol w="793102">
                  <a:extLst>
                    <a:ext uri="{9D8B030D-6E8A-4147-A177-3AD203B41FA5}">
                      <a16:colId xmlns="" xmlns:a16="http://schemas.microsoft.com/office/drawing/2014/main" val="931565221"/>
                    </a:ext>
                  </a:extLst>
                </a:gridCol>
                <a:gridCol w="867747">
                  <a:extLst>
                    <a:ext uri="{9D8B030D-6E8A-4147-A177-3AD203B41FA5}">
                      <a16:colId xmlns="" xmlns:a16="http://schemas.microsoft.com/office/drawing/2014/main" val="468426512"/>
                    </a:ext>
                  </a:extLst>
                </a:gridCol>
                <a:gridCol w="844936">
                  <a:extLst>
                    <a:ext uri="{9D8B030D-6E8A-4147-A177-3AD203B41FA5}">
                      <a16:colId xmlns="" xmlns:a16="http://schemas.microsoft.com/office/drawing/2014/main" val="529840673"/>
                    </a:ext>
                  </a:extLst>
                </a:gridCol>
                <a:gridCol w="878374">
                  <a:extLst>
                    <a:ext uri="{9D8B030D-6E8A-4147-A177-3AD203B41FA5}">
                      <a16:colId xmlns="" xmlns:a16="http://schemas.microsoft.com/office/drawing/2014/main" val="877129315"/>
                    </a:ext>
                  </a:extLst>
                </a:gridCol>
                <a:gridCol w="878374">
                  <a:extLst>
                    <a:ext uri="{9D8B030D-6E8A-4147-A177-3AD203B41FA5}">
                      <a16:colId xmlns="" xmlns:a16="http://schemas.microsoft.com/office/drawing/2014/main" val="2105957565"/>
                    </a:ext>
                  </a:extLst>
                </a:gridCol>
                <a:gridCol w="878374">
                  <a:extLst>
                    <a:ext uri="{9D8B030D-6E8A-4147-A177-3AD203B41FA5}">
                      <a16:colId xmlns="" xmlns:a16="http://schemas.microsoft.com/office/drawing/2014/main" val="1829027985"/>
                    </a:ext>
                  </a:extLst>
                </a:gridCol>
                <a:gridCol w="878374">
                  <a:extLst>
                    <a:ext uri="{9D8B030D-6E8A-4147-A177-3AD203B41FA5}">
                      <a16:colId xmlns="" xmlns:a16="http://schemas.microsoft.com/office/drawing/2014/main" val="2579193287"/>
                    </a:ext>
                  </a:extLst>
                </a:gridCol>
                <a:gridCol w="878374">
                  <a:extLst>
                    <a:ext uri="{9D8B030D-6E8A-4147-A177-3AD203B41FA5}">
                      <a16:colId xmlns="" xmlns:a16="http://schemas.microsoft.com/office/drawing/2014/main" val="2846437289"/>
                    </a:ext>
                  </a:extLst>
                </a:gridCol>
                <a:gridCol w="878374">
                  <a:extLst>
                    <a:ext uri="{9D8B030D-6E8A-4147-A177-3AD203B41FA5}">
                      <a16:colId xmlns="" xmlns:a16="http://schemas.microsoft.com/office/drawing/2014/main" val="302644466"/>
                    </a:ext>
                  </a:extLst>
                </a:gridCol>
              </a:tblGrid>
              <a:tr h="337739">
                <a:tc>
                  <a:txBody>
                    <a:bodyPr/>
                    <a:lstStyle/>
                    <a:p>
                      <a:r>
                        <a:rPr lang="en-US" dirty="0"/>
                        <a:t>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03129463"/>
                  </a:ext>
                </a:extLst>
              </a:tr>
              <a:tr h="337739">
                <a:tc>
                  <a:txBody>
                    <a:bodyPr/>
                    <a:lstStyle/>
                    <a:p>
                      <a:r>
                        <a:rPr lang="en-US" dirty="0"/>
                        <a:t>Arm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39040626"/>
                  </a:ext>
                </a:extLst>
              </a:tr>
              <a:tr h="582946">
                <a:tc>
                  <a:txBody>
                    <a:bodyPr/>
                    <a:lstStyle/>
                    <a:p>
                      <a:r>
                        <a:rPr lang="en-US" dirty="0"/>
                        <a:t>Reward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6616585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F58A3BA-0CA8-4DE9-B1FD-74EBC6349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5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BD7ACD-DD34-4034-ADCA-11866931B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 Problems: Multi-Armed Bandits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D1A802E3-96FD-4520-A04D-C1A7716E88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862" y="2295261"/>
            <a:ext cx="6772275" cy="4143375"/>
          </a:xfrm>
        </p:spPr>
      </p:pic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5C27D8DF-7336-4780-8507-40BFEF333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5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265907-5B97-45B0-B830-3A8580E9B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 Problems: Multi-Armed Bandits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6D45E3F4-DB17-4B43-ACF7-7A9C61DE07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Greedy algorithm</a:t>
                </a:r>
              </a:p>
              <a:p>
                <a:pPr lvl="1"/>
                <a:r>
                  <a:rPr lang="en-US" dirty="0"/>
                  <a:t>Selecting an action resulting from the greedy algorithm =&gt; </a:t>
                </a:r>
                <a:r>
                  <a:rPr lang="en-US" b="1" dirty="0"/>
                  <a:t>exploiting.</a:t>
                </a:r>
              </a:p>
              <a:p>
                <a:pPr lvl="1"/>
                <a:r>
                  <a:rPr lang="en-US" dirty="0"/>
                  <a:t>Selecting an action resulting from a non-greedy algorithm =&gt; </a:t>
                </a:r>
                <a:r>
                  <a:rPr lang="en-US" b="1" dirty="0"/>
                  <a:t>exploring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Exploring allows to obtain better estimations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 and determine better actions. </a:t>
                </a:r>
              </a:p>
              <a:p>
                <a:r>
                  <a:rPr lang="en-US" dirty="0"/>
                  <a:t>Exploiting can only maximize rewards at a moment.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45E3F4-DB17-4B43-ACF7-7A9C61DE07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73F4A1A-3876-4FD6-ADFC-CEB75702C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2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 Problems: Multi-Armed Bandits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b="1" dirty="0"/>
                  <a:t>Greedy algorithm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, pulling a </a:t>
                </a:r>
                <a:r>
                  <a:rPr lang="en-US" b="1" dirty="0"/>
                  <a:t>random</a:t>
                </a:r>
                <a:r>
                  <a:rPr lang="en-US" dirty="0"/>
                  <a:t> action =&gt; explore</a:t>
                </a:r>
              </a:p>
              <a:p>
                <a:pPr lvl="1"/>
                <a:r>
                  <a:rPr lang="en-US" dirty="0"/>
                  <a:t>Else pulling the current best-action =&gt; exploit</a:t>
                </a:r>
              </a:p>
              <a:p>
                <a:pPr marL="0" indent="0">
                  <a:buNone/>
                </a:pPr>
                <a:r>
                  <a:rPr lang="en-US" dirty="0"/>
                  <a:t>Explore new actions but not miss out on a better choice of lever.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i="1" dirty="0"/>
                  <a:t>Note: A risk of exploration due to the randomness. 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0" t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DECF6A2-BA0D-44EB-A2F0-6C57F40A4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49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Reinforcement learning definitions and applications</a:t>
            </a:r>
          </a:p>
          <a:p>
            <a:endParaRPr lang="en-US" dirty="0"/>
          </a:p>
          <a:p>
            <a:r>
              <a:rPr lang="en-US" dirty="0"/>
              <a:t>Reinforcement learning problems</a:t>
            </a:r>
          </a:p>
          <a:p>
            <a:endParaRPr lang="en-US" dirty="0"/>
          </a:p>
          <a:p>
            <a:r>
              <a:rPr lang="en-US" dirty="0"/>
              <a:t>Methods for reinforcement learning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FCCE352-64D3-436A-B42E-4D8269039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 Problems: Multi-Armed Bandits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𝐒𝐨𝐟𝐭𝐦𝐚𝐱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𝐞𝐱𝐩𝐥𝐨𝐫𝐚𝐭𝐢𝐨𝐧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𝐚𝐥𝐠𝐨𝐫𝐢𝐭𝐡𝐦</m:t>
                    </m:r>
                  </m:oMath>
                </a14:m>
                <a:endParaRPr lang="en-US" b="1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/>
                  <a:t>Find “good-reward” actions during the exploration. </a:t>
                </a:r>
              </a:p>
              <a:p>
                <a:pPr lvl="1"/>
                <a:r>
                  <a:rPr lang="en-US" dirty="0"/>
                  <a:t>Rank and weight all possible actions using the Gibbs or Boltzmann distribution.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sup>
                        </m:sSup>
                      </m:num>
                      <m:den>
                        <m:nary>
                          <m:naryPr>
                            <m:chr m:val="∑"/>
                            <m:limLoc m:val="subSup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sup>
                            </m:sSup>
                          </m:e>
                        </m:nary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 is called the temperature. </a:t>
                </a:r>
              </a:p>
              <a:p>
                <a:pPr lvl="2"/>
                <a:r>
                  <a:rPr lang="en-US" dirty="0"/>
                  <a:t>High temperatures cause the actions to be all (nearly) equiprobable. </a:t>
                </a:r>
              </a:p>
              <a:p>
                <a:pPr lvl="2"/>
                <a:r>
                  <a:rPr lang="en-US" dirty="0"/>
                  <a:t>Low temperatures cause a greater difference in selection probability for actions that differ in their value estimates.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0 then </a:t>
                </a:r>
                <a:r>
                  <a:rPr lang="en-US" dirty="0" err="1"/>
                  <a:t>softmax</a:t>
                </a:r>
                <a:r>
                  <a:rPr lang="en-US" dirty="0"/>
                  <a:t> action selection becomes the same as greedy action selection.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1D978E6-CD74-4049-9118-9C586F2EC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9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Bellman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76120"/>
            <a:ext cx="10972800" cy="4389120"/>
          </a:xfrm>
        </p:spPr>
        <p:txBody>
          <a:bodyPr/>
          <a:lstStyle/>
          <a:p>
            <a:r>
              <a:rPr lang="en-US" sz="2400" dirty="0"/>
              <a:t>Consider the following scenario:</a:t>
            </a:r>
          </a:p>
          <a:p>
            <a:pPr marL="393192" lvl="1" indent="0">
              <a:buNone/>
            </a:pPr>
            <a:r>
              <a:rPr lang="en-US" sz="2000" dirty="0"/>
              <a:t>A robot must discover a path from a </a:t>
            </a:r>
          </a:p>
          <a:p>
            <a:pPr marL="393192" lvl="1" indent="0">
              <a:buNone/>
            </a:pPr>
            <a:r>
              <a:rPr lang="en-US" sz="2000" dirty="0"/>
              <a:t>random starting point to the exit.</a:t>
            </a:r>
          </a:p>
          <a:p>
            <a:pPr marL="393192" lvl="1" indent="0">
              <a:buNone/>
            </a:pPr>
            <a:endParaRPr lang="en-US" sz="2000" dirty="0"/>
          </a:p>
          <a:p>
            <a:pPr marL="393192" lvl="1" indent="0">
              <a:buNone/>
            </a:pPr>
            <a:endParaRPr lang="en-US" sz="2000" dirty="0"/>
          </a:p>
          <a:p>
            <a:r>
              <a:rPr lang="en-US" sz="2400" dirty="0"/>
              <a:t>Given information:</a:t>
            </a:r>
          </a:p>
          <a:p>
            <a:pPr lvl="1"/>
            <a:r>
              <a:rPr lang="en-US" sz="2200" dirty="0"/>
              <a:t>The robot has found a path denoted by *.</a:t>
            </a:r>
          </a:p>
          <a:p>
            <a:pPr lvl="1"/>
            <a:r>
              <a:rPr lang="en-US" sz="2200" dirty="0"/>
              <a:t>The reward of the room next to the exit is 1. </a:t>
            </a:r>
          </a:p>
          <a:p>
            <a:pPr lvl="1"/>
            <a:r>
              <a:rPr lang="en-US" sz="2200" dirty="0"/>
              <a:t>The reward of the starting point is 0. </a:t>
            </a:r>
          </a:p>
          <a:p>
            <a:pPr marL="393192" lvl="1" indent="0">
              <a:buNone/>
            </a:pPr>
            <a:endParaRPr lang="en-US" dirty="0"/>
          </a:p>
          <a:p>
            <a:pPr marL="393192" lvl="1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C2A2BFD0-E3CC-4C01-8933-794DBDA097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244112"/>
              </p:ext>
            </p:extLst>
          </p:nvPr>
        </p:nvGraphicFramePr>
        <p:xfrm>
          <a:off x="6942667" y="2128520"/>
          <a:ext cx="3640668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3556">
                  <a:extLst>
                    <a:ext uri="{9D8B030D-6E8A-4147-A177-3AD203B41FA5}">
                      <a16:colId xmlns="" xmlns:a16="http://schemas.microsoft.com/office/drawing/2014/main" val="3638937859"/>
                    </a:ext>
                  </a:extLst>
                </a:gridCol>
                <a:gridCol w="1213556">
                  <a:extLst>
                    <a:ext uri="{9D8B030D-6E8A-4147-A177-3AD203B41FA5}">
                      <a16:colId xmlns="" xmlns:a16="http://schemas.microsoft.com/office/drawing/2014/main" val="2773757747"/>
                    </a:ext>
                  </a:extLst>
                </a:gridCol>
                <a:gridCol w="1213556">
                  <a:extLst>
                    <a:ext uri="{9D8B030D-6E8A-4147-A177-3AD203B41FA5}">
                      <a16:colId xmlns="" xmlns:a16="http://schemas.microsoft.com/office/drawing/2014/main" val="30330001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41242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07472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8609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94531981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548EB739-2E5E-4D86-9C12-34732505DC0F}"/>
              </a:ext>
            </a:extLst>
          </p:cNvPr>
          <p:cNvCxnSpPr/>
          <p:nvPr/>
        </p:nvCxnSpPr>
        <p:spPr>
          <a:xfrm flipH="1">
            <a:off x="7501467" y="3437467"/>
            <a:ext cx="20066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06F4C05C-72CD-4BEF-8715-D6CA03E0F9AE}"/>
              </a:ext>
            </a:extLst>
          </p:cNvPr>
          <p:cNvCxnSpPr/>
          <p:nvPr/>
        </p:nvCxnSpPr>
        <p:spPr>
          <a:xfrm flipV="1">
            <a:off x="7298267" y="2599267"/>
            <a:ext cx="0" cy="82973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4">
            <a:extLst>
              <a:ext uri="{FF2B5EF4-FFF2-40B4-BE49-F238E27FC236}">
                <a16:creationId xmlns="" xmlns:a16="http://schemas.microsoft.com/office/drawing/2014/main" id="{5BA108FE-495B-484B-8EDE-5DE6ABF700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066892"/>
              </p:ext>
            </p:extLst>
          </p:nvPr>
        </p:nvGraphicFramePr>
        <p:xfrm>
          <a:off x="6942667" y="4372187"/>
          <a:ext cx="3640668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3556">
                  <a:extLst>
                    <a:ext uri="{9D8B030D-6E8A-4147-A177-3AD203B41FA5}">
                      <a16:colId xmlns="" xmlns:a16="http://schemas.microsoft.com/office/drawing/2014/main" val="3638937859"/>
                    </a:ext>
                  </a:extLst>
                </a:gridCol>
                <a:gridCol w="1213556">
                  <a:extLst>
                    <a:ext uri="{9D8B030D-6E8A-4147-A177-3AD203B41FA5}">
                      <a16:colId xmlns="" xmlns:a16="http://schemas.microsoft.com/office/drawing/2014/main" val="2773757747"/>
                    </a:ext>
                  </a:extLst>
                </a:gridCol>
                <a:gridCol w="1213556">
                  <a:extLst>
                    <a:ext uri="{9D8B030D-6E8A-4147-A177-3AD203B41FA5}">
                      <a16:colId xmlns="" xmlns:a16="http://schemas.microsoft.com/office/drawing/2014/main" val="30330001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41242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07472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8609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94531981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544E07B-4C29-414D-B5AE-D69FB40C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2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Bellman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76120"/>
            <a:ext cx="10972800" cy="438912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happens in this scenario?</a:t>
            </a:r>
          </a:p>
          <a:p>
            <a:r>
              <a:rPr lang="en-US" dirty="0"/>
              <a:t>The robot knew the past route.</a:t>
            </a:r>
          </a:p>
          <a:p>
            <a:r>
              <a:rPr lang="en-US" dirty="0"/>
              <a:t>The robot has a new starting point.</a:t>
            </a:r>
          </a:p>
          <a:p>
            <a:r>
              <a:rPr lang="en-US" dirty="0"/>
              <a:t>How does it decide to go?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Solution: Let the robot memorize and estimate the cost using Bellman Equation in each movement.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C2A2BFD0-E3CC-4C01-8933-794DBDA097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493318"/>
              </p:ext>
            </p:extLst>
          </p:nvPr>
        </p:nvGraphicFramePr>
        <p:xfrm>
          <a:off x="6942667" y="2128520"/>
          <a:ext cx="3640668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3556">
                  <a:extLst>
                    <a:ext uri="{9D8B030D-6E8A-4147-A177-3AD203B41FA5}">
                      <a16:colId xmlns="" xmlns:a16="http://schemas.microsoft.com/office/drawing/2014/main" val="3638937859"/>
                    </a:ext>
                  </a:extLst>
                </a:gridCol>
                <a:gridCol w="1213556">
                  <a:extLst>
                    <a:ext uri="{9D8B030D-6E8A-4147-A177-3AD203B41FA5}">
                      <a16:colId xmlns="" xmlns:a16="http://schemas.microsoft.com/office/drawing/2014/main" val="2773757747"/>
                    </a:ext>
                  </a:extLst>
                </a:gridCol>
                <a:gridCol w="1213556">
                  <a:extLst>
                    <a:ext uri="{9D8B030D-6E8A-4147-A177-3AD203B41FA5}">
                      <a16:colId xmlns="" xmlns:a16="http://schemas.microsoft.com/office/drawing/2014/main" val="30330001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41242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07472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8609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94531981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67006FC-7D80-4264-B507-733292154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Bellman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976120"/>
                <a:ext cx="10972800" cy="438912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Value of being at a current state V(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r>
                  <a:rPr lang="en-US" dirty="0"/>
                  <a:t>	V(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) = max (R(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) +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V(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))  for all actions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is a room.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is the movement action between rooms.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is the discounted factor. </a:t>
                </a:r>
              </a:p>
              <a:p>
                <a:r>
                  <a:rPr lang="en-US" dirty="0"/>
                  <a:t>R(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) is the reward for the movement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at the current room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976120"/>
                <a:ext cx="10972800" cy="4389120"/>
              </a:xfrm>
              <a:blipFill>
                <a:blip r:embed="rId2"/>
                <a:stretch>
                  <a:fillRect l="-1000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350C332-B8BF-40DF-B638-34F94E2E0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3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Bellman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976120"/>
                <a:ext cx="10972800" cy="438912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What is the reward for the room </a:t>
                </a:r>
                <a:r>
                  <a:rPr lang="en-US" dirty="0">
                    <a:solidFill>
                      <a:srgbClr val="FF0000"/>
                    </a:solidFill>
                  </a:rPr>
                  <a:t>* and +</a:t>
                </a:r>
                <a:r>
                  <a:rPr lang="en-US" dirty="0"/>
                  <a:t>?</a:t>
                </a:r>
              </a:p>
              <a:p>
                <a:r>
                  <a:rPr lang="en-US" dirty="0"/>
                  <a:t>V(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=*)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dirty="0"/>
                          <m:t>max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=∗,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(V(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))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i="1" dirty="0"/>
                  <a:t>Note: we suppose that there is only one action (one path has been detected) and fix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i="1" dirty="0"/>
                  <a:t> = 0.8.</a:t>
                </a:r>
              </a:p>
              <a:p>
                <a:r>
                  <a:rPr lang="en-US" dirty="0"/>
                  <a:t>V(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=*) = max(0+ 0.8 * 1) = 0.8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976120"/>
                <a:ext cx="10972800" cy="4389120"/>
              </a:xfrm>
              <a:blipFill>
                <a:blip r:embed="rId2"/>
                <a:stretch>
                  <a:fillRect l="-1000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C2A2BFD0-E3CC-4C01-8933-794DBDA097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730962"/>
              </p:ext>
            </p:extLst>
          </p:nvPr>
        </p:nvGraphicFramePr>
        <p:xfrm>
          <a:off x="6942667" y="2128520"/>
          <a:ext cx="3640668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3556">
                  <a:extLst>
                    <a:ext uri="{9D8B030D-6E8A-4147-A177-3AD203B41FA5}">
                      <a16:colId xmlns="" xmlns:a16="http://schemas.microsoft.com/office/drawing/2014/main" val="3638937859"/>
                    </a:ext>
                  </a:extLst>
                </a:gridCol>
                <a:gridCol w="1213556">
                  <a:extLst>
                    <a:ext uri="{9D8B030D-6E8A-4147-A177-3AD203B41FA5}">
                      <a16:colId xmlns="" xmlns:a16="http://schemas.microsoft.com/office/drawing/2014/main" val="2773757747"/>
                    </a:ext>
                  </a:extLst>
                </a:gridCol>
                <a:gridCol w="1213556">
                  <a:extLst>
                    <a:ext uri="{9D8B030D-6E8A-4147-A177-3AD203B41FA5}">
                      <a16:colId xmlns="" xmlns:a16="http://schemas.microsoft.com/office/drawing/2014/main" val="30330001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41242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07472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8609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94531981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8545D3D-B647-47D3-8D8D-ED2BF287F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63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Bellman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76120"/>
            <a:ext cx="10972800" cy="438912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Apply the same equation to calculate </a:t>
            </a:r>
          </a:p>
          <a:p>
            <a:pPr marL="0" indent="0">
              <a:buNone/>
            </a:pPr>
            <a:r>
              <a:rPr lang="en-US" dirty="0"/>
              <a:t>the reward in other rooms.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are the rewards if we have another route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C2A2BFD0-E3CC-4C01-8933-794DBDA097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822843"/>
              </p:ext>
            </p:extLst>
          </p:nvPr>
        </p:nvGraphicFramePr>
        <p:xfrm>
          <a:off x="6942667" y="2128520"/>
          <a:ext cx="3640668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3556">
                  <a:extLst>
                    <a:ext uri="{9D8B030D-6E8A-4147-A177-3AD203B41FA5}">
                      <a16:colId xmlns="" xmlns:a16="http://schemas.microsoft.com/office/drawing/2014/main" val="3638937859"/>
                    </a:ext>
                  </a:extLst>
                </a:gridCol>
                <a:gridCol w="1213556">
                  <a:extLst>
                    <a:ext uri="{9D8B030D-6E8A-4147-A177-3AD203B41FA5}">
                      <a16:colId xmlns="" xmlns:a16="http://schemas.microsoft.com/office/drawing/2014/main" val="2773757747"/>
                    </a:ext>
                  </a:extLst>
                </a:gridCol>
                <a:gridCol w="1213556">
                  <a:extLst>
                    <a:ext uri="{9D8B030D-6E8A-4147-A177-3AD203B41FA5}">
                      <a16:colId xmlns="" xmlns:a16="http://schemas.microsoft.com/office/drawing/2014/main" val="30330001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41242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07472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8609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0.64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0.51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start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9453198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9E94BF43-6A35-4101-AB15-8EEA859CA5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252362"/>
              </p:ext>
            </p:extLst>
          </p:nvPr>
        </p:nvGraphicFramePr>
        <p:xfrm>
          <a:off x="6942667" y="4670552"/>
          <a:ext cx="3640668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0167">
                  <a:extLst>
                    <a:ext uri="{9D8B030D-6E8A-4147-A177-3AD203B41FA5}">
                      <a16:colId xmlns="" xmlns:a16="http://schemas.microsoft.com/office/drawing/2014/main" val="3638937859"/>
                    </a:ext>
                  </a:extLst>
                </a:gridCol>
                <a:gridCol w="910167">
                  <a:extLst>
                    <a:ext uri="{9D8B030D-6E8A-4147-A177-3AD203B41FA5}">
                      <a16:colId xmlns="" xmlns:a16="http://schemas.microsoft.com/office/drawing/2014/main" val="2773757747"/>
                    </a:ext>
                  </a:extLst>
                </a:gridCol>
                <a:gridCol w="910167">
                  <a:extLst>
                    <a:ext uri="{9D8B030D-6E8A-4147-A177-3AD203B41FA5}">
                      <a16:colId xmlns="" xmlns:a16="http://schemas.microsoft.com/office/drawing/2014/main" val="3033000128"/>
                    </a:ext>
                  </a:extLst>
                </a:gridCol>
                <a:gridCol w="910167">
                  <a:extLst>
                    <a:ext uri="{9D8B030D-6E8A-4147-A177-3AD203B41FA5}">
                      <a16:colId xmlns="" xmlns:a16="http://schemas.microsoft.com/office/drawing/2014/main" val="34387222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41242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07472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8609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0.64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0.51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94531981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921BF344-1D54-4BF9-8901-D301B87BFC1D}"/>
              </a:ext>
            </a:extLst>
          </p:cNvPr>
          <p:cNvCxnSpPr/>
          <p:nvPr/>
        </p:nvCxnSpPr>
        <p:spPr>
          <a:xfrm>
            <a:off x="9558867" y="5969000"/>
            <a:ext cx="44873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or: Elbow 8">
            <a:extLst>
              <a:ext uri="{FF2B5EF4-FFF2-40B4-BE49-F238E27FC236}">
                <a16:creationId xmlns="" xmlns:a16="http://schemas.microsoft.com/office/drawing/2014/main" id="{26A3DDEB-84EC-4BD4-B679-1DD2FC65FAA2}"/>
              </a:ext>
            </a:extLst>
          </p:cNvPr>
          <p:cNvCxnSpPr/>
          <p:nvPr/>
        </p:nvCxnSpPr>
        <p:spPr>
          <a:xfrm rot="10800000">
            <a:off x="8373533" y="5571067"/>
            <a:ext cx="1778000" cy="338666"/>
          </a:xfrm>
          <a:prstGeom prst="bentConnector3">
            <a:avLst>
              <a:gd name="adj1" fmla="val 1429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FF964755-53D9-4F73-A8CA-81D78D56B48F}"/>
              </a:ext>
            </a:extLst>
          </p:cNvPr>
          <p:cNvCxnSpPr/>
          <p:nvPr/>
        </p:nvCxnSpPr>
        <p:spPr>
          <a:xfrm flipV="1">
            <a:off x="8221133" y="4893733"/>
            <a:ext cx="0" cy="67733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8A69B30-EE10-4D34-BD19-FD2A02A78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1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1C6A80-A810-4299-BA37-77A347DA1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Bellman Equation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C074DEC-4D4A-4AAB-951E-073856EAF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V-values for the 2</a:t>
            </a:r>
            <a:r>
              <a:rPr lang="en-US" baseline="30000" dirty="0"/>
              <a:t>nd</a:t>
            </a:r>
            <a:r>
              <a:rPr lang="en-US" dirty="0"/>
              <a:t> route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Now, if we have discovered two routes, </a:t>
            </a:r>
          </a:p>
          <a:p>
            <a:pPr marL="0" indent="0">
              <a:buNone/>
            </a:pPr>
            <a:r>
              <a:rPr lang="en-US" dirty="0"/>
              <a:t>How do we process to find the best route?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F5A2F9BC-CDF9-4C09-96BE-8E786CA387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205490"/>
              </p:ext>
            </p:extLst>
          </p:nvPr>
        </p:nvGraphicFramePr>
        <p:xfrm>
          <a:off x="7357533" y="2223685"/>
          <a:ext cx="3640668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0167">
                  <a:extLst>
                    <a:ext uri="{9D8B030D-6E8A-4147-A177-3AD203B41FA5}">
                      <a16:colId xmlns="" xmlns:a16="http://schemas.microsoft.com/office/drawing/2014/main" val="3638937859"/>
                    </a:ext>
                  </a:extLst>
                </a:gridCol>
                <a:gridCol w="910167">
                  <a:extLst>
                    <a:ext uri="{9D8B030D-6E8A-4147-A177-3AD203B41FA5}">
                      <a16:colId xmlns="" xmlns:a16="http://schemas.microsoft.com/office/drawing/2014/main" val="2773757747"/>
                    </a:ext>
                  </a:extLst>
                </a:gridCol>
                <a:gridCol w="910167">
                  <a:extLst>
                    <a:ext uri="{9D8B030D-6E8A-4147-A177-3AD203B41FA5}">
                      <a16:colId xmlns="" xmlns:a16="http://schemas.microsoft.com/office/drawing/2014/main" val="3033000128"/>
                    </a:ext>
                  </a:extLst>
                </a:gridCol>
                <a:gridCol w="910167">
                  <a:extLst>
                    <a:ext uri="{9D8B030D-6E8A-4147-A177-3AD203B41FA5}">
                      <a16:colId xmlns="" xmlns:a16="http://schemas.microsoft.com/office/drawing/2014/main" val="34387222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41242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07472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0.64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0.51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0.40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8609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0.64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0.32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9453198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E5CD5ED8-7B9E-4C0B-A7F3-CDEBE7C32D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296966"/>
              </p:ext>
            </p:extLst>
          </p:nvPr>
        </p:nvGraphicFramePr>
        <p:xfrm>
          <a:off x="7357533" y="4425018"/>
          <a:ext cx="3640668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0167">
                  <a:extLst>
                    <a:ext uri="{9D8B030D-6E8A-4147-A177-3AD203B41FA5}">
                      <a16:colId xmlns="" xmlns:a16="http://schemas.microsoft.com/office/drawing/2014/main" val="3638937859"/>
                    </a:ext>
                  </a:extLst>
                </a:gridCol>
                <a:gridCol w="910167">
                  <a:extLst>
                    <a:ext uri="{9D8B030D-6E8A-4147-A177-3AD203B41FA5}">
                      <a16:colId xmlns="" xmlns:a16="http://schemas.microsoft.com/office/drawing/2014/main" val="2773757747"/>
                    </a:ext>
                  </a:extLst>
                </a:gridCol>
                <a:gridCol w="910167">
                  <a:extLst>
                    <a:ext uri="{9D8B030D-6E8A-4147-A177-3AD203B41FA5}">
                      <a16:colId xmlns="" xmlns:a16="http://schemas.microsoft.com/office/drawing/2014/main" val="3033000128"/>
                    </a:ext>
                  </a:extLst>
                </a:gridCol>
                <a:gridCol w="910167">
                  <a:extLst>
                    <a:ext uri="{9D8B030D-6E8A-4147-A177-3AD203B41FA5}">
                      <a16:colId xmlns="" xmlns:a16="http://schemas.microsoft.com/office/drawing/2014/main" val="34387222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41242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07472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8609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0.64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94531981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B3FCF7D-B528-4630-9A93-84F46EF64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26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9623394" y="4944534"/>
            <a:ext cx="4439" cy="87921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9809825" y="4944534"/>
            <a:ext cx="75657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0684276" y="4980373"/>
            <a:ext cx="8877" cy="80342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8584707" y="5659515"/>
            <a:ext cx="1981693" cy="11984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8433786" y="4576439"/>
            <a:ext cx="17756" cy="102093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7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1C6A80-A810-4299-BA37-77A347DA1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 dirty="0"/>
              <a:t>Bellman Equation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C074DEC-4D4A-4AAB-951E-073856EAF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this problem, we expect every move has </a:t>
            </a:r>
          </a:p>
          <a:p>
            <a:pPr marL="0" indent="0">
              <a:buNone/>
            </a:pPr>
            <a:r>
              <a:rPr lang="en-US" dirty="0"/>
              <a:t>the equal probability.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reality, stochasticity may get involved. Markov Decision Process (MDP) is introduced.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E5CD5ED8-7B9E-4C0B-A7F3-CDEBE7C32D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458123"/>
              </p:ext>
            </p:extLst>
          </p:nvPr>
        </p:nvGraphicFramePr>
        <p:xfrm>
          <a:off x="7340601" y="2223347"/>
          <a:ext cx="3640668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0167">
                  <a:extLst>
                    <a:ext uri="{9D8B030D-6E8A-4147-A177-3AD203B41FA5}">
                      <a16:colId xmlns="" xmlns:a16="http://schemas.microsoft.com/office/drawing/2014/main" val="3638937859"/>
                    </a:ext>
                  </a:extLst>
                </a:gridCol>
                <a:gridCol w="910167">
                  <a:extLst>
                    <a:ext uri="{9D8B030D-6E8A-4147-A177-3AD203B41FA5}">
                      <a16:colId xmlns="" xmlns:a16="http://schemas.microsoft.com/office/drawing/2014/main" val="2773757747"/>
                    </a:ext>
                  </a:extLst>
                </a:gridCol>
                <a:gridCol w="910167">
                  <a:extLst>
                    <a:ext uri="{9D8B030D-6E8A-4147-A177-3AD203B41FA5}">
                      <a16:colId xmlns="" xmlns:a16="http://schemas.microsoft.com/office/drawing/2014/main" val="3033000128"/>
                    </a:ext>
                  </a:extLst>
                </a:gridCol>
                <a:gridCol w="910167">
                  <a:extLst>
                    <a:ext uri="{9D8B030D-6E8A-4147-A177-3AD203B41FA5}">
                      <a16:colId xmlns="" xmlns:a16="http://schemas.microsoft.com/office/drawing/2014/main" val="34387222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41242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07472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8609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0.64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94531981"/>
                  </a:ext>
                </a:extLst>
              </a:tr>
            </a:tbl>
          </a:graphicData>
        </a:graphic>
      </p:graphicFrame>
      <p:cxnSp>
        <p:nvCxnSpPr>
          <p:cNvPr id="9" name="Connector: Elbow 8">
            <a:extLst>
              <a:ext uri="{FF2B5EF4-FFF2-40B4-BE49-F238E27FC236}">
                <a16:creationId xmlns="" xmlns:a16="http://schemas.microsoft.com/office/drawing/2014/main" id="{504567B4-C0D4-452A-A8C2-028DB32422CF}"/>
              </a:ext>
            </a:extLst>
          </p:cNvPr>
          <p:cNvCxnSpPr/>
          <p:nvPr/>
        </p:nvCxnSpPr>
        <p:spPr>
          <a:xfrm rot="10800000">
            <a:off x="7941736" y="2742863"/>
            <a:ext cx="1363133" cy="795867"/>
          </a:xfrm>
          <a:prstGeom prst="bentConnector3">
            <a:avLst>
              <a:gd name="adj1" fmla="val 99689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Elbow 11">
            <a:extLst>
              <a:ext uri="{FF2B5EF4-FFF2-40B4-BE49-F238E27FC236}">
                <a16:creationId xmlns="" xmlns:a16="http://schemas.microsoft.com/office/drawing/2014/main" id="{8E2A1C85-D5B1-4B4F-BD5C-56E1988A0250}"/>
              </a:ext>
            </a:extLst>
          </p:cNvPr>
          <p:cNvCxnSpPr/>
          <p:nvPr/>
        </p:nvCxnSpPr>
        <p:spPr>
          <a:xfrm rot="5400000" flipH="1" flipV="1">
            <a:off x="9880601" y="3149264"/>
            <a:ext cx="397934" cy="381000"/>
          </a:xfrm>
          <a:prstGeom prst="bentConnector3">
            <a:avLst>
              <a:gd name="adj1" fmla="val 3191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Elbow 14">
            <a:extLst>
              <a:ext uri="{FF2B5EF4-FFF2-40B4-BE49-F238E27FC236}">
                <a16:creationId xmlns="" xmlns:a16="http://schemas.microsoft.com/office/drawing/2014/main" id="{7C7199C7-0761-415C-A603-C9EB6BF45478}"/>
              </a:ext>
            </a:extLst>
          </p:cNvPr>
          <p:cNvCxnSpPr/>
          <p:nvPr/>
        </p:nvCxnSpPr>
        <p:spPr>
          <a:xfrm rot="10800000">
            <a:off x="8754535" y="2412663"/>
            <a:ext cx="1456266" cy="728135"/>
          </a:xfrm>
          <a:prstGeom prst="bentConnector3">
            <a:avLst>
              <a:gd name="adj1" fmla="val 10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A056D5E-8658-4DF6-8A83-75D6D5568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14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1C6A80-A810-4299-BA37-77A347DA1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 dirty="0"/>
              <a:t>Markov Decision Process - MDP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C074DEC-4D4A-4AAB-951E-073856EAF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An example of MDP: </a:t>
            </a:r>
          </a:p>
          <a:p>
            <a:pPr marL="0" indent="0">
              <a:buNone/>
            </a:pPr>
            <a:r>
              <a:rPr lang="en-US" sz="2400" dirty="0"/>
              <a:t>			p(S=*) = 0.5, p(S=+) = 0.4, p(S=#) = 0.1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We likely have more chance to move to * rather than the two other options.</a:t>
            </a:r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E5CD5ED8-7B9E-4C0B-A7F3-CDEBE7C32D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112672"/>
              </p:ext>
            </p:extLst>
          </p:nvPr>
        </p:nvGraphicFramePr>
        <p:xfrm>
          <a:off x="4199468" y="4130040"/>
          <a:ext cx="3640668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0167">
                  <a:extLst>
                    <a:ext uri="{9D8B030D-6E8A-4147-A177-3AD203B41FA5}">
                      <a16:colId xmlns="" xmlns:a16="http://schemas.microsoft.com/office/drawing/2014/main" val="3638937859"/>
                    </a:ext>
                  </a:extLst>
                </a:gridCol>
                <a:gridCol w="910167">
                  <a:extLst>
                    <a:ext uri="{9D8B030D-6E8A-4147-A177-3AD203B41FA5}">
                      <a16:colId xmlns="" xmlns:a16="http://schemas.microsoft.com/office/drawing/2014/main" val="2773757747"/>
                    </a:ext>
                  </a:extLst>
                </a:gridCol>
                <a:gridCol w="910167">
                  <a:extLst>
                    <a:ext uri="{9D8B030D-6E8A-4147-A177-3AD203B41FA5}">
                      <a16:colId xmlns="" xmlns:a16="http://schemas.microsoft.com/office/drawing/2014/main" val="3033000128"/>
                    </a:ext>
                  </a:extLst>
                </a:gridCol>
                <a:gridCol w="910167">
                  <a:extLst>
                    <a:ext uri="{9D8B030D-6E8A-4147-A177-3AD203B41FA5}">
                      <a16:colId xmlns="" xmlns:a16="http://schemas.microsoft.com/office/drawing/2014/main" val="34387222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41242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07472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8609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#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9453198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7278AA8-FDF6-4905-A5E7-ACBC028BA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7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Markov Decision Process - MDP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MDP applications: </a:t>
            </a:r>
          </a:p>
          <a:p>
            <a:pPr lvl="1"/>
            <a:r>
              <a:rPr lang="en-US" dirty="0"/>
              <a:t>Probabilistic planning emphasizes guiding machines or agents to make decisions while enabling them to learn how to behave to achieve their goals.</a:t>
            </a:r>
          </a:p>
          <a:p>
            <a:pPr lvl="1"/>
            <a:r>
              <a:rPr lang="en-US" dirty="0"/>
              <a:t>Reinforcement learning allows applications to learn from the feedback the agents receive from the environment.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4EDFD16-717C-4C90-893E-6BFD4F108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5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Reinforcement learning </a:t>
            </a:r>
            <a:r>
              <a:rPr lang="en-US" dirty="0"/>
              <a:t>(RL), one area of machine learning, aims to take action and learn through trial and error to maximize reward.</a:t>
            </a:r>
          </a:p>
          <a:p>
            <a:pPr lvl="1"/>
            <a:r>
              <a:rPr lang="en-US" dirty="0"/>
              <a:t>Models (learners or agents) learn how to act in a given environment</a:t>
            </a:r>
          </a:p>
          <a:p>
            <a:pPr lvl="1"/>
            <a:r>
              <a:rPr lang="en-US" dirty="0"/>
              <a:t>Every action has an impact in the environment and it provides rewards to the agents. </a:t>
            </a:r>
          </a:p>
          <a:p>
            <a:pPr lvl="2"/>
            <a:r>
              <a:rPr lang="en-US" dirty="0"/>
              <a:t>Correct response – more reward</a:t>
            </a:r>
          </a:p>
          <a:p>
            <a:pPr lvl="2"/>
            <a:r>
              <a:rPr lang="en-US" dirty="0"/>
              <a:t>Incorrect response - penalty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9CC4D1B-0C1F-49CF-A017-0219E7F52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55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Markov Decision Process - MDP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MDP: </a:t>
            </a:r>
          </a:p>
          <a:p>
            <a:pPr lvl="1"/>
            <a:r>
              <a:rPr lang="en-US" dirty="0"/>
              <a:t>Formalize sequential decision making where actions from a state not just influences the immediate reward but also the subsequent state. </a:t>
            </a:r>
          </a:p>
          <a:p>
            <a:pPr lvl="1"/>
            <a:r>
              <a:rPr lang="en-US" dirty="0"/>
              <a:t>Maximize longer term return by taking sequence of actions. </a:t>
            </a:r>
          </a:p>
          <a:p>
            <a:pPr lvl="1"/>
            <a:r>
              <a:rPr lang="en-US" dirty="0"/>
              <a:t>Transition graphs effectively summarize the MDP dynamics</a:t>
            </a:r>
            <a:r>
              <a:rPr lang="en-US" dirty="0" smtClean="0"/>
              <a:t>.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974A42F-0F97-4AF4-8A11-1A8FB40EC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94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Markov Decision Process - MDP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Markov Property: </a:t>
                </a:r>
              </a:p>
              <a:p>
                <a:pPr lvl="1"/>
                <a:r>
                  <a:rPr lang="en-US" dirty="0"/>
                  <a:t>“Future is Independent of the past given the present”</a:t>
                </a:r>
              </a:p>
              <a:p>
                <a:pPr lvl="1"/>
                <a:r>
                  <a:rPr lang="en-US" b="1" dirty="0"/>
                  <a:t>Transition </a:t>
                </a:r>
                <a:r>
                  <a:rPr lang="en-US" dirty="0"/>
                  <a:t>: Moving from one state to another is called Transition.</a:t>
                </a:r>
              </a:p>
              <a:p>
                <a:pPr lvl="1"/>
                <a:r>
                  <a:rPr lang="en-US" b="1" dirty="0"/>
                  <a:t>Transition Probability</a:t>
                </a:r>
                <a:r>
                  <a:rPr lang="en-US" dirty="0"/>
                  <a:t>: The probability that the agent will move from one state to another is called transition probability.</a:t>
                </a:r>
              </a:p>
              <a:p>
                <a:pPr marL="393192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B2099D6-2515-4457-B612-2164037B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39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Markov Decision Process - MDP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496" y="2026603"/>
            <a:ext cx="5148899" cy="4389437"/>
          </a:xfrm>
        </p:spPr>
      </p:pic>
      <p:sp>
        <p:nvSpPr>
          <p:cNvPr id="5" name="TextBox 4"/>
          <p:cNvSpPr txBox="1"/>
          <p:nvPr/>
        </p:nvSpPr>
        <p:spPr>
          <a:xfrm>
            <a:off x="6993466" y="2466995"/>
            <a:ext cx="4826001" cy="313932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Transition Graph: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Action: Go to Class, Pub, Sleep or visit Facebook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Reward: R (e.g. energy) for each 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State: Facebook, Pub, Classes, Sleep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Probability: each action has a probability that it is expected to occur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8BC7173F-D81F-493E-BA07-5CF1B96CE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52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Markov Decision Process - MDP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MDP basics:</a:t>
                </a:r>
              </a:p>
              <a:p>
                <a:pPr lvl="1"/>
                <a:r>
                  <a:rPr lang="en-US" dirty="0"/>
                  <a:t>The environment is in a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agent takes an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environment a reward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based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environment moves to the next state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Objectives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To maximize the total rewards (</a:t>
                </a:r>
                <a:r>
                  <a:rPr lang="en-US" dirty="0" err="1"/>
                  <a:t>Σ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) collected over a period of time.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Reward must be defined depending on the problem nature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00" t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ABD1BBD-0017-4D39-BB68-2C307D183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65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Markov Decision Process - MDP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agent needs to find optimal action on a given state that will maximize this total rewards. </a:t>
                </a:r>
              </a:p>
              <a:p>
                <a:r>
                  <a:rPr lang="en-US" dirty="0"/>
                  <a:t>The probability distribution of taking actions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from a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is called policy π(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) </a:t>
                </a:r>
                <a:r>
                  <a:rPr lang="en-US" dirty="0">
                    <a:solidFill>
                      <a:srgbClr val="FF0000"/>
                    </a:solidFill>
                  </a:rPr>
                  <a:t>(which is not known beforehand)</a:t>
                </a:r>
                <a:r>
                  <a:rPr lang="en-US" dirty="0"/>
                  <a:t>. 	</a:t>
                </a:r>
                <a:endParaRPr lang="en-US" dirty="0">
                  <a:solidFill>
                    <a:schemeClr val="accent6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chemeClr val="accent6"/>
                    </a:solidFill>
                  </a:rPr>
                  <a:t>If the policy is estimated, so we can maximize rewards. </a:t>
                </a:r>
                <a:endParaRPr lang="en-US" dirty="0" smtClean="0">
                  <a:solidFill>
                    <a:schemeClr val="accent6"/>
                  </a:solidFill>
                </a:endParaRPr>
              </a:p>
              <a:p>
                <a:r>
                  <a:rPr lang="en-US" dirty="0" smtClean="0"/>
                  <a:t>Proximal Policy Optimization</a:t>
                </a:r>
              </a:p>
              <a:p>
                <a:r>
                  <a:rPr lang="en-US" dirty="0" smtClean="0"/>
                  <a:t>Q-learning (policy = Q-table)</a:t>
                </a:r>
                <a:endParaRPr lang="en-US" dirty="0" smtClean="0"/>
              </a:p>
              <a:p>
                <a:r>
                  <a:rPr lang="en-US" dirty="0" smtClean="0"/>
                  <a:t>Monte Carlo Tree </a:t>
                </a:r>
                <a:r>
                  <a:rPr lang="en-US" dirty="0" smtClean="0"/>
                  <a:t>Search (policy = tree structure)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1389" r="-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024F6B4-C424-4A3C-905F-8E6CAAA97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22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Q-learning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value-based RL algorithm uses </a:t>
            </a:r>
            <a:r>
              <a:rPr lang="en-US" b="1" dirty="0"/>
              <a:t>Q-values</a:t>
            </a:r>
            <a:r>
              <a:rPr lang="en-US" dirty="0"/>
              <a:t> (or action values) to improve the behavior of the learning agent. </a:t>
            </a:r>
          </a:p>
          <a:p>
            <a:r>
              <a:rPr lang="en-US" dirty="0"/>
              <a:t>The goal is to maximize the Q-value to find the optimal action selection policy. </a:t>
            </a:r>
          </a:p>
          <a:p>
            <a:pPr lvl="1"/>
            <a:r>
              <a:rPr lang="en-US" dirty="0" smtClean="0"/>
              <a:t>(Intuition) </a:t>
            </a:r>
            <a:r>
              <a:rPr lang="en-US" b="1" dirty="0" smtClean="0"/>
              <a:t>Q-table</a:t>
            </a:r>
            <a:r>
              <a:rPr lang="en-US" dirty="0" smtClean="0"/>
              <a:t> </a:t>
            </a:r>
            <a:r>
              <a:rPr lang="en-US" dirty="0"/>
              <a:t>is built to find the best action for each state regard to the rewards. </a:t>
            </a:r>
          </a:p>
          <a:p>
            <a:pPr marL="393192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A3503F3-D39A-41D0-BAD3-C324C6743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3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Q-learning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Q-values are defined for action-values. </a:t>
                </a:r>
              </a:p>
              <a:p>
                <a:pPr lvl="1"/>
                <a:r>
                  <a:rPr lang="en-US" dirty="0"/>
                  <a:t>Q(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) denotes an estimation of the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at the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Q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) is updated after each</a:t>
                </a:r>
                <a:r>
                  <a:rPr lang="vi-VN" dirty="0"/>
                  <a:t> </a:t>
                </a:r>
                <a:r>
                  <a:rPr lang="en-US" dirty="0"/>
                  <a:t>action</a:t>
                </a:r>
                <a:r>
                  <a:rPr lang="vi-VN" dirty="0">
                    <a:latin typeface="Palatino Linotype" panose="02040502050505030304" pitchFamily="18" charset="0"/>
                  </a:rPr>
                  <a:t> using </a:t>
                </a:r>
                <a:r>
                  <a:rPr lang="vi-VN" b="1" dirty="0">
                    <a:latin typeface="Palatino Linotype" panose="02040502050505030304" pitchFamily="18" charset="0"/>
                  </a:rPr>
                  <a:t>Temporal Difference </a:t>
                </a:r>
                <a:r>
                  <a:rPr lang="vi-VN" dirty="0">
                    <a:latin typeface="Palatino Linotype" panose="02040502050505030304" pitchFamily="18" charset="0"/>
                  </a:rPr>
                  <a:t>rules. </a:t>
                </a:r>
                <a:endParaRPr lang="en-US" dirty="0">
                  <a:latin typeface="Palatino Linotype" panose="02040502050505030304" pitchFamily="18" charset="0"/>
                </a:endParaRPr>
              </a:p>
              <a:p>
                <a:r>
                  <a:rPr lang="en-US" dirty="0">
                    <a:latin typeface="Palatino Linotype" panose="02040502050505030304" pitchFamily="18" charset="0"/>
                  </a:rPr>
                  <a:t>Future rewards may be </a:t>
                </a:r>
                <a:r>
                  <a:rPr lang="en-US" i="1" dirty="0">
                    <a:latin typeface="Palatino Linotype" panose="02040502050505030304" pitchFamily="18" charset="0"/>
                  </a:rPr>
                  <a:t>discounted</a:t>
                </a:r>
                <a:r>
                  <a:rPr lang="en-US" dirty="0">
                    <a:latin typeface="Palatino Linotype" panose="02040502050505030304" pitchFamily="18" charset="0"/>
                  </a:rPr>
                  <a:t>. </a:t>
                </a:r>
                <a:endParaRPr lang="vi-VN" dirty="0">
                  <a:latin typeface="Palatino Linotype" panose="02040502050505030304" pitchFamily="18" charset="0"/>
                </a:endParaRPr>
              </a:p>
              <a:p>
                <a:pPr lvl="1"/>
                <a:r>
                  <a:rPr lang="en-US" dirty="0">
                    <a:latin typeface="Palatino Linotype" panose="02040502050505030304" pitchFamily="18" charset="0"/>
                  </a:rPr>
                  <a:t>Sometimes, we cannot reach the next reward. </a:t>
                </a:r>
                <a:endParaRPr lang="vi-VN" dirty="0">
                  <a:latin typeface="Palatino Linotype" panose="02040502050505030304" pitchFamily="18" charset="0"/>
                </a:endParaRPr>
              </a:p>
              <a:p>
                <a:pPr lvl="1"/>
                <a:r>
                  <a:rPr lang="en-US" dirty="0">
                    <a:latin typeface="Palatino Linotype" panose="02040502050505030304" pitchFamily="18" charset="0"/>
                  </a:rPr>
                  <a:t>Current rewards much more precious rather than what we will get in future. </a:t>
                </a:r>
              </a:p>
              <a:p>
                <a:pPr marL="393192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D168CD6-667D-4001-AF23-1232A1661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52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Q-learning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Q-table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Q-value is calculated by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37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536393"/>
              </p:ext>
            </p:extLst>
          </p:nvPr>
        </p:nvGraphicFramePr>
        <p:xfrm>
          <a:off x="792480" y="2702401"/>
          <a:ext cx="10972800" cy="14630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194560"/>
                <a:gridCol w="2194560"/>
                <a:gridCol w="2194560"/>
                <a:gridCol w="2194560"/>
                <a:gridCol w="2194560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State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Left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Right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Up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Down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S1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0.3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S2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0.6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0.4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0.9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0.2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S3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0.1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0.7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0.3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09600" y="3842753"/>
            <a:ext cx="24878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Content Placeholder 4">
            <a:extLst>
              <a:ext uri="{FF2B5EF4-FFF2-40B4-BE49-F238E27FC236}">
                <a16:creationId xmlns="" xmlns:a16="http://schemas.microsoft.com/office/drawing/2014/main" id="{6E57AB64-045A-430D-85F6-1728B81E72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58386" y="5039358"/>
            <a:ext cx="11084449" cy="143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44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280" y="3068400"/>
            <a:ext cx="6375400" cy="34705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Monte Carlo Tree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Monte Carlo Tree Search (MCTS)</a:t>
            </a:r>
            <a:r>
              <a:rPr lang="en-US" dirty="0"/>
              <a:t> is a decision-making algorithm used to choose the best action in problems with very large search spaces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Tree Search: </a:t>
            </a:r>
            <a:r>
              <a:rPr lang="en-US" sz="2100" dirty="0" smtClean="0"/>
              <a:t>explore possible decisions</a:t>
            </a:r>
          </a:p>
          <a:p>
            <a:pPr lvl="1"/>
            <a:r>
              <a:rPr lang="en-US" dirty="0" smtClean="0"/>
              <a:t>Monte Carlo Simulation: </a:t>
            </a:r>
          </a:p>
          <a:p>
            <a:pPr marL="667512" lvl="2" indent="0">
              <a:buNone/>
            </a:pPr>
            <a:r>
              <a:rPr lang="en-US" dirty="0" smtClean="0"/>
              <a:t>run simulations to estimate outcomes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1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Monte Carlo Tree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MDP </a:t>
            </a:r>
            <a:r>
              <a:rPr lang="en-US" dirty="0"/>
              <a:t>framework </a:t>
            </a:r>
            <a:r>
              <a:rPr lang="en-US" dirty="0" smtClean="0"/>
              <a:t>formally defines </a:t>
            </a:r>
            <a:r>
              <a:rPr lang="en-US" dirty="0"/>
              <a:t>the </a:t>
            </a:r>
            <a:r>
              <a:rPr lang="en-US" dirty="0" smtClean="0"/>
              <a:t>RL environment</a:t>
            </a:r>
          </a:p>
          <a:p>
            <a:r>
              <a:rPr lang="en-US" dirty="0" smtClean="0"/>
              <a:t>MCTS decides how to explore it</a:t>
            </a:r>
          </a:p>
          <a:p>
            <a:pPr lvl="1"/>
            <a:r>
              <a:rPr lang="en-US" dirty="0" smtClean="0"/>
              <a:t>strategy </a:t>
            </a:r>
            <a:r>
              <a:rPr lang="en-US" dirty="0"/>
              <a:t>for exploring possible futures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39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2131229"/>
              </p:ext>
            </p:extLst>
          </p:nvPr>
        </p:nvGraphicFramePr>
        <p:xfrm>
          <a:off x="2270760" y="3464401"/>
          <a:ext cx="7960360" cy="2743200"/>
        </p:xfrm>
        <a:graphic>
          <a:graphicData uri="http://schemas.openxmlformats.org/drawingml/2006/table">
            <a:tbl>
              <a:tblPr/>
              <a:tblGrid>
                <a:gridCol w="3980180"/>
                <a:gridCol w="3980180"/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MDP</a:t>
                      </a:r>
                      <a:endParaRPr lang="en-US" sz="24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MCTS</a:t>
                      </a:r>
                      <a:endParaRPr lang="en-US" sz="24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State</a:t>
                      </a:r>
                      <a:endParaRPr lang="en-US" sz="2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Tree nodes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Action</a:t>
                      </a:r>
                      <a:endParaRPr lang="en-US" sz="2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Tree edges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Transition</a:t>
                      </a:r>
                      <a:endParaRPr lang="en-US" sz="2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Simulation of next state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Reward</a:t>
                      </a:r>
                      <a:endParaRPr lang="en-US" sz="2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Simulation outcome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400"/>
                        <a:t>Policy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Derived from tree statistics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838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RL emphasizes learning feedback to evaluate the agents’ performance without knowing the correct answers.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E.g</a:t>
            </a:r>
            <a:r>
              <a:rPr lang="en-US" dirty="0"/>
              <a:t>: If you have an exam, you answer the questions</a:t>
            </a:r>
          </a:p>
          <a:p>
            <a:r>
              <a:rPr lang="en-US" dirty="0"/>
              <a:t>Supervised Learning: you can pass or fail the subject. </a:t>
            </a:r>
          </a:p>
          <a:p>
            <a:r>
              <a:rPr lang="en-US" dirty="0"/>
              <a:t>Reinforcement Learning: you get the mark for the correct answer.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671887A-0D16-4B4B-97A4-48405BF77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9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Monte Carlo Tree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For RL problems, MCTS improves </a:t>
            </a:r>
            <a:r>
              <a:rPr lang="en-US" dirty="0"/>
              <a:t>policies without needing a perfect model of the environment.</a:t>
            </a:r>
            <a:endParaRPr lang="en-US" dirty="0" smtClean="0"/>
          </a:p>
          <a:p>
            <a:r>
              <a:rPr lang="en-US" dirty="0" smtClean="0"/>
              <a:t>Node </a:t>
            </a:r>
            <a:r>
              <a:rPr lang="en-US" dirty="0"/>
              <a:t>→ a state of the environment </a:t>
            </a:r>
            <a:r>
              <a:rPr lang="en-US" dirty="0" smtClean="0"/>
              <a:t>(</a:t>
            </a:r>
            <a:r>
              <a:rPr lang="en-US" dirty="0"/>
              <a:t>game position, robot state, etc</a:t>
            </a:r>
            <a:r>
              <a:rPr lang="en-US" dirty="0" smtClean="0"/>
              <a:t>.)</a:t>
            </a:r>
          </a:p>
          <a:p>
            <a:r>
              <a:rPr lang="en-US" dirty="0" smtClean="0"/>
              <a:t>Edge </a:t>
            </a:r>
            <a:r>
              <a:rPr lang="en-US" dirty="0"/>
              <a:t>→ an action taken from that state </a:t>
            </a:r>
            <a:endParaRPr lang="en-US" dirty="0" smtClean="0"/>
          </a:p>
          <a:p>
            <a:r>
              <a:rPr lang="en-US" dirty="0" smtClean="0"/>
              <a:t>Root (</a:t>
            </a:r>
            <a:r>
              <a:rPr lang="en-US" dirty="0" err="1" smtClean="0"/>
              <a:t>subtree</a:t>
            </a:r>
            <a:r>
              <a:rPr lang="en-US" dirty="0" smtClean="0"/>
              <a:t>) </a:t>
            </a:r>
            <a:r>
              <a:rPr lang="en-US" dirty="0"/>
              <a:t>→ current state </a:t>
            </a:r>
            <a:endParaRPr lang="en-US" dirty="0" smtClean="0"/>
          </a:p>
          <a:p>
            <a:r>
              <a:rPr lang="en-US" dirty="0" smtClean="0"/>
              <a:t>Children </a:t>
            </a:r>
            <a:r>
              <a:rPr lang="en-US" dirty="0"/>
              <a:t>→ possible next </a:t>
            </a:r>
            <a:r>
              <a:rPr lang="en-US" dirty="0" smtClean="0"/>
              <a:t>states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Monte Carlo Tree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 steps to build MCTS</a:t>
            </a:r>
          </a:p>
          <a:p>
            <a:r>
              <a:rPr lang="en-US" dirty="0" smtClean="0"/>
              <a:t>Back propagation</a:t>
            </a:r>
          </a:p>
          <a:p>
            <a:pPr lvl="1"/>
            <a:r>
              <a:rPr lang="en-US" dirty="0" smtClean="0"/>
              <a:t>Update good moves </a:t>
            </a:r>
          </a:p>
          <a:p>
            <a:pPr marL="393192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41</a:t>
            </a:fld>
            <a:endParaRPr lang="en-US"/>
          </a:p>
        </p:txBody>
      </p:sp>
      <p:pic>
        <p:nvPicPr>
          <p:cNvPr id="1026" name="Picture 2" descr="Monte Carlo Tree Search steps [5] | Download Scientific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569" y="3174365"/>
            <a:ext cx="7739295" cy="341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0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principle of RL is to learn and adapt from direct interaction with the environment makes it a powerful tool in various domains.</a:t>
            </a:r>
          </a:p>
          <a:p>
            <a:r>
              <a:rPr lang="en-US" dirty="0"/>
              <a:t>Many problems e.g. operations automation, machinery and equipment control and maintenance, energy consumption optimization can be represented by MDP and solved using the RL approach. </a:t>
            </a:r>
          </a:p>
          <a:p>
            <a:r>
              <a:rPr lang="en-US" dirty="0"/>
              <a:t>Many approaches can be research directions:</a:t>
            </a:r>
          </a:p>
          <a:p>
            <a:pPr lvl="1"/>
            <a:r>
              <a:rPr lang="en-US" dirty="0"/>
              <a:t>Transfer Learning</a:t>
            </a:r>
          </a:p>
          <a:p>
            <a:pPr lvl="1"/>
            <a:r>
              <a:rPr lang="en-US" dirty="0"/>
              <a:t>Deep Reinforcement Learning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39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RL = exploration and exploitation (similar to real-life)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110" y="2646287"/>
            <a:ext cx="8436155" cy="395050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98FA363-5AC1-4535-98C9-B101518BA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82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ECFFC7-C016-4640-88E0-BF726DD09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02E11A3-5EA6-4F3C-B67D-D78AFB8D1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Healthcare: </a:t>
            </a:r>
            <a:r>
              <a:rPr lang="en-US" dirty="0"/>
              <a:t>RL can be used to create personalized treatment strategies, known as dynamic treatment regimes.</a:t>
            </a:r>
          </a:p>
          <a:p>
            <a:r>
              <a:rPr lang="en-US" b="1" dirty="0"/>
              <a:t>Education: </a:t>
            </a:r>
            <a:r>
              <a:rPr lang="en-US" dirty="0"/>
              <a:t>RL can be used to create personalized learning experiences for students. </a:t>
            </a:r>
          </a:p>
          <a:p>
            <a:r>
              <a:rPr lang="en-US" b="1" dirty="0"/>
              <a:t>Natural language processing (NLP):</a:t>
            </a:r>
            <a:r>
              <a:rPr lang="en-US" dirty="0"/>
              <a:t> Text summarization, question answering, machine translation, and predictive text are all NLP applications using RL.</a:t>
            </a:r>
          </a:p>
          <a:p>
            <a:r>
              <a:rPr lang="en-US" b="1" dirty="0"/>
              <a:t>Robotics: </a:t>
            </a:r>
            <a:r>
              <a:rPr lang="en-US" dirty="0"/>
              <a:t>Deep learning and RL can be used to train robots that can find optimal routes or grasp various objects.  </a:t>
            </a:r>
          </a:p>
          <a:p>
            <a:r>
              <a:rPr lang="en-US" b="1" dirty="0"/>
              <a:t>Video Games</a:t>
            </a:r>
            <a:r>
              <a:rPr lang="en-US" dirty="0"/>
              <a:t>: make AI to play automatically puzzle or board games.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62AC60A-EFF6-4472-8A07-A3ADAFC62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1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1DC347-B0A1-4879-B0F3-CE9109006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in RL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="" xmlns:a16="http://schemas.microsoft.com/office/drawing/2014/main" id="{A7764A5E-A654-4005-8AB5-EFF5ABCEDC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/>
                  <a:t>Agent: algorithms, models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/>
                  <a:t>Environment: external conditions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/>
                  <a:t>Agent interacts with environment at a time t = 0, 1, 2, …</a:t>
                </a:r>
              </a:p>
              <a:p>
                <a:pPr lvl="1"/>
                <a:r>
                  <a:rPr lang="en-US" dirty="0"/>
                  <a:t>Agent observes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at step t. </a:t>
                </a:r>
              </a:p>
              <a:p>
                <a:pPr lvl="1"/>
                <a:r>
                  <a:rPr lang="en-US" dirty="0"/>
                  <a:t>Agent takes an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(determined by a policy) at step t.</a:t>
                </a:r>
              </a:p>
              <a:p>
                <a:pPr lvl="1"/>
                <a:r>
                  <a:rPr lang="en-US" dirty="0"/>
                  <a:t>The reward is calculated and accumulated. </a:t>
                </a:r>
              </a:p>
              <a:p>
                <a:pPr lvl="1"/>
                <a:r>
                  <a:rPr lang="en-US" dirty="0"/>
                  <a:t>Next step t+1 is repeated.	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A7764A5E-A654-4005-8AB5-EFF5ABCEDC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8" t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Content Placeholder 4">
            <a:extLst>
              <a:ext uri="{FF2B5EF4-FFF2-40B4-BE49-F238E27FC236}">
                <a16:creationId xmlns="" xmlns:a16="http://schemas.microsoft.com/office/drawing/2014/main" id="{34B723ED-55C6-48C4-8464-9D478C1A9F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575" y="859001"/>
            <a:ext cx="5146580" cy="197617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9A749C66-201F-4A5F-B527-4879E57C0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47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1DC347-B0A1-4879-B0F3-CE9109006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in RL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A7764A5E-A654-4005-8AB5-EFF5ABCED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Reward functions:</a:t>
            </a:r>
          </a:p>
          <a:p>
            <a:pPr marL="0" indent="0">
              <a:buNone/>
            </a:pPr>
            <a:r>
              <a:rPr lang="en-US" dirty="0"/>
              <a:t>	A cost function defined in an RL problem</a:t>
            </a:r>
          </a:p>
          <a:p>
            <a:r>
              <a:rPr lang="en-US" dirty="0"/>
              <a:t>State variables:</a:t>
            </a:r>
          </a:p>
          <a:p>
            <a:pPr marL="0" indent="0">
              <a:buNone/>
            </a:pPr>
            <a:r>
              <a:rPr lang="en-US" dirty="0"/>
              <a:t>	The value of a state is the total amount of reward an agent can expect to accumulate over steps. </a:t>
            </a:r>
          </a:p>
          <a:p>
            <a:r>
              <a:rPr lang="en-US" dirty="0"/>
              <a:t>Policy: The policy map gives the probability of taking action when in a state.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="" xmlns:a16="http://schemas.microsoft.com/office/drawing/2014/main" id="{34B723ED-55C6-48C4-8464-9D478C1A9F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575" y="859001"/>
            <a:ext cx="5146580" cy="197617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2FA87410-3D9D-4708-BF08-2310FF1A5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68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72A79A-9A9B-4603-AF71-34D180F89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 Applications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E444D54-82D0-4B86-8E33-8B0312B27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215" y="1847087"/>
            <a:ext cx="8763673" cy="492624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D8B25AF1-7412-4D43-9D84-C66524236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90" y="1982709"/>
            <a:ext cx="11965410" cy="473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66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on on brainstorming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usiness brainstorming presentation.potx" id="{DE77CA07-3D7A-4CF2-AF02-587F794CB3CB}" vid="{13C2A94F-C0A1-4622-B71C-29A3B00D5E0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brainstorming presentation</Template>
  <TotalTime>3472</TotalTime>
  <Words>1358</Words>
  <Application>Microsoft Office PowerPoint</Application>
  <PresentationFormat>Widescreen</PresentationFormat>
  <Paragraphs>484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Arial</vt:lpstr>
      <vt:lpstr>Calibri</vt:lpstr>
      <vt:lpstr>Cambria Math</vt:lpstr>
      <vt:lpstr>Century Gothic</vt:lpstr>
      <vt:lpstr>Palatino Linotype</vt:lpstr>
      <vt:lpstr>Verdana</vt:lpstr>
      <vt:lpstr>Wingdings</vt:lpstr>
      <vt:lpstr>Wingdings 2</vt:lpstr>
      <vt:lpstr>Presentation on brainstorming</vt:lpstr>
      <vt:lpstr>Reinforcement learning</vt:lpstr>
      <vt:lpstr>Outline</vt:lpstr>
      <vt:lpstr>Introduction</vt:lpstr>
      <vt:lpstr>Introduction</vt:lpstr>
      <vt:lpstr>Introduction</vt:lpstr>
      <vt:lpstr>RL Applications</vt:lpstr>
      <vt:lpstr>Elements in RL</vt:lpstr>
      <vt:lpstr>Elements in RL</vt:lpstr>
      <vt:lpstr>RL Applications</vt:lpstr>
      <vt:lpstr>RL Problems: Multi-Armed Bandits</vt:lpstr>
      <vt:lpstr>RL Problems: Multi-Armed Bandits</vt:lpstr>
      <vt:lpstr>RL Problems: Multi-Armed Bandits</vt:lpstr>
      <vt:lpstr>RL Problems: Multi-Armed Bandits</vt:lpstr>
      <vt:lpstr>RL Problems: Multi-Armed Bandits</vt:lpstr>
      <vt:lpstr>RL Problems: Multi-Armed Bandits</vt:lpstr>
      <vt:lpstr>RL Problems: Multi-Armed Bandits</vt:lpstr>
      <vt:lpstr>RL Problems: Multi-Armed Bandits</vt:lpstr>
      <vt:lpstr>RL Problems: Multi-Armed Bandits</vt:lpstr>
      <vt:lpstr>RL Problems: Multi-Armed Bandits</vt:lpstr>
      <vt:lpstr>RL Problems: Multi-Armed Bandits</vt:lpstr>
      <vt:lpstr>Bellman Equation</vt:lpstr>
      <vt:lpstr>Bellman Equation</vt:lpstr>
      <vt:lpstr>Bellman Equation</vt:lpstr>
      <vt:lpstr>Bellman Equation</vt:lpstr>
      <vt:lpstr>Bellman Equation</vt:lpstr>
      <vt:lpstr>Bellman Equation</vt:lpstr>
      <vt:lpstr>Bellman Equation</vt:lpstr>
      <vt:lpstr>Markov Decision Process - MDP</vt:lpstr>
      <vt:lpstr>Markov Decision Process - MDP</vt:lpstr>
      <vt:lpstr>Markov Decision Process - MDP</vt:lpstr>
      <vt:lpstr>Markov Decision Process - MDP</vt:lpstr>
      <vt:lpstr>Markov Decision Process - MDP</vt:lpstr>
      <vt:lpstr>Markov Decision Process - MDP</vt:lpstr>
      <vt:lpstr>Markov Decision Process - MDP</vt:lpstr>
      <vt:lpstr>Q-learning</vt:lpstr>
      <vt:lpstr>Q-learning</vt:lpstr>
      <vt:lpstr>Q-learning</vt:lpstr>
      <vt:lpstr>Monte Carlo Tree Search</vt:lpstr>
      <vt:lpstr>Monte Carlo Tree Search</vt:lpstr>
      <vt:lpstr>Monte Carlo Tree Search</vt:lpstr>
      <vt:lpstr>Monte Carlo Tree Search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Reinforcement learning</dc:title>
  <dc:creator>Nhat-Quang Doan</dc:creator>
  <cp:lastModifiedBy>nqdoan</cp:lastModifiedBy>
  <cp:revision>81</cp:revision>
  <dcterms:created xsi:type="dcterms:W3CDTF">2024-03-04T14:55:06Z</dcterms:created>
  <dcterms:modified xsi:type="dcterms:W3CDTF">2026-04-01T11:46:21Z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