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0" r:id="rId1"/>
  </p:sldMasterIdLst>
  <p:notesMasterIdLst>
    <p:notesMasterId r:id="rId20"/>
  </p:notesMasterIdLst>
  <p:sldIdLst>
    <p:sldId id="256" r:id="rId2"/>
    <p:sldId id="257" r:id="rId3"/>
    <p:sldId id="273" r:id="rId4"/>
    <p:sldId id="272" r:id="rId5"/>
    <p:sldId id="261" r:id="rId6"/>
    <p:sldId id="258" r:id="rId7"/>
    <p:sldId id="259" r:id="rId8"/>
    <p:sldId id="274" r:id="rId9"/>
    <p:sldId id="260" r:id="rId10"/>
    <p:sldId id="262" r:id="rId11"/>
    <p:sldId id="264" r:id="rId12"/>
    <p:sldId id="265" r:id="rId13"/>
    <p:sldId id="266" r:id="rId14"/>
    <p:sldId id="268" r:id="rId15"/>
    <p:sldId id="269" r:id="rId16"/>
    <p:sldId id="267" r:id="rId17"/>
    <p:sldId id="270" r:id="rId18"/>
    <p:sldId id="27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303097-E2FC-4ECB-905D-980D4D24D459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2E4CFD-976D-4EE1-AA84-1CD1D0C0B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141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7ACE6-A74F-47D0-A2B8-29C509721B62}" type="datetime1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9698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53397-1B73-4A6F-BADC-750C4E0D6511}" type="datetime1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152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84496-F2ED-4A3C-BD66-39ABBD05A39C}" type="datetime1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34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9CF3-88C7-42D5-A1F9-83EDB8B21F00}" type="datetime1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728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49A9D-A6E3-4E3E-83EB-FB35E6F7999B}" type="datetime1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5113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001C-DB7A-419F-9368-7B3EC755AAC9}" type="datetime1">
              <a:rPr lang="en-US" smtClean="0"/>
              <a:t>8/13/2024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816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693AF-B9E9-446F-80B2-A3784F565767}" type="datetime1">
              <a:rPr lang="en-US" smtClean="0"/>
              <a:t>8/13/2024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11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2F0D0-C161-42BF-879B-B152B90D0BC4}" type="datetime1">
              <a:rPr lang="en-US" smtClean="0"/>
              <a:t>8/13/2024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226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2783F-4F74-489D-BF78-D8EE487B388A}" type="datetime1">
              <a:rPr lang="en-US" smtClean="0"/>
              <a:t>8/13/2024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40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337D4BA-6388-4B1E-91C2-B07DF129542B}" type="datetime1">
              <a:rPr lang="en-US" smtClean="0"/>
              <a:t>8/13/2024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237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141E-3530-4DFA-B63C-BAE10F9EB409}" type="datetime1">
              <a:rPr lang="en-US" smtClean="0"/>
              <a:t>8/13/2024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09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FF2A712-CAA3-4874-AF38-557BF670A69E}" type="datetime1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4789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verleaf.com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quillbot.com/" TargetMode="External"/><Relationship Id="rId2" Type="http://schemas.openxmlformats.org/officeDocument/2006/relationships/hyperlink" Target="http://www.grammarly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verleaf.com/learn/latex/Bibliography_management_with_bibtex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0B2ED80-8895-48F7-8162-80D678C5A8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Scientific and technical writing for ICT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A7B63FE-31B1-4C15-B937-9F8071D061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Lecture </a:t>
            </a:r>
            <a:r>
              <a:rPr lang="en-US" smtClean="0"/>
              <a:t>2. </a:t>
            </a:r>
            <a:r>
              <a:rPr lang="en-US" dirty="0"/>
              <a:t>Plagiarism and tools for writing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2647E32-0428-4E32-A698-3B3614C7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0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Strategies to avoid plagiarism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Paraphrasing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Paraphrasing is a restatement of all the original source </a:t>
            </a:r>
            <a:r>
              <a:rPr lang="en-US" dirty="0" smtClean="0"/>
              <a:t>ideas </a:t>
            </a:r>
            <a:r>
              <a:rPr lang="en-US" dirty="0"/>
              <a:t>and </a:t>
            </a:r>
            <a:r>
              <a:rPr lang="en-US" dirty="0" smtClean="0"/>
              <a:t>meanings </a:t>
            </a:r>
            <a:r>
              <a:rPr lang="en-US" dirty="0"/>
              <a:t>using your own words. </a:t>
            </a:r>
            <a:endParaRPr lang="en-US" dirty="0" smtClean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Multiple approaches to effectively present the content: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change the sentence structures or types. 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use synonyms or change vocabulary for word substitutes. 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change voice (active and passive). 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change the part of speech (e.g. noun to verb-</a:t>
            </a:r>
            <a:r>
              <a:rPr lang="en-US" dirty="0" err="1" smtClean="0"/>
              <a:t>ing</a:t>
            </a:r>
            <a:r>
              <a:rPr lang="en-US" dirty="0" smtClean="0"/>
              <a:t>).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change transitions.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77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Strategies to avoid plagiarism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Summarizing</a:t>
            </a:r>
            <a:r>
              <a:rPr lang="en-US" dirty="0" smtClean="0"/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Summarizing is a paraphrase of only the main ideas in a source, so it has a much shorter length than original source</a:t>
            </a:r>
            <a:r>
              <a:rPr lang="en-US" dirty="0" smtClean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This strategy provides a general overview of the </a:t>
            </a:r>
            <a:r>
              <a:rPr lang="en-US" dirty="0" smtClean="0"/>
              <a:t>content.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b="1" dirty="0" smtClean="0"/>
              <a:t>Quotations</a:t>
            </a:r>
            <a:r>
              <a:rPr lang="en-US" dirty="0" smtClean="0"/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A quotation refers to text that consists of the exact words from a source marked by quotation marks (“   “). 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Using </a:t>
            </a:r>
            <a:r>
              <a:rPr lang="en-US" dirty="0"/>
              <a:t>quotations </a:t>
            </a:r>
            <a:r>
              <a:rPr lang="en-US" dirty="0" smtClean="0"/>
              <a:t>can </a:t>
            </a:r>
            <a:r>
              <a:rPr lang="en-US" dirty="0"/>
              <a:t>enhance, support, and provide accuracy for your text if they are partnered with context and explanation. </a:t>
            </a:r>
            <a:endParaRPr lang="en-US" dirty="0" smtClean="0"/>
          </a:p>
          <a:p>
            <a:pPr marL="201168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722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Strategies to avoid plagiarism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Citations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Citations identify the reference details of a source so that the audience can locate it. </a:t>
            </a:r>
            <a:r>
              <a:rPr lang="en-US" dirty="0" smtClean="0"/>
              <a:t>Be </a:t>
            </a:r>
            <a:r>
              <a:rPr lang="en-US" dirty="0"/>
              <a:t>sure to </a:t>
            </a:r>
            <a:r>
              <a:rPr lang="en-US" dirty="0" smtClean="0">
                <a:solidFill>
                  <a:srgbClr val="0070C0"/>
                </a:solidFill>
              </a:rPr>
              <a:t>follow the </a:t>
            </a:r>
            <a:r>
              <a:rPr lang="en-US" dirty="0">
                <a:solidFill>
                  <a:srgbClr val="0070C0"/>
                </a:solidFill>
              </a:rPr>
              <a:t>documentation style</a:t>
            </a:r>
            <a:r>
              <a:rPr lang="en-US" dirty="0"/>
              <a:t> selected in your discipline/ faculty/ unit.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Citations show the audience that the paper accessed content from sources.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Citations are required in all presentation formats as they show respect and give credit to the original source.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Citations can be presented as in-text (within your content), full citations (at the end of the paper), and verbal citations (in oral presentations).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651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for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01168" lvl="1" indent="0">
              <a:buNone/>
            </a:pPr>
            <a:r>
              <a:rPr lang="en-US" dirty="0" smtClean="0"/>
              <a:t>You need several tools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Text editor (Word, </a:t>
            </a:r>
            <a:r>
              <a:rPr lang="en-US" b="1" dirty="0" err="1" smtClean="0">
                <a:solidFill>
                  <a:srgbClr val="92D050"/>
                </a:solidFill>
              </a:rPr>
              <a:t>LaTeX</a:t>
            </a:r>
            <a:r>
              <a:rPr lang="en-US" dirty="0" smtClean="0"/>
              <a:t>, etc.):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err="1" smtClean="0"/>
              <a:t>LaTeX</a:t>
            </a:r>
            <a:r>
              <a:rPr lang="en-US" dirty="0" smtClean="0"/>
              <a:t> is preferable for ICT. 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err="1" smtClean="0"/>
              <a:t>LaTeX</a:t>
            </a:r>
            <a:r>
              <a:rPr lang="en-US" dirty="0" smtClean="0"/>
              <a:t> is closed to markup language (like XML, HTML) for document creation.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Plagiarism checking (optional – good checker is not free).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Spelling and grammar checking.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Referencing.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Pre-built templates for specific documents.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0105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for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LaTeX</a:t>
            </a:r>
            <a:r>
              <a:rPr lang="en-US" dirty="0" smtClean="0"/>
              <a:t> </a:t>
            </a:r>
            <a:r>
              <a:rPr lang="en-US" dirty="0"/>
              <a:t>is a typesetting system that works more like a compiler than a word processor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It is a better management tool for larger </a:t>
            </a:r>
            <a:r>
              <a:rPr lang="en-US" dirty="0"/>
              <a:t>projects like </a:t>
            </a:r>
            <a:r>
              <a:rPr lang="en-US" dirty="0" smtClean="0"/>
              <a:t>theses.</a:t>
            </a:r>
          </a:p>
          <a:p>
            <a:pPr lvl="1"/>
            <a:r>
              <a:rPr lang="en-US" dirty="0" smtClean="0"/>
              <a:t>You create </a:t>
            </a:r>
            <a:r>
              <a:rPr lang="en-US" dirty="0"/>
              <a:t>a text document which is then translated into an actual formatted </a:t>
            </a:r>
            <a:r>
              <a:rPr lang="en-US" dirty="0" smtClean="0"/>
              <a:t>document. </a:t>
            </a:r>
          </a:p>
          <a:p>
            <a:pPr lvl="1"/>
            <a:r>
              <a:rPr lang="en-US" dirty="0" smtClean="0"/>
              <a:t>Formatting </a:t>
            </a:r>
            <a:r>
              <a:rPr lang="en-US" dirty="0"/>
              <a:t>is done through commands you enter as text into the document.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2815" y="3138492"/>
            <a:ext cx="4068118" cy="3025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864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Tools for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LaTeX</a:t>
            </a:r>
            <a:r>
              <a:rPr lang="en-US" dirty="0" smtClean="0"/>
              <a:t> is good for managing: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Text and font consistency.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Spacing, indent, etc.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Mathematical formulas and equations.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Heading, sections, itemize.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Figures, tables.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References, citation.</a:t>
            </a: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0" indent="0" algn="ctr">
              <a:buNone/>
            </a:pPr>
            <a:r>
              <a:rPr lang="en-US" b="1" dirty="0" smtClean="0"/>
              <a:t>Ultimate: </a:t>
            </a:r>
            <a:r>
              <a:rPr lang="en-US" b="1" dirty="0" err="1" smtClean="0"/>
              <a:t>LaTeX</a:t>
            </a:r>
            <a:r>
              <a:rPr lang="en-US" b="1" dirty="0" smtClean="0"/>
              <a:t> </a:t>
            </a:r>
            <a:r>
              <a:rPr lang="en-US" b="1" dirty="0"/>
              <a:t>is open source and </a:t>
            </a:r>
            <a:r>
              <a:rPr lang="en-US" b="1" dirty="0" smtClean="0"/>
              <a:t>free</a:t>
            </a:r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https://www.overleaf.com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7863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Tools for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" lvl="1" indent="-91440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n-US" dirty="0"/>
              <a:t>Spelling and grammar </a:t>
            </a:r>
            <a:r>
              <a:rPr lang="en-US" dirty="0" smtClean="0"/>
              <a:t>checking is </a:t>
            </a:r>
            <a:r>
              <a:rPr lang="en-US" b="1" dirty="0" smtClean="0">
                <a:solidFill>
                  <a:srgbClr val="0070C0"/>
                </a:solidFill>
              </a:rPr>
              <a:t>a must TODO </a:t>
            </a:r>
            <a:r>
              <a:rPr lang="en-US" dirty="0" smtClean="0"/>
              <a:t>before you submit your document. </a:t>
            </a:r>
            <a:endParaRPr lang="en-US" dirty="0"/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err="1" smtClean="0"/>
              <a:t>Grammarly</a:t>
            </a:r>
            <a:r>
              <a:rPr lang="en-US" dirty="0"/>
              <a:t>: </a:t>
            </a:r>
            <a:r>
              <a:rPr lang="en-US" dirty="0" smtClean="0">
                <a:hlinkClick r:id="rId2"/>
              </a:rPr>
              <a:t>www.grammarly.com</a:t>
            </a:r>
            <a:endParaRPr lang="en-US" dirty="0" smtClean="0"/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err="1" smtClean="0"/>
              <a:t>QuillBot</a:t>
            </a:r>
            <a:r>
              <a:rPr lang="en-US" dirty="0"/>
              <a:t>: </a:t>
            </a:r>
            <a:r>
              <a:rPr lang="en-US" dirty="0">
                <a:hlinkClick r:id="rId3"/>
              </a:rPr>
              <a:t>https://quillbot.com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Functions built-in Google Docs, Microsoft Office (make sure that you enable </a:t>
            </a:r>
            <a:r>
              <a:rPr lang="en-US" b="1" dirty="0" smtClean="0"/>
              <a:t>spelling check</a:t>
            </a:r>
            <a:r>
              <a:rPr lang="en-US" dirty="0" smtClean="0"/>
              <a:t>).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6841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Tools for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Referencing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It’s very simple for </a:t>
            </a:r>
            <a:r>
              <a:rPr lang="en-US" dirty="0" err="1" smtClean="0"/>
              <a:t>LaTeX</a:t>
            </a:r>
            <a:r>
              <a:rPr lang="en-US" dirty="0" smtClean="0"/>
              <a:t> but WORD is complicated (not recommended). 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/>
              <a:t>Example: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www.overleaf.com/learn/latex/Bibliography_management_with_bibtex</a:t>
            </a:r>
            <a:endParaRPr lang="en-US" dirty="0" smtClean="0"/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endParaRPr lang="en-US" dirty="0"/>
          </a:p>
          <a:p>
            <a:pPr marL="201168" lvl="1" indent="0">
              <a:lnSpc>
                <a:spcPct val="200000"/>
              </a:lnSpc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2292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Tools for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Templates for writing: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Be careful to check the template requirements before writing.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Use available templates to make writing easier. 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CV templates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Poster templates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Thesis templates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Etc.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308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B1A74A-CD48-4BB8-9713-6778486EA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42AC85E-04B7-4139-8B2C-934F8C18D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Understand plagiarism and avoid it in writing. 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Respect the academic</a:t>
            </a:r>
            <a:r>
              <a:rPr lang="en-US" sz="2000" b="1" dirty="0">
                <a:solidFill>
                  <a:srgbClr val="FF0000"/>
                </a:solidFill>
              </a:rPr>
              <a:t> integrity </a:t>
            </a:r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b="1" dirty="0">
                <a:solidFill>
                  <a:schemeClr val="tx1"/>
                </a:solidFill>
              </a:rPr>
              <a:t>honesty</a:t>
            </a:r>
            <a:r>
              <a:rPr lang="en-US" sz="2000" dirty="0">
                <a:solidFill>
                  <a:schemeClr val="tx1"/>
                </a:solidFill>
              </a:rPr>
              <a:t> – </a:t>
            </a:r>
            <a:r>
              <a:rPr lang="en-US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and </a:t>
            </a:r>
            <a:r>
              <a:rPr lang="en-US" sz="2000" b="1" dirty="0">
                <a:solidFill>
                  <a:schemeClr val="tx1"/>
                </a:solidFill>
              </a:rPr>
              <a:t>ethics</a:t>
            </a:r>
            <a:r>
              <a:rPr lang="en-US" sz="2000" dirty="0">
                <a:solidFill>
                  <a:schemeClr val="tx1"/>
                </a:solidFill>
              </a:rPr>
              <a:t> – </a:t>
            </a:r>
            <a:r>
              <a:rPr lang="en-US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  <a:r>
              <a:rPr lang="en-US" sz="2000" dirty="0"/>
              <a:t> of scientific writing. </a:t>
            </a:r>
            <a:endParaRPr lang="en-US" sz="2000" dirty="0" smtClean="0"/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Introduce several writing tools. 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B5A8AA6-DD62-4B92-9C5A-C198B3C4C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52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Academic integrity is</a:t>
            </a:r>
            <a:r>
              <a:rPr lang="en-US" sz="3200" dirty="0" smtClean="0"/>
              <a:t>:</a:t>
            </a:r>
          </a:p>
          <a:p>
            <a:endParaRPr lang="en-US" sz="3200" dirty="0"/>
          </a:p>
          <a:p>
            <a:pPr marL="566928" lvl="3" indent="0">
              <a:buNone/>
            </a:pPr>
            <a:r>
              <a:rPr lang="en-US" sz="2800" i="1" dirty="0"/>
              <a:t>‘the expectation that teachers, students, researchers and all members of the academic community act with: </a:t>
            </a:r>
            <a:r>
              <a:rPr lang="en-US" sz="2800" b="1" i="1" dirty="0"/>
              <a:t>honesty, trust, fairness, respect and responsibility</a:t>
            </a:r>
            <a:r>
              <a:rPr lang="en-US" sz="2800" i="1" dirty="0"/>
              <a:t>.’ 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924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Regulation on Academic Integrity and Research Ethics at USTH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Was issued on 06 June 2023. 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Applied for both </a:t>
            </a:r>
            <a:r>
              <a:rPr lang="en-US" b="1" dirty="0" smtClean="0"/>
              <a:t>students</a:t>
            </a:r>
            <a:r>
              <a:rPr lang="en-US" dirty="0" smtClean="0"/>
              <a:t> and </a:t>
            </a:r>
            <a:r>
              <a:rPr lang="en-US" b="1" dirty="0" smtClean="0"/>
              <a:t>lecturers/researchers</a:t>
            </a:r>
            <a:r>
              <a:rPr lang="en-US" dirty="0" smtClean="0"/>
              <a:t>. 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Highlight:</a:t>
            </a:r>
          </a:p>
          <a:p>
            <a:pPr lvl="2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“The percentage of identity for both plagiarism and self-plagiarism often set at 20%”.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402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 smtClean="0"/>
              <a:t>Honesty</a:t>
            </a:r>
            <a:r>
              <a:rPr lang="en-US" dirty="0" smtClean="0"/>
              <a:t>: 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Follow the instructor’s </a:t>
            </a:r>
            <a:r>
              <a:rPr lang="en-US" dirty="0"/>
              <a:t>guidelines and expectations for assignments and </a:t>
            </a:r>
            <a:r>
              <a:rPr lang="en-US" dirty="0" smtClean="0"/>
              <a:t>tests. 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Submit </a:t>
            </a:r>
            <a:r>
              <a:rPr lang="en-US" b="1" dirty="0" smtClean="0"/>
              <a:t>original </a:t>
            </a:r>
            <a:r>
              <a:rPr lang="en-US" b="1" dirty="0"/>
              <a:t>work </a:t>
            </a:r>
            <a:r>
              <a:rPr lang="en-US" dirty="0"/>
              <a:t>and </a:t>
            </a:r>
            <a:r>
              <a:rPr lang="en-US" dirty="0" smtClean="0"/>
              <a:t>complete </a:t>
            </a:r>
            <a:r>
              <a:rPr lang="en-US" b="1" dirty="0"/>
              <a:t>individual assessments </a:t>
            </a:r>
            <a:r>
              <a:rPr lang="en-US" b="1" dirty="0" smtClean="0"/>
              <a:t>independently</a:t>
            </a:r>
            <a:r>
              <a:rPr lang="en-US" dirty="0" smtClean="0"/>
              <a:t>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 smtClean="0"/>
              <a:t>Trust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Be dependable </a:t>
            </a:r>
            <a:r>
              <a:rPr lang="en-US" dirty="0"/>
              <a:t>and reliable in </a:t>
            </a:r>
            <a:r>
              <a:rPr lang="en-US" dirty="0" smtClean="0"/>
              <a:t>the work</a:t>
            </a:r>
            <a:r>
              <a:rPr lang="en-US" dirty="0"/>
              <a:t>, commitments and </a:t>
            </a:r>
            <a:r>
              <a:rPr lang="en-US" dirty="0" smtClean="0"/>
              <a:t>actions</a:t>
            </a:r>
            <a:r>
              <a:rPr lang="en-US" dirty="0" smtClean="0"/>
              <a:t>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/>
              <a:t>Fairness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Treat others equally without self-interest or prejudice</a:t>
            </a:r>
            <a:r>
              <a:rPr lang="en-US" dirty="0" smtClean="0"/>
              <a:t>.</a:t>
            </a:r>
            <a:endParaRPr lang="en-US" b="1" dirty="0" smtClean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 smtClean="0"/>
              <a:t>Respect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Consistently </a:t>
            </a:r>
            <a:r>
              <a:rPr lang="en-US" dirty="0"/>
              <a:t>and accurately </a:t>
            </a:r>
            <a:r>
              <a:rPr lang="en-US" dirty="0" smtClean="0"/>
              <a:t>cite </a:t>
            </a:r>
            <a:r>
              <a:rPr lang="en-US" dirty="0"/>
              <a:t>the work of others in </a:t>
            </a:r>
            <a:r>
              <a:rPr lang="en-US" dirty="0" smtClean="0"/>
              <a:t>the assignments</a:t>
            </a:r>
            <a:r>
              <a:rPr lang="en-US" dirty="0" smtClean="0"/>
              <a:t>.</a:t>
            </a:r>
            <a:endParaRPr lang="en-US" dirty="0"/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Protect </a:t>
            </a:r>
            <a:r>
              <a:rPr lang="en-US" dirty="0" smtClean="0"/>
              <a:t>intellectual property privacy.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 smtClean="0"/>
              <a:t>Responsibility</a:t>
            </a:r>
            <a:r>
              <a:rPr lang="en-US" dirty="0" smtClean="0"/>
              <a:t>: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Complete the individual </a:t>
            </a:r>
            <a:r>
              <a:rPr lang="en-US" dirty="0"/>
              <a:t>and group work </a:t>
            </a:r>
            <a:r>
              <a:rPr lang="en-US" dirty="0" smtClean="0"/>
              <a:t>according </a:t>
            </a:r>
            <a:r>
              <a:rPr lang="en-US" dirty="0" smtClean="0"/>
              <a:t>to the requirements.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674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Plagiarism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Definition</a:t>
            </a:r>
            <a:r>
              <a:rPr lang="en-US" dirty="0" smtClean="0"/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In </a:t>
            </a:r>
            <a:r>
              <a:rPr lang="en-US" dirty="0"/>
              <a:t>academic writing, plagiarizing involves using words, ideas, or information from a source without citing it correctly</a:t>
            </a:r>
            <a:r>
              <a:rPr lang="en-US" dirty="0" smtClean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Plagiarism is a bad manner.  </a:t>
            </a:r>
            <a:endParaRPr lang="en-US" dirty="0" smtClean="0"/>
          </a:p>
          <a:p>
            <a:pPr marL="201168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3051" y="2928189"/>
            <a:ext cx="4222750" cy="2695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972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Plagiarism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do we plagiarize?</a:t>
            </a: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Desire to get a good </a:t>
            </a:r>
            <a:r>
              <a:rPr lang="en-US" dirty="0" smtClean="0"/>
              <a:t>grade.</a:t>
            </a: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Fear of </a:t>
            </a:r>
            <a:r>
              <a:rPr lang="en-US" dirty="0" smtClean="0"/>
              <a:t>failing.</a:t>
            </a: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P</a:t>
            </a:r>
            <a:r>
              <a:rPr lang="en-US" dirty="0" smtClean="0"/>
              <a:t>oor </a:t>
            </a:r>
            <a:r>
              <a:rPr lang="en-US" dirty="0"/>
              <a:t>time </a:t>
            </a:r>
            <a:r>
              <a:rPr lang="en-US" dirty="0" smtClean="0"/>
              <a:t>management </a:t>
            </a: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Disinterest in the </a:t>
            </a:r>
            <a:r>
              <a:rPr lang="en-US" dirty="0" smtClean="0"/>
              <a:t>assignment.</a:t>
            </a: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Belief they will not get </a:t>
            </a:r>
            <a:r>
              <a:rPr lang="en-US" dirty="0" smtClean="0"/>
              <a:t>caught.</a:t>
            </a: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Confusion about what constitutes plagiarism or current university </a:t>
            </a:r>
            <a:r>
              <a:rPr lang="en-US" dirty="0" smtClean="0"/>
              <a:t>policies.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384048" lvl="2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109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Plagiarism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01168" lvl="1" indent="0" algn="ctr">
              <a:buNone/>
            </a:pPr>
            <a:r>
              <a:rPr lang="en-US" dirty="0" smtClean="0"/>
              <a:t>YOU MUST AVOID COPY AND PASTE</a:t>
            </a:r>
            <a:endParaRPr lang="en-US" dirty="0"/>
          </a:p>
          <a:p>
            <a:pPr marL="201168" lvl="1" indent="0" algn="ctr">
              <a:buNone/>
            </a:pPr>
            <a:endParaRPr lang="en-US" i="1" dirty="0" smtClean="0">
              <a:solidFill>
                <a:srgbClr val="FF0000"/>
              </a:solidFill>
            </a:endParaRPr>
          </a:p>
          <a:p>
            <a:pPr marL="201168" lvl="1" indent="0" algn="ctr">
              <a:buNone/>
            </a:pPr>
            <a:r>
              <a:rPr lang="en-US" i="1" dirty="0" smtClean="0">
                <a:solidFill>
                  <a:srgbClr val="FF0000"/>
                </a:solidFill>
              </a:rPr>
              <a:t>copy </a:t>
            </a:r>
            <a:r>
              <a:rPr lang="en-US" i="1" dirty="0">
                <a:solidFill>
                  <a:srgbClr val="FF0000"/>
                </a:solidFill>
              </a:rPr>
              <a:t>and paste from any source (Internet, your friend) is quick; </a:t>
            </a:r>
          </a:p>
          <a:p>
            <a:pPr marL="201168" lvl="1" indent="0" algn="ctr">
              <a:buNone/>
            </a:pPr>
            <a:r>
              <a:rPr lang="en-US" i="1" dirty="0" smtClean="0">
                <a:solidFill>
                  <a:srgbClr val="FF0000"/>
                </a:solidFill>
              </a:rPr>
              <a:t>But a heavy </a:t>
            </a:r>
            <a:r>
              <a:rPr lang="en-US" i="1" dirty="0">
                <a:solidFill>
                  <a:srgbClr val="FF0000"/>
                </a:solidFill>
              </a:rPr>
              <a:t>penalty is applied for this action. </a:t>
            </a:r>
          </a:p>
          <a:p>
            <a:pPr marL="384048" lvl="2" indent="0" algn="ctr">
              <a:buNone/>
            </a:pPr>
            <a:endParaRPr lang="en-US" dirty="0"/>
          </a:p>
          <a:p>
            <a:pPr marL="384048" lvl="2" indent="0" algn="ctr">
              <a:buNone/>
            </a:pPr>
            <a:endParaRPr lang="en-US" dirty="0" smtClean="0"/>
          </a:p>
          <a:p>
            <a:pPr marL="384048" lvl="2" indent="0" algn="ctr">
              <a:buNone/>
            </a:pPr>
            <a:r>
              <a:rPr lang="en-US" sz="2000" dirty="0" smtClean="0"/>
              <a:t>“If you can find it in the Internet, of course I can too.”</a:t>
            </a:r>
          </a:p>
          <a:p>
            <a:pPr marL="384048" lvl="2" indent="0" algn="ctr">
              <a:buNone/>
            </a:pPr>
            <a:r>
              <a:rPr lang="en-US" sz="2000" dirty="0" smtClean="0"/>
              <a:t>by Dr. Doan </a:t>
            </a:r>
            <a:r>
              <a:rPr lang="en-US" sz="2000" dirty="0" err="1" smtClean="0"/>
              <a:t>Nhat</a:t>
            </a:r>
            <a:r>
              <a:rPr lang="en-US" sz="2000" dirty="0" smtClean="0"/>
              <a:t> </a:t>
            </a:r>
            <a:r>
              <a:rPr lang="en-US" sz="2000" dirty="0" err="1" smtClean="0"/>
              <a:t>Quang</a:t>
            </a:r>
            <a:r>
              <a:rPr lang="en-US" sz="2000" dirty="0" smtClean="0"/>
              <a:t>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90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 to avoid plagiarism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avoid plagiarism, students need to develop and express themselves using a variety of strategies but also respect and credit the original author(s</a:t>
            </a:r>
            <a:r>
              <a:rPr lang="en-US" dirty="0" smtClean="0"/>
              <a:t>).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/>
              <a:t>Paraphrasing </a:t>
            </a:r>
            <a:endParaRPr lang="en-US" dirty="0" smtClean="0"/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/>
              <a:t>Summarizing </a:t>
            </a:r>
            <a:endParaRPr lang="en-US" dirty="0" smtClean="0"/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Quotations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Citations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98910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1106</TotalTime>
  <Words>864</Words>
  <Application>Microsoft Office PowerPoint</Application>
  <PresentationFormat>Widescreen</PresentationFormat>
  <Paragraphs>142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Wingdings</vt:lpstr>
      <vt:lpstr>Retrospect</vt:lpstr>
      <vt:lpstr>Scientific and technical writing for ICT </vt:lpstr>
      <vt:lpstr>Objectives</vt:lpstr>
      <vt:lpstr>Academic Integrity</vt:lpstr>
      <vt:lpstr>Academic Integrity</vt:lpstr>
      <vt:lpstr>Academic Integrity</vt:lpstr>
      <vt:lpstr>Plagiarism </vt:lpstr>
      <vt:lpstr>Plagiarism </vt:lpstr>
      <vt:lpstr>Plagiarism</vt:lpstr>
      <vt:lpstr>Strategies to avoid plagiarism</vt:lpstr>
      <vt:lpstr>Strategies to avoid plagiarism</vt:lpstr>
      <vt:lpstr>Strategies to avoid plagiarism</vt:lpstr>
      <vt:lpstr>Strategies to avoid plagiarism</vt:lpstr>
      <vt:lpstr>Tools for writing</vt:lpstr>
      <vt:lpstr>Tools for writing</vt:lpstr>
      <vt:lpstr>Tools for writing</vt:lpstr>
      <vt:lpstr>Tools for writing</vt:lpstr>
      <vt:lpstr>Tools for writing</vt:lpstr>
      <vt:lpstr>Tools for writing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and technical writing for ICT</dc:title>
  <dc:creator>Nhat-Quang Doan</dc:creator>
  <cp:lastModifiedBy>USTH</cp:lastModifiedBy>
  <cp:revision>86</cp:revision>
  <dcterms:created xsi:type="dcterms:W3CDTF">2024-02-22T11:42:09Z</dcterms:created>
  <dcterms:modified xsi:type="dcterms:W3CDTF">2024-08-13T03:33:05Z</dcterms:modified>
</cp:coreProperties>
</file>