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vide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72" r:id="rId2"/>
    <p:sldId id="273" r:id="rId3"/>
    <p:sldId id="274" r:id="rId4"/>
    <p:sldId id="276" r:id="rId5"/>
    <p:sldId id="287" r:id="rId6"/>
    <p:sldId id="275" r:id="rId7"/>
    <p:sldId id="306" r:id="rId8"/>
    <p:sldId id="277" r:id="rId9"/>
    <p:sldId id="283" r:id="rId10"/>
    <p:sldId id="285" r:id="rId11"/>
    <p:sldId id="278" r:id="rId12"/>
    <p:sldId id="282" r:id="rId13"/>
    <p:sldId id="286" r:id="rId14"/>
    <p:sldId id="280" r:id="rId15"/>
    <p:sldId id="290" r:id="rId16"/>
    <p:sldId id="289" r:id="rId17"/>
    <p:sldId id="284" r:id="rId18"/>
    <p:sldId id="292" r:id="rId19"/>
    <p:sldId id="294" r:id="rId20"/>
    <p:sldId id="293" r:id="rId21"/>
    <p:sldId id="295" r:id="rId22"/>
    <p:sldId id="297" r:id="rId23"/>
    <p:sldId id="298" r:id="rId24"/>
    <p:sldId id="299" r:id="rId25"/>
    <p:sldId id="309" r:id="rId26"/>
    <p:sldId id="311" r:id="rId27"/>
    <p:sldId id="303" r:id="rId28"/>
    <p:sldId id="305" r:id="rId29"/>
    <p:sldId id="304" r:id="rId30"/>
    <p:sldId id="301" r:id="rId31"/>
    <p:sldId id="302" r:id="rId32"/>
    <p:sldId id="307" r:id="rId33"/>
    <p:sldId id="3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1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8298-7B29-4F5A-96E1-B8248BD3BFC4}" type="datetime1">
              <a:rPr lang="en-US" smtClean="0"/>
              <a:t>3/27/2026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2C5-D957-4245-81EA-0E29C6A19B04}" type="datetime1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2507-C6CA-44AD-825C-9D12B5F84A24}" type="datetime1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903C-854D-43D5-BE1F-B87CF8341F5A}" type="datetime1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236-F859-4B5C-92A5-96F94B57B01F}" type="datetime1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DA20-FCE3-4151-ABC9-5B824A414974}" type="datetime1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535-3C14-4FB0-B3D6-91DAA91640C2}" type="datetime1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317A-D15E-41CC-81A9-2B77991082D7}" type="datetime1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3804-E070-4C56-A492-78CB353B873C}" type="datetime1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0C0E-3266-4FA2-8C48-C6AAB1E7B9E1}" type="datetime1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793D-A1B3-43E9-9E24-44EAFD6A0FEF}" type="datetime1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35CC1B65-4E46-41CF-8E03-C553C4019614}" type="datetime1">
              <a:rPr lang="en-US" smtClean="0"/>
              <a:t>3/27/2026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ebp"/><Relationship Id="rId1" Type="http://schemas.microsoft.com/office/2007/relationships/media" Target="../media/media2.web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Semi-supervised learning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213D569-497E-4135-925E-C82EEA32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E1CDE-5762-442E-A6DF-4D131B2C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Pseudo-Labeling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507B18-72B1-4E39-8FDF-DCDE752DB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Pseudo-labeled data can be converted into a “one-hot” label. E.g.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most confident class becomes the label. </a:t>
            </a:r>
          </a:p>
          <a:p>
            <a:pPr lvl="1"/>
            <a:r>
              <a:rPr lang="en-US" dirty="0"/>
              <a:t>Confidence measure: ensemble models to vote the final class. </a:t>
            </a:r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1194A0-864A-4F2E-9F9B-983F090FC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66" y="2580640"/>
            <a:ext cx="8255000" cy="1549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D7DF7A-1A90-438A-900B-DBD0DE0D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0473D-8B96-42D0-978C-6EB000C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Self-training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28B35-062E-4E0B-87E3-73379502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Self-Training:</a:t>
            </a:r>
            <a:r>
              <a:rPr lang="en-US" dirty="0"/>
              <a:t> The algorithm uses the labeled data to predict the unlabeled data with high confidence. These predictions are then added to the labeled dataset, expanding the labeled set.</a:t>
            </a:r>
          </a:p>
          <a:p>
            <a:pPr lvl="1" fontAlgn="base"/>
            <a:r>
              <a:rPr lang="en-US" dirty="0"/>
              <a:t>Build a training model M to classify labeled data from L. </a:t>
            </a:r>
          </a:p>
          <a:p>
            <a:pPr lvl="1" fontAlgn="base"/>
            <a:r>
              <a:rPr lang="en-US" dirty="0"/>
              <a:t>Predict a small group of U using M and output pseudo-labeled data </a:t>
            </a:r>
          </a:p>
          <a:p>
            <a:pPr lvl="1" fontAlgn="base"/>
            <a:r>
              <a:rPr lang="en-US" dirty="0"/>
              <a:t>Choose pseudo-labeled data with high confidence and update L. </a:t>
            </a:r>
          </a:p>
          <a:p>
            <a:pPr lvl="1" fontAlgn="base"/>
            <a:r>
              <a:rPr lang="en-US" dirty="0"/>
              <a:t>Repeat the previous steps. 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6F001D-2EAA-490B-8A6D-560A63F6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E276E-6D18-4E9F-8942-64DE5B07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Self-training methods</a:t>
            </a:r>
          </a:p>
        </p:txBody>
      </p:sp>
      <p:pic>
        <p:nvPicPr>
          <p:cNvPr id="4" name="fc4d68c4-715e-4170-9b61-d0a8d83f525b (1)">
            <a:hlinkClick r:id="" action="ppaction://media"/>
            <a:extLst>
              <a:ext uri="{FF2B5EF4-FFF2-40B4-BE49-F238E27FC236}">
                <a16:creationId xmlns:a16="http://schemas.microsoft.com/office/drawing/2014/main" xmlns="" id="{7A87FF4C-F0CD-489E-AA87-EE646F3F618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7236" y="1935163"/>
            <a:ext cx="7797527" cy="43894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5C5078C-E474-423B-B63F-A03624B1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4C6FB-CCDA-4EE9-9FC9-F280DDEB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Self-training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F8807-D6EF-4EED-87DF-25B36678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need to ensure sufficient data of each class for training models.  </a:t>
            </a:r>
          </a:p>
          <a:p>
            <a:endParaRPr lang="en-US" dirty="0"/>
          </a:p>
          <a:p>
            <a:r>
              <a:rPr lang="en-US" dirty="0"/>
              <a:t>Adding pseudo-labeled data may decrease the performance. </a:t>
            </a:r>
          </a:p>
          <a:p>
            <a:endParaRPr lang="en-US" dirty="0"/>
          </a:p>
          <a:p>
            <a:r>
              <a:rPr lang="en-US" dirty="0"/>
              <a:t>The training process must be repeated several times, and the complexity becomes more expensive.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BB44EA-D0FA-4C11-AF8B-476008A9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0473D-8B96-42D0-978C-6EB000C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Co-Training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28B35-062E-4E0B-87E3-73379502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Co-Training:</a:t>
            </a:r>
            <a:r>
              <a:rPr lang="en-US" dirty="0"/>
              <a:t> Each classifier in co-training uses a unique view of the data. </a:t>
            </a:r>
          </a:p>
          <a:p>
            <a:pPr lvl="1" fontAlgn="base"/>
            <a:r>
              <a:rPr lang="en-US" dirty="0"/>
              <a:t>Each data sample can be described by two distinct views and feature sets that provide separate yet complimentary information regarding the sample.</a:t>
            </a:r>
          </a:p>
          <a:p>
            <a:pPr lvl="1" fontAlgn="base"/>
            <a:r>
              <a:rPr lang="en-US" dirty="0"/>
              <a:t>Multiple models can be used (usual 2 or 3). </a:t>
            </a:r>
          </a:p>
          <a:p>
            <a:pPr lvl="1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6224AF-2EF1-41B4-AA58-618EF785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E3A2A-6A30-4D0F-92ED-F395A759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Co-Training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E72A8F-6893-4EEA-939D-4A25103FD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</a:t>
            </a:r>
            <a:r>
              <a:rPr lang="en-US" dirty="0"/>
              <a:t>: A dataset where each data sample has image data and audio data. </a:t>
            </a:r>
          </a:p>
          <a:p>
            <a:r>
              <a:rPr lang="en-US" dirty="0"/>
              <a:t>Train the models on audio data and image data separately. Then, you combine the two models to label the unlabeled data.</a:t>
            </a:r>
          </a:p>
          <a:p>
            <a:r>
              <a:rPr lang="en-US" dirty="0"/>
              <a:t>Reference: “Cooperative Learning of Audio and Video Models from Self-Supervised Synchronization”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0E847D-843F-4E7A-A769-2ABE3D65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0473D-8B96-42D0-978C-6EB000C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Co-Training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28B35-062E-4E0B-87E3-73379502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endParaRPr lang="en-US" dirty="0"/>
          </a:p>
          <a:p>
            <a:pPr lvl="1" fontAlgn="base"/>
            <a:r>
              <a:rPr lang="en-US" dirty="0"/>
              <a:t>Train two classifiers (M1 and M2) using a small amount of labeled data.</a:t>
            </a:r>
          </a:p>
          <a:p>
            <a:pPr lvl="1" fontAlgn="base"/>
            <a:r>
              <a:rPr lang="en-US" dirty="0"/>
              <a:t>Unlabeled data is added to receive pseudo-labels.</a:t>
            </a:r>
          </a:p>
          <a:p>
            <a:pPr lvl="1" fontAlgn="base"/>
            <a:r>
              <a:rPr lang="en-US" dirty="0"/>
              <a:t>Co-train two models using pseudo-labels with the highest confidence level. </a:t>
            </a:r>
          </a:p>
          <a:p>
            <a:pPr lvl="2" fontAlgn="base"/>
            <a:r>
              <a:rPr lang="en-US" dirty="0"/>
              <a:t>Find non-matching pseudo-labels provided by two models. </a:t>
            </a:r>
          </a:p>
          <a:p>
            <a:pPr lvl="2" fontAlgn="base"/>
            <a:r>
              <a:rPr lang="en-US" dirty="0"/>
              <a:t>Repeatedly update M2 with highly confident label data assigned by M1, or vice-versa.</a:t>
            </a:r>
          </a:p>
          <a:p>
            <a:pPr lvl="1" fontAlgn="base"/>
            <a:r>
              <a:rPr lang="en-US" dirty="0"/>
              <a:t>The final step involves combining the predictions from the two updated classifiers to get one classification result.</a:t>
            </a:r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7E79CE-4345-4857-A8B8-196939C2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ABF7A-2C7D-47A7-A125-C3B09607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Co-Training methods</a:t>
            </a:r>
          </a:p>
        </p:txBody>
      </p:sp>
      <p:pic>
        <p:nvPicPr>
          <p:cNvPr id="4" name="04d79064-957f-4ea1-bef0-85acfef6d5f0">
            <a:hlinkClick r:id="" action="ppaction://media"/>
            <a:extLst>
              <a:ext uri="{FF2B5EF4-FFF2-40B4-BE49-F238E27FC236}">
                <a16:creationId xmlns:a16="http://schemas.microsoft.com/office/drawing/2014/main" xmlns="" id="{FBD5F381-FE01-4222-BD77-7A22BD965CD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5250" y="1935163"/>
            <a:ext cx="4777658" cy="478631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AB847D0-924B-4228-995E-A4615144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196158-4E02-453B-A8D6-03A83383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A11480-D9E2-4A5E-A1EB-9303FAF6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 a small amount of labeled data to annotate unlabeled data with respect to the supervised models.</a:t>
            </a:r>
          </a:p>
          <a:p>
            <a:endParaRPr lang="en-US" dirty="0"/>
          </a:p>
          <a:p>
            <a:r>
              <a:rPr lang="en-US" dirty="0"/>
              <a:t>Principles are similar to k-</a:t>
            </a:r>
            <a:r>
              <a:rPr lang="en-US" dirty="0" err="1"/>
              <a:t>nn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Greedy approach</a:t>
            </a:r>
          </a:p>
          <a:p>
            <a:pPr lvl="1"/>
            <a:r>
              <a:rPr lang="en-US" dirty="0"/>
              <a:t>Unlabeled data that is similar to labeled data should share the same label.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E864C6-5A02-44BC-A11A-50DAD2BE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C8144-E979-4AC1-8AEF-331FA562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F02A1E-005A-4C5A-AC12-FB6EBD20C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similarity </a:t>
            </a:r>
          </a:p>
          <a:p>
            <a:pPr marL="0" indent="0">
              <a:buNone/>
            </a:pPr>
            <a:r>
              <a:rPr lang="en-US" dirty="0"/>
              <a:t>to decide the pseudo-label </a:t>
            </a:r>
          </a:p>
          <a:p>
            <a:pPr marL="0" indent="0">
              <a:buNone/>
            </a:pPr>
            <a:r>
              <a:rPr lang="en-US" dirty="0"/>
              <a:t>for unlabeled data.</a:t>
            </a:r>
          </a:p>
          <a:p>
            <a:r>
              <a:rPr lang="en-US" dirty="0"/>
              <a:t>Graph-based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E8CEBC-A508-475B-B059-C00A1E56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DB2614-BF93-4D26-AB12-69DDBEB05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02" y="2053300"/>
            <a:ext cx="5630061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Definitions and applications</a:t>
            </a:r>
          </a:p>
          <a:p>
            <a:endParaRPr lang="en-US" dirty="0"/>
          </a:p>
          <a:p>
            <a:r>
              <a:rPr lang="en-US" dirty="0"/>
              <a:t>Semi-supervised learning problems</a:t>
            </a:r>
          </a:p>
          <a:p>
            <a:endParaRPr lang="en-US" dirty="0"/>
          </a:p>
          <a:p>
            <a:r>
              <a:rPr lang="en-US" dirty="0"/>
              <a:t>Methods for Semi-supervised learning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A06D10-F40D-40BD-8442-42A3A895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352EC-A613-4A07-BAA9-1A12606D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Propagation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CA520CB-57B1-4253-B0A0-BD1CD7378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7" y="2105819"/>
            <a:ext cx="7439353" cy="46156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E2CD99-1CFD-4E1F-AECC-429C0D11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DACCD-5294-4BD5-8E95-DC4F916E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FA450-4C4A-4DDB-8D09-A3D8FCAEA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use label propagation on general datasets?</a:t>
            </a:r>
          </a:p>
          <a:p>
            <a:pPr lvl="1"/>
            <a:r>
              <a:rPr lang="en-US" dirty="0" smtClean="0"/>
              <a:t>Graph </a:t>
            </a:r>
            <a:r>
              <a:rPr lang="en-US" dirty="0"/>
              <a:t>generation: </a:t>
            </a:r>
          </a:p>
          <a:p>
            <a:pPr lvl="2"/>
            <a:r>
              <a:rPr lang="en-US" dirty="0"/>
              <a:t>Minimum Spanning Tree</a:t>
            </a:r>
          </a:p>
          <a:p>
            <a:pPr lvl="2"/>
            <a:r>
              <a:rPr lang="en-US" dirty="0"/>
              <a:t>Greedy </a:t>
            </a:r>
            <a:r>
              <a:rPr lang="en-US" dirty="0" smtClean="0"/>
              <a:t>Algorithms</a:t>
            </a:r>
          </a:p>
          <a:p>
            <a:pPr lvl="2"/>
            <a:r>
              <a:rPr lang="en-US" dirty="0" smtClean="0"/>
              <a:t>K-nearest neighbor graphs</a:t>
            </a:r>
            <a:endParaRPr lang="en-US" dirty="0" smtClean="0"/>
          </a:p>
          <a:p>
            <a:pPr lvl="2"/>
            <a:r>
              <a:rPr lang="en-US" dirty="0" smtClean="0"/>
              <a:t>Etc.</a:t>
            </a:r>
          </a:p>
          <a:p>
            <a:pPr marL="667512" lvl="2" indent="0">
              <a:buNone/>
            </a:pPr>
            <a:r>
              <a:rPr lang="en-US" dirty="0"/>
              <a:t>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4F2119-912B-47E1-A655-2AA44201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Spanning Tree</a:t>
            </a:r>
          </a:p>
          <a:p>
            <a:pPr lvl="1"/>
            <a:r>
              <a:rPr lang="en-US" dirty="0"/>
              <a:t>The cost of the spanning tree is the sum of the weights of all the edges in the tree. </a:t>
            </a:r>
            <a:endParaRPr lang="en-US" dirty="0" smtClean="0"/>
          </a:p>
          <a:p>
            <a:pPr lvl="1"/>
            <a:r>
              <a:rPr lang="en-US" dirty="0" smtClean="0"/>
              <a:t>Minimum </a:t>
            </a:r>
            <a:r>
              <a:rPr lang="en-US" dirty="0"/>
              <a:t>spanning tree is the spanning tree where the cost is minimum among all the spanning trees. </a:t>
            </a:r>
            <a:endParaRPr lang="en-US" dirty="0" smtClean="0"/>
          </a:p>
          <a:p>
            <a:pPr lvl="2"/>
            <a:r>
              <a:rPr lang="en-US" dirty="0" smtClean="0"/>
              <a:t>The total cost can be accumulated based on the spanning paths. 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also can be many minimum spanning trees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Prim’s</a:t>
            </a:r>
          </a:p>
          <a:p>
            <a:pPr lvl="2"/>
            <a:r>
              <a:rPr lang="en-US" dirty="0" err="1" smtClean="0"/>
              <a:t>Kruskal’s</a:t>
            </a:r>
            <a:r>
              <a:rPr lang="en-US" dirty="0" smtClean="0"/>
              <a:t> </a:t>
            </a:r>
          </a:p>
          <a:p>
            <a:pPr marL="667512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Spanning Tree</a:t>
            </a:r>
          </a:p>
          <a:p>
            <a:pPr lvl="1"/>
            <a:r>
              <a:rPr lang="en-US" dirty="0" smtClean="0"/>
              <a:t>Graph-based models.</a:t>
            </a:r>
          </a:p>
          <a:p>
            <a:pPr lvl="1"/>
            <a:r>
              <a:rPr lang="en-US" dirty="0" smtClean="0"/>
              <a:t>Adaptive for clustering and classification.</a:t>
            </a:r>
          </a:p>
          <a:p>
            <a:pPr lvl="1"/>
            <a:r>
              <a:rPr lang="en-US" dirty="0" smtClean="0"/>
              <a:t>Apply for numerical data. </a:t>
            </a:r>
          </a:p>
          <a:p>
            <a:pPr marL="667512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59" y="1773650"/>
            <a:ext cx="6791641" cy="50843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Propagation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772" y="2454985"/>
            <a:ext cx="3433012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Sample MST for the Iris dataset:</a:t>
            </a:r>
          </a:p>
          <a:p>
            <a:r>
              <a:rPr lang="en-US" dirty="0" smtClean="0"/>
              <a:t>   connectivity between pairs of objects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894" y="3801546"/>
            <a:ext cx="449276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Connectivity between k-nearest neighbors</a:t>
            </a:r>
          </a:p>
        </p:txBody>
      </p:sp>
    </p:spTree>
    <p:extLst>
      <p:ext uri="{BB962C8B-B14F-4D97-AF65-F5344CB8AC3E}">
        <p14:creationId xmlns:p14="http://schemas.microsoft.com/office/powerpoint/2010/main" val="30154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Consistence Regularization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Models are consistent and robust to noise</a:t>
            </a:r>
          </a:p>
          <a:p>
            <a:r>
              <a:rPr lang="en-US"/>
              <a:t>If you slightly change an input (e.g., add noise, crop an image, augment it), the prediction should not change much.</a:t>
            </a:r>
          </a:p>
          <a:p>
            <a:r>
              <a:rPr lang="en-US"/>
              <a:t>Formally:</a:t>
            </a:r>
          </a:p>
          <a:p>
            <a:pPr lvl="1"/>
            <a:r>
              <a:rPr lang="en-US"/>
              <a:t>Take an </a:t>
            </a:r>
            <a:r>
              <a:rPr lang="en-US"/>
              <a:t>input </a:t>
            </a:r>
            <a:r>
              <a:rPr lang="en-US" smtClean="0"/>
              <a:t>x </a:t>
            </a:r>
            <a:endParaRPr lang="en-US"/>
          </a:p>
          <a:p>
            <a:pPr lvl="1"/>
            <a:r>
              <a:rPr lang="en-US"/>
              <a:t>Apply two different augmentations </a:t>
            </a:r>
            <a:r>
              <a:rPr lang="en-US"/>
              <a:t>→ </a:t>
            </a:r>
            <a:r>
              <a:rPr lang="en-US" smtClean="0"/>
              <a:t>x1 and x2​ </a:t>
            </a:r>
            <a:endParaRPr lang="en-US"/>
          </a:p>
          <a:p>
            <a:pPr lvl="1"/>
            <a:r>
              <a:rPr lang="en-US"/>
              <a:t>Train the model so </a:t>
            </a:r>
            <a:r>
              <a:rPr lang="en-US"/>
              <a:t>that</a:t>
            </a:r>
            <a:r>
              <a:rPr lang="en-US" smtClean="0"/>
              <a:t>: f(x1) ~ f(x2)</a:t>
            </a:r>
          </a:p>
          <a:p>
            <a:pPr marL="393192" lvl="1" indent="0">
              <a:buNone/>
            </a:pPr>
            <a:r>
              <a:rPr lang="en-US"/>
              <a:t>This helps the model learn </a:t>
            </a:r>
            <a:r>
              <a:rPr lang="en-US" b="1"/>
              <a:t>stable, generalizable features</a:t>
            </a:r>
            <a:r>
              <a:rPr lang="en-US"/>
              <a:t>, even from unlabeled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8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Consistence Regularization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Augmentation approaches</a:t>
            </a:r>
          </a:p>
          <a:p>
            <a:pPr lvl="1"/>
            <a:r>
              <a:rPr lang="en-US"/>
              <a:t>Apply different transformations to the same input and enforce similar </a:t>
            </a:r>
            <a:r>
              <a:rPr lang="en-US"/>
              <a:t>outputs</a:t>
            </a:r>
            <a:r>
              <a:rPr lang="en-US" smtClean="0"/>
              <a:t>.</a:t>
            </a:r>
          </a:p>
          <a:p>
            <a:pPr lvl="1"/>
            <a:r>
              <a:rPr lang="en-US"/>
              <a:t>E.g.: Random crops, flips, color </a:t>
            </a:r>
            <a:r>
              <a:rPr lang="en-US"/>
              <a:t>jitter </a:t>
            </a:r>
            <a:r>
              <a:rPr lang="en-US" smtClean="0"/>
              <a:t>for images</a:t>
            </a:r>
          </a:p>
          <a:p>
            <a:r>
              <a:rPr lang="en-US" smtClean="0"/>
              <a:t>Teacher-Student Models:</a:t>
            </a:r>
          </a:p>
          <a:p>
            <a:pPr lvl="1"/>
            <a:r>
              <a:rPr lang="en-US" smtClean="0"/>
              <a:t>Provide stable </a:t>
            </a:r>
            <a:r>
              <a:rPr lang="en-US"/>
              <a:t>targets for a </a:t>
            </a:r>
            <a:r>
              <a:rPr lang="en-US"/>
              <a:t>student</a:t>
            </a:r>
            <a:r>
              <a:rPr lang="en-US" smtClean="0"/>
              <a:t>.</a:t>
            </a:r>
          </a:p>
          <a:p>
            <a:pPr lvl="1"/>
            <a:r>
              <a:rPr lang="en-US" smtClean="0"/>
              <a:t>Reduce </a:t>
            </a:r>
            <a:r>
              <a:rPr lang="en-US"/>
              <a:t>noise from </a:t>
            </a:r>
            <a:r>
              <a:rPr lang="en-US"/>
              <a:t>unstable </a:t>
            </a:r>
            <a:r>
              <a:rPr lang="en-US" smtClean="0"/>
              <a:t>predictions.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Teacher-student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Teacher-Student </a:t>
            </a:r>
            <a:r>
              <a:rPr lang="en-US" dirty="0"/>
              <a:t>Framework is a training approach where a teacher model guides a student model to improve learning.</a:t>
            </a:r>
          </a:p>
          <a:p>
            <a:pPr lvl="1"/>
            <a:r>
              <a:rPr lang="en-US" dirty="0"/>
              <a:t>The teacher model is usually larger or better trained.</a:t>
            </a:r>
          </a:p>
          <a:p>
            <a:pPr lvl="1"/>
            <a:r>
              <a:rPr lang="en-US" dirty="0"/>
              <a:t>The student model learns from the teacher’s predictions in addition to labeled data.</a:t>
            </a:r>
          </a:p>
          <a:p>
            <a:pPr marL="0" indent="0">
              <a:buNone/>
            </a:pPr>
            <a:r>
              <a:rPr lang="en-US" dirty="0" smtClean="0"/>
              <a:t>Goal</a:t>
            </a:r>
            <a:r>
              <a:rPr lang="en-US" dirty="0"/>
              <a:t>: transfer knowledge from a strong model to a simpler or new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8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Teacher-student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tandfonline.com/cms/asset/33c37f7f-e73a-4f12-bd57-c6ae5cfb2157/gsta_a_2451944_f0003_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73" y="2092678"/>
            <a:ext cx="8433570" cy="39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Teacher-student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Basic Idea</a:t>
            </a:r>
          </a:p>
          <a:p>
            <a:r>
              <a:rPr lang="en-US" dirty="0"/>
              <a:t>Train a teacher model using labeled data.</a:t>
            </a:r>
          </a:p>
          <a:p>
            <a:r>
              <a:rPr lang="en-US" dirty="0"/>
              <a:t>The teacher predicts outputs for new or unlabeled data.</a:t>
            </a:r>
          </a:p>
          <a:p>
            <a:r>
              <a:rPr lang="en-US" dirty="0"/>
              <a:t>The student model learns from these predictions.</a:t>
            </a:r>
          </a:p>
          <a:p>
            <a:r>
              <a:rPr lang="en-US" dirty="0"/>
              <a:t>The student gradually approximates the teacher’s behavior.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2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Supervised learning</a:t>
            </a:r>
            <a:r>
              <a:rPr lang="en-US" dirty="0"/>
              <a:t>: Use labeled datasets to train algorithms that accurately classify data or predict outcomes. </a:t>
            </a:r>
          </a:p>
          <a:p>
            <a:pPr marL="0" indent="0">
              <a:buNone/>
            </a:pPr>
            <a:r>
              <a:rPr lang="en-US" dirty="0"/>
              <a:t>As input data is fed into the model, it adjusts its weights until the model has been fitted appropriately.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Unsupervised learning</a:t>
            </a:r>
            <a:r>
              <a:rPr lang="en-US" dirty="0"/>
              <a:t>: Use unlabeled data to discover data patterns or structures that help solve clustering or association problems.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EECB96-3EAE-4CAA-8E97-40531A41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SSL maximizes the utility of the limited labeled </a:t>
            </a:r>
            <a:r>
              <a:rPr lang="en-US" dirty="0" smtClean="0"/>
              <a:t>examples. </a:t>
            </a:r>
          </a:p>
          <a:p>
            <a:endParaRPr lang="en-US" dirty="0" smtClean="0"/>
          </a:p>
          <a:p>
            <a:r>
              <a:rPr lang="en-US" dirty="0" smtClean="0"/>
              <a:t>SSL reduces </a:t>
            </a:r>
            <a:r>
              <a:rPr lang="en-US" dirty="0"/>
              <a:t>costs by capitalizing on abundant unlabeled data, making it a cost-effective approach compared to fully supervised </a:t>
            </a:r>
            <a:r>
              <a:rPr lang="en-US"/>
              <a:t>alternatives</a:t>
            </a:r>
            <a:r>
              <a:rPr lang="en-US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SSL </a:t>
            </a:r>
            <a:r>
              <a:rPr lang="en-US" dirty="0"/>
              <a:t>promotes robust learning, allowing models to perform well on real-world </a:t>
            </a:r>
            <a:r>
              <a:rPr lang="en-US" dirty="0" smtClean="0"/>
              <a:t>scenarios.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SSL is sensitive </a:t>
            </a:r>
            <a:r>
              <a:rPr lang="en-US" dirty="0"/>
              <a:t>to noise within the unlabeled data.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unlabeled dataset contains inaccuracies or irrelevant information, the </a:t>
            </a:r>
            <a:r>
              <a:rPr lang="en-US" dirty="0" smtClean="0"/>
              <a:t>model’s </a:t>
            </a:r>
            <a:r>
              <a:rPr lang="en-US" dirty="0"/>
              <a:t>performance may be adversely affected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The SSL </a:t>
            </a:r>
            <a:r>
              <a:rPr lang="en-US" dirty="0"/>
              <a:t>effectiveness </a:t>
            </a:r>
            <a:r>
              <a:rPr lang="en-US" dirty="0" smtClean="0"/>
              <a:t>often </a:t>
            </a:r>
            <a:r>
              <a:rPr lang="en-US" dirty="0"/>
              <a:t>relies on a small set of labeled </a:t>
            </a:r>
            <a:r>
              <a:rPr lang="en-US" dirty="0" smtClean="0"/>
              <a:t>data. </a:t>
            </a:r>
            <a:r>
              <a:rPr lang="en-US" dirty="0"/>
              <a:t>If these examples are not representative of the entire dataset, the model may struggle to generalize accurately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Developing effective </a:t>
            </a:r>
            <a:r>
              <a:rPr lang="en-US" dirty="0" smtClean="0"/>
              <a:t>SSL models requires </a:t>
            </a:r>
            <a:r>
              <a:rPr lang="en-US" dirty="0"/>
              <a:t>intricate design and training procedures.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Labwork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Select 20% of data in a dataset as the training set, consider that 80% of remaining data are unlabeled. </a:t>
            </a:r>
          </a:p>
          <a:p>
            <a:r>
              <a:rPr lang="en-US" dirty="0" smtClean="0"/>
              <a:t>Build different classification methods (k-</a:t>
            </a:r>
            <a:r>
              <a:rPr lang="en-US" dirty="0" err="1" smtClean="0"/>
              <a:t>nn</a:t>
            </a:r>
            <a:r>
              <a:rPr lang="en-US" dirty="0" smtClean="0"/>
              <a:t>, decision tree, or </a:t>
            </a:r>
            <a:r>
              <a:rPr lang="en-US" dirty="0" err="1" smtClean="0"/>
              <a:t>svm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Predict unlabeled data and obtain the pseudo-label, calculate the quality performance. </a:t>
            </a:r>
          </a:p>
          <a:p>
            <a:r>
              <a:rPr lang="en-US" dirty="0" smtClean="0"/>
              <a:t>Add pseudo-labeled data into the training dataset. </a:t>
            </a:r>
          </a:p>
          <a:p>
            <a:pPr lvl="1"/>
            <a:r>
              <a:rPr lang="en-US" dirty="0" smtClean="0"/>
              <a:t>Only high-confident data is added, </a:t>
            </a:r>
          </a:p>
          <a:p>
            <a:pPr lvl="1"/>
            <a:r>
              <a:rPr lang="en-US" dirty="0" smtClean="0"/>
              <a:t>E.g. in a k-</a:t>
            </a:r>
            <a:r>
              <a:rPr lang="en-US" dirty="0" err="1" smtClean="0"/>
              <a:t>nn</a:t>
            </a:r>
            <a:r>
              <a:rPr lang="en-US" dirty="0" smtClean="0"/>
              <a:t>, &gt; 80% neighbors have the same label; or in Random Forest, &gt;80% trees vote for the same label. </a:t>
            </a:r>
          </a:p>
          <a:p>
            <a:r>
              <a:rPr lang="en-US" dirty="0" smtClean="0"/>
              <a:t>Repeat the process again. </a:t>
            </a:r>
          </a:p>
          <a:p>
            <a:r>
              <a:rPr lang="en-US" dirty="0" smtClean="0"/>
              <a:t>Compare the performance after and before the pseudo-label addition.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Labwork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Split the data features into two subsets</a:t>
            </a:r>
            <a:r>
              <a:rPr lang="en-US" dirty="0" smtClean="0"/>
              <a:t>. (data should be high-dimensional) </a:t>
            </a:r>
            <a:endParaRPr lang="en-US" dirty="0"/>
          </a:p>
          <a:p>
            <a:r>
              <a:rPr lang="en-US" dirty="0" smtClean="0"/>
              <a:t>Select 20% of data in a dataset as the training set, consider that 80% of remaining data are unlabeled (Sub 1 and Sub2)</a:t>
            </a:r>
          </a:p>
          <a:p>
            <a:r>
              <a:rPr lang="en-US" dirty="0" smtClean="0"/>
              <a:t>Build at least two different models (M1 and M2) for the training set using each feature subset. </a:t>
            </a:r>
          </a:p>
          <a:p>
            <a:r>
              <a:rPr lang="en-US" dirty="0" smtClean="0"/>
              <a:t>Use M1 to predict a small amount of unlabeled data and obtain the pseudo-labeled data. </a:t>
            </a:r>
          </a:p>
          <a:p>
            <a:r>
              <a:rPr lang="en-US" dirty="0" smtClean="0"/>
              <a:t>Add pseudo-labeled data to Sub 2 to train M2. </a:t>
            </a:r>
          </a:p>
          <a:p>
            <a:r>
              <a:rPr lang="en-US" dirty="0" smtClean="0"/>
              <a:t>Use M2 to predict </a:t>
            </a:r>
            <a:r>
              <a:rPr lang="en-US" dirty="0"/>
              <a:t>a small amount of unlabeled data and obtain the pseudo-labeled data. </a:t>
            </a:r>
          </a:p>
          <a:p>
            <a:r>
              <a:rPr lang="en-US" dirty="0"/>
              <a:t>Add pseudo-labeled data to Sub </a:t>
            </a:r>
            <a:r>
              <a:rPr lang="en-US" dirty="0" smtClean="0"/>
              <a:t>1 </a:t>
            </a:r>
            <a:r>
              <a:rPr lang="en-US" dirty="0"/>
              <a:t>to train </a:t>
            </a:r>
            <a:r>
              <a:rPr lang="en-US" dirty="0" smtClean="0"/>
              <a:t>M1. </a:t>
            </a:r>
          </a:p>
          <a:p>
            <a:r>
              <a:rPr lang="en-US" dirty="0" smtClean="0"/>
              <a:t>Repeat.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A6A32-D173-444E-94C9-EE485DCB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C6520B-6347-4C34-8930-3BB30B98B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Labeled Data:</a:t>
            </a:r>
            <a:r>
              <a:rPr lang="en-US" dirty="0"/>
              <a:t> These data points have been </a:t>
            </a:r>
            <a:r>
              <a:rPr lang="en-US" b="1" dirty="0"/>
              <a:t>explicitly tagged </a:t>
            </a:r>
            <a:r>
              <a:rPr lang="en-US" dirty="0"/>
              <a:t>with a target variable or output, indicating the correct answer. </a:t>
            </a:r>
          </a:p>
          <a:p>
            <a:pPr marL="393192" lvl="1" indent="0" fontAlgn="base">
              <a:buNone/>
            </a:pPr>
            <a:r>
              <a:rPr lang="en-US" dirty="0"/>
              <a:t>E.g.</a:t>
            </a:r>
            <a:r>
              <a:rPr lang="en-US" b="1" dirty="0"/>
              <a:t>: </a:t>
            </a:r>
            <a:r>
              <a:rPr lang="en-US" dirty="0"/>
              <a:t>Sign or road images for auto-driving. </a:t>
            </a:r>
          </a:p>
          <a:p>
            <a:pPr marL="0" indent="0" fontAlgn="base">
              <a:buNone/>
            </a:pPr>
            <a:r>
              <a:rPr lang="en-US" dirty="0"/>
              <a:t>	 Hand-written letters or digits for character recognition. 	</a:t>
            </a:r>
          </a:p>
          <a:p>
            <a:pPr fontAlgn="base"/>
            <a:endParaRPr lang="en-US" b="1" dirty="0"/>
          </a:p>
          <a:p>
            <a:pPr fontAlgn="base"/>
            <a:r>
              <a:rPr lang="en-US" b="1" dirty="0"/>
              <a:t>Unlabeled Data:</a:t>
            </a:r>
            <a:r>
              <a:rPr lang="en-US" dirty="0"/>
              <a:t> These are data points that lack explicit labels or annotations. They don’t have corresponding outputs or target variables.</a:t>
            </a:r>
          </a:p>
          <a:p>
            <a:pPr marL="393192" lvl="1" indent="0" fontAlgn="base">
              <a:buNone/>
            </a:pPr>
            <a:r>
              <a:rPr lang="en-US" dirty="0"/>
              <a:t>E.g.: only data vectors of any object (flowers, temperature, etc.)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3832E1-DA4D-4DEB-9D91-D3EB25B6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3296A-5FDB-438B-9C9A-3DC9E1E0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2ECB376-EA22-49FE-BB0B-B373F5D9E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30" y="2082050"/>
            <a:ext cx="4470403" cy="450721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CF2025B-FF4E-46DB-8D25-B0C93D99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4283A-D8C9-476B-9D6E-B19DA7F3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B102A-C857-402B-8427-C29193AD2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Problems</a:t>
            </a:r>
            <a:r>
              <a:rPr lang="en-US" dirty="0"/>
              <a:t>:</a:t>
            </a:r>
          </a:p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Usually a lot more unlabeled data is available than labeled.</a:t>
            </a:r>
            <a:endParaRPr lang="en-US" dirty="0"/>
          </a:p>
          <a:p>
            <a:r>
              <a:rPr lang="en-US" dirty="0"/>
              <a:t>Supervised learning requires domain expertise to label data appropriately, which can be </a:t>
            </a:r>
            <a:r>
              <a:rPr lang="en-US" dirty="0">
                <a:solidFill>
                  <a:srgbClr val="FF0000"/>
                </a:solidFill>
              </a:rPr>
              <a:t>time-consuming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costly</a:t>
            </a:r>
            <a:r>
              <a:rPr lang="en-US" dirty="0"/>
              <a:t>.</a:t>
            </a:r>
          </a:p>
          <a:p>
            <a:r>
              <a:rPr lang="en-US" dirty="0"/>
              <a:t>Labeled data is much cheaper.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Semi-supervised learning </a:t>
            </a:r>
            <a:r>
              <a:rPr lang="en-US" dirty="0"/>
              <a:t>= supervised + unsupervised learning.</a:t>
            </a:r>
          </a:p>
          <a:p>
            <a:pPr>
              <a:buFont typeface="Symbol" panose="05050102010706020507" pitchFamily="18" charset="2"/>
              <a:buChar char="Þ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DA77A2-0417-4606-882C-8BA6A42D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539A8-EC64-4178-97D5-F600D128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26CEAE-97A1-44A6-8E22-1801A3B7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Text and Speech Recognition</a:t>
            </a:r>
          </a:p>
          <a:p>
            <a:endParaRPr lang="en-US" dirty="0"/>
          </a:p>
          <a:p>
            <a:r>
              <a:rPr lang="en-US" dirty="0"/>
              <a:t>Image recognition and classifications</a:t>
            </a:r>
          </a:p>
          <a:p>
            <a:endParaRPr lang="en-US" dirty="0"/>
          </a:p>
          <a:p>
            <a:r>
              <a:rPr lang="en-US" dirty="0"/>
              <a:t>Protein sequence detection</a:t>
            </a:r>
          </a:p>
          <a:p>
            <a:endParaRPr lang="en-US" dirty="0"/>
          </a:p>
          <a:p>
            <a:r>
              <a:rPr lang="en-US" dirty="0"/>
              <a:t>Customer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6CEA4C-E65B-4B00-AFD2-7AFD71E5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0473D-8B96-42D0-978C-6EB000C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28B35-062E-4E0B-87E3-73379502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b="1" dirty="0"/>
              <a:t>Semi-supervised learning (SSL) </a:t>
            </a:r>
            <a:r>
              <a:rPr lang="en-US" dirty="0"/>
              <a:t>occurs when only part of the given input data has been labeled. </a:t>
            </a:r>
          </a:p>
          <a:p>
            <a:pPr fontAlgn="base"/>
            <a:endParaRPr lang="en-US" b="1" dirty="0"/>
          </a:p>
          <a:p>
            <a:pPr fontAlgn="base"/>
            <a:r>
              <a:rPr lang="en-US" dirty="0"/>
              <a:t>Can we use unlabeled data to improve the learning models using a small labeled sample?</a:t>
            </a:r>
          </a:p>
          <a:p>
            <a:pPr lvl="1" fontAlgn="base"/>
            <a:r>
              <a:rPr lang="en-US" b="1" dirty="0">
                <a:solidFill>
                  <a:schemeClr val="accent6"/>
                </a:solidFill>
              </a:rPr>
              <a:t>Self-Training</a:t>
            </a:r>
          </a:p>
          <a:p>
            <a:pPr lvl="1" fontAlgn="base"/>
            <a:r>
              <a:rPr lang="en-US" b="1" dirty="0" smtClean="0">
                <a:solidFill>
                  <a:schemeClr val="accent6"/>
                </a:solidFill>
              </a:rPr>
              <a:t>Co-Training</a:t>
            </a:r>
          </a:p>
          <a:p>
            <a:pPr lvl="2" fontAlgn="base"/>
            <a:r>
              <a:rPr lang="en-US" dirty="0" smtClean="0"/>
              <a:t>Multi-view Learning</a:t>
            </a:r>
            <a:endParaRPr lang="en-US" dirty="0"/>
          </a:p>
          <a:p>
            <a:pPr lvl="1" fontAlgn="base"/>
            <a:r>
              <a:rPr lang="en-US" b="1" dirty="0" smtClean="0">
                <a:solidFill>
                  <a:schemeClr val="accent6"/>
                </a:solidFill>
              </a:rPr>
              <a:t>Graph-based Label Propagation</a:t>
            </a:r>
          </a:p>
          <a:p>
            <a:pPr lvl="1" fontAlgn="base"/>
            <a:r>
              <a:rPr lang="en-US" dirty="0" smtClean="0"/>
              <a:t>Consistency Regularization</a:t>
            </a:r>
          </a:p>
          <a:p>
            <a:pPr lvl="2" fontAlgn="base"/>
            <a:r>
              <a:rPr lang="en-US" b="1" dirty="0" smtClean="0">
                <a:solidFill>
                  <a:schemeClr val="accent6"/>
                </a:solidFill>
              </a:rPr>
              <a:t>Teacher-student Framework</a:t>
            </a: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E42732-68CE-4F9E-B8E1-A775F09C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0473D-8B96-42D0-978C-6EB000C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28B35-062E-4E0B-87E3-73379502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Notations:</a:t>
            </a:r>
          </a:p>
          <a:p>
            <a:pPr lvl="1" fontAlgn="base"/>
            <a:r>
              <a:rPr lang="en-US" dirty="0"/>
              <a:t>Training dataset: </a:t>
            </a:r>
            <a:r>
              <a:rPr lang="en-US" b="1" dirty="0"/>
              <a:t>L</a:t>
            </a:r>
            <a:r>
              <a:rPr lang="en-US" dirty="0"/>
              <a:t> (labeled data)</a:t>
            </a:r>
          </a:p>
          <a:p>
            <a:pPr lvl="1" fontAlgn="base"/>
            <a:r>
              <a:rPr lang="en-US" dirty="0"/>
              <a:t>Unlabeled data: </a:t>
            </a:r>
            <a:r>
              <a:rPr lang="en-US" b="1" dirty="0"/>
              <a:t>U </a:t>
            </a:r>
            <a:r>
              <a:rPr lang="en-US" dirty="0"/>
              <a:t> </a:t>
            </a:r>
          </a:p>
          <a:p>
            <a:pPr lvl="1" fontAlgn="base"/>
            <a:r>
              <a:rPr lang="en-US" dirty="0"/>
              <a:t>Models: </a:t>
            </a:r>
            <a:r>
              <a:rPr lang="en-US" b="1" dirty="0"/>
              <a:t>M</a:t>
            </a:r>
            <a:r>
              <a:rPr lang="en-US" dirty="0"/>
              <a:t>. </a:t>
            </a:r>
          </a:p>
          <a:p>
            <a:pPr lvl="1" fontAlgn="base"/>
            <a:r>
              <a:rPr lang="en-US" dirty="0"/>
              <a:t>Pseudo label: Unlabeled data (from U) predicted by the model M during the training.</a:t>
            </a: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2D63FA-7AAA-4D36-A270-3FA0F56D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12797</TotalTime>
  <Words>1227</Words>
  <Application>Microsoft Office PowerPoint</Application>
  <PresentationFormat>Widescreen</PresentationFormat>
  <Paragraphs>228</Paragraphs>
  <Slides>33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Calibri</vt:lpstr>
      <vt:lpstr>Century Gothic</vt:lpstr>
      <vt:lpstr>Palatino Linotype</vt:lpstr>
      <vt:lpstr>Symbol</vt:lpstr>
      <vt:lpstr>Wingdings 2</vt:lpstr>
      <vt:lpstr>Presentation on brainstorming</vt:lpstr>
      <vt:lpstr>Semi-supervised learning</vt:lpstr>
      <vt:lpstr>Outline</vt:lpstr>
      <vt:lpstr>Introduction</vt:lpstr>
      <vt:lpstr>Introduction</vt:lpstr>
      <vt:lpstr>Introduction</vt:lpstr>
      <vt:lpstr>Introduction </vt:lpstr>
      <vt:lpstr>SSL Applications</vt:lpstr>
      <vt:lpstr>SSL Techniques</vt:lpstr>
      <vt:lpstr>SSL Techniques</vt:lpstr>
      <vt:lpstr>Pseudo-Labeling</vt:lpstr>
      <vt:lpstr>Self-training methods</vt:lpstr>
      <vt:lpstr>Self-training methods</vt:lpstr>
      <vt:lpstr>Self-training methods</vt:lpstr>
      <vt:lpstr>Co-Training methods</vt:lpstr>
      <vt:lpstr>Co-Training methods</vt:lpstr>
      <vt:lpstr>Co-Training methods</vt:lpstr>
      <vt:lpstr>Co-Training methods</vt:lpstr>
      <vt:lpstr>Label Propagation</vt:lpstr>
      <vt:lpstr>Label Propagation</vt:lpstr>
      <vt:lpstr>Label Propagation</vt:lpstr>
      <vt:lpstr>Label Propagation</vt:lpstr>
      <vt:lpstr>Label Propagation</vt:lpstr>
      <vt:lpstr>Label Propagation</vt:lpstr>
      <vt:lpstr>Label Propagation</vt:lpstr>
      <vt:lpstr>Consistence Regularization</vt:lpstr>
      <vt:lpstr>Consistence Regularization</vt:lpstr>
      <vt:lpstr>Teacher-student framework</vt:lpstr>
      <vt:lpstr>Teacher-student framework</vt:lpstr>
      <vt:lpstr>Teacher-student framework</vt:lpstr>
      <vt:lpstr>Conclusion</vt:lpstr>
      <vt:lpstr>Conclusion</vt:lpstr>
      <vt:lpstr>Labwork </vt:lpstr>
      <vt:lpstr>Labwork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</dc:title>
  <dc:creator>Nhat-Quang Doan</dc:creator>
  <cp:lastModifiedBy>nqdoan</cp:lastModifiedBy>
  <cp:revision>127</cp:revision>
  <dcterms:created xsi:type="dcterms:W3CDTF">2024-03-04T14:55:06Z</dcterms:created>
  <dcterms:modified xsi:type="dcterms:W3CDTF">2026-03-30T11:10:12Z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