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72" r:id="rId2"/>
    <p:sldId id="273" r:id="rId3"/>
    <p:sldId id="274" r:id="rId4"/>
    <p:sldId id="276" r:id="rId5"/>
    <p:sldId id="280" r:id="rId6"/>
    <p:sldId id="275" r:id="rId7"/>
    <p:sldId id="277" r:id="rId8"/>
    <p:sldId id="278" r:id="rId9"/>
    <p:sldId id="291" r:id="rId10"/>
    <p:sldId id="279" r:id="rId11"/>
    <p:sldId id="282" r:id="rId12"/>
    <p:sldId id="285" r:id="rId13"/>
    <p:sldId id="281" r:id="rId14"/>
    <p:sldId id="283" r:id="rId15"/>
    <p:sldId id="284" r:id="rId16"/>
    <p:sldId id="286" r:id="rId17"/>
    <p:sldId id="290" r:id="rId18"/>
    <p:sldId id="287" r:id="rId19"/>
    <p:sldId id="288" r:id="rId20"/>
    <p:sldId id="289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94" r:id="rId30"/>
    <p:sldId id="292" r:id="rId31"/>
    <p:sldId id="296" r:id="rId32"/>
    <p:sldId id="293" r:id="rId33"/>
    <p:sldId id="295" r:id="rId34"/>
    <p:sldId id="297" r:id="rId35"/>
    <p:sldId id="298" r:id="rId36"/>
    <p:sldId id="299" r:id="rId37"/>
    <p:sldId id="301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3A8F-6575-400D-B936-F7CA6D0B670D}" type="datetime1">
              <a:rPr lang="en-US" smtClean="0"/>
              <a:t>3/26/2024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481-4E25-4ABF-AD0C-6FA7CC7D553B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57E-1583-4868-89A4-CD77218F2EED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1A7B-6949-4DAB-88E7-365BECF54A45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AFF7-E04F-4242-AF3F-BE75D951F05E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91AE-ECE8-47DD-B2FF-D6DDE0ECCB46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1E9C-5570-4E15-A32B-86A1EA9319CD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8EE9-9246-4CF0-A591-899D94D2E0D5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C3ED-FBC3-4FBE-8EBB-6CD64665A441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AB50-B7B8-4209-B8F2-1501D024EEA0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2E69-5AFF-457D-A1BB-4BDFB86D8265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9A5BC8A-9785-465A-AFCB-A596AA2A2E4D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05A1D50-A6F9-459F-9D9E-9DC16AFF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bandits?</a:t>
            </a:r>
          </a:p>
          <a:p>
            <a:pPr marL="393192" lvl="1" indent="0">
              <a:buNone/>
            </a:pPr>
            <a:r>
              <a:rPr lang="en-US" dirty="0"/>
              <a:t>Bandits = Slot machines</a:t>
            </a:r>
          </a:p>
          <a:p>
            <a:r>
              <a:rPr lang="en-US" dirty="0"/>
              <a:t>Multi-armed bandits (MAB):</a:t>
            </a:r>
          </a:p>
          <a:p>
            <a:pPr marL="393192" lvl="1" indent="0">
              <a:buNone/>
            </a:pPr>
            <a:r>
              <a:rPr lang="en-US" dirty="0"/>
              <a:t>A slot machine(s) can have multiple lever pulls.</a:t>
            </a:r>
          </a:p>
          <a:p>
            <a:pPr marL="393192" lvl="1" indent="0">
              <a:buNone/>
            </a:pPr>
            <a:r>
              <a:rPr lang="en-US" dirty="0"/>
              <a:t>Each pull has a random reward from a probability distribution. </a:t>
            </a:r>
          </a:p>
          <a:p>
            <a:pPr marL="393192" lvl="1" indent="0">
              <a:buNone/>
            </a:pPr>
            <a:r>
              <a:rPr lang="en-US" dirty="0"/>
              <a:t>The reward probability is unknown a priori.</a:t>
            </a:r>
          </a:p>
          <a:p>
            <a:r>
              <a:rPr lang="en-US" dirty="0"/>
              <a:t>How to play MAB? </a:t>
            </a:r>
          </a:p>
          <a:p>
            <a:pPr lvl="1"/>
            <a:r>
              <a:rPr lang="en-US" dirty="0"/>
              <a:t>Explore: Observe a number of lever pulls. Calculate the reward probability. </a:t>
            </a:r>
          </a:p>
          <a:p>
            <a:pPr lvl="1"/>
            <a:r>
              <a:rPr lang="en-US" dirty="0"/>
              <a:t>Exploit: Pull the lever that maximizes the reward.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97" y="2009969"/>
            <a:ext cx="4240141" cy="42401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B275FE-B477-40E0-8EE6-96DAF45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Problematic:</a:t>
                </a:r>
              </a:p>
              <a:p>
                <a:pPr marL="0" indent="0">
                  <a:buNone/>
                </a:pPr>
                <a:r>
                  <a:rPr lang="en-US" dirty="0"/>
                  <a:t>Calculate the </a:t>
                </a:r>
                <a:r>
                  <a:rPr lang="en-US" dirty="0">
                    <a:solidFill>
                      <a:schemeClr val="accent1"/>
                    </a:solidFill>
                  </a:rPr>
                  <a:t>expected reward </a:t>
                </a:r>
                <a:r>
                  <a:rPr lang="en-US" dirty="0"/>
                  <a:t>(true value) of each 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 – discrete time step or play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- action at time 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- reward for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7650A7-B668-439F-98EF-64BAED4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Problematic:</a:t>
                </a:r>
              </a:p>
              <a:p>
                <a:pPr marL="0" indent="0">
                  <a:buNone/>
                </a:pPr>
                <a:r>
                  <a:rPr lang="en-US" dirty="0"/>
                  <a:t>Calculate the </a:t>
                </a:r>
                <a:r>
                  <a:rPr lang="en-US" dirty="0">
                    <a:solidFill>
                      <a:schemeClr val="accent6"/>
                    </a:solidFill>
                  </a:rPr>
                  <a:t>estimated reward</a:t>
                </a:r>
                <a:r>
                  <a:rPr lang="en-US" dirty="0"/>
                  <a:t> of each action after t times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𝑟𝑒𝑤𝑎𝑟𝑑𝑠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𝑝𝑟𝑖𝑜𝑟𝑖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𝑝𝑟𝑖𝑜𝑟𝑖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reality,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30DBC2-065F-4D92-B460-E25BED51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Sample results for a 3-armed bandit, (1 – reward, 0 – fail):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=2/3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After 3 tries for each lever, the arm number 1 gives more rewards. The proposal is try more pull on the number 1.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849"/>
              </p:ext>
            </p:extLst>
          </p:nvPr>
        </p:nvGraphicFramePr>
        <p:xfrm>
          <a:off x="1068352" y="2721083"/>
          <a:ext cx="8783738" cy="13144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07709">
                  <a:extLst>
                    <a:ext uri="{9D8B030D-6E8A-4147-A177-3AD203B41FA5}">
                      <a16:colId xmlns:a16="http://schemas.microsoft.com/office/drawing/2014/main" xmlns="" val="2798390373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xmlns="" val="931565221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xmlns="" val="468426512"/>
                    </a:ext>
                  </a:extLst>
                </a:gridCol>
                <a:gridCol w="844936">
                  <a:extLst>
                    <a:ext uri="{9D8B030D-6E8A-4147-A177-3AD203B41FA5}">
                      <a16:colId xmlns:a16="http://schemas.microsoft.com/office/drawing/2014/main" xmlns="" val="529840673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877129315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2105957565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1829027985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2579193287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2846437289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302644466"/>
                    </a:ext>
                  </a:extLst>
                </a:gridCol>
              </a:tblGrid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129463"/>
                  </a:ext>
                </a:extLst>
              </a:tr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9040626"/>
                  </a:ext>
                </a:extLst>
              </a:tr>
              <a:tr h="582946">
                <a:tc>
                  <a:txBody>
                    <a:bodyPr/>
                    <a:lstStyle/>
                    <a:p>
                      <a:r>
                        <a:rPr lang="en-US" dirty="0"/>
                        <a:t>Reward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1658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2A84EC-DBDD-4161-B27F-8F3EA8EE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Approaches for action selection 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Greedy algorithm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Greedy algorithm</a:t>
                </a:r>
              </a:p>
              <a:p>
                <a:endParaRPr lang="en-US" dirty="0"/>
              </a:p>
              <a:p>
                <a:r>
                  <a:rPr lang="en-US" dirty="0" err="1"/>
                  <a:t>Softmax</a:t>
                </a:r>
                <a:r>
                  <a:rPr lang="en-US" dirty="0"/>
                  <a:t> 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43702A-ADFE-4405-9255-9D24CC82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Greedy algorithm</a:t>
                </a:r>
              </a:p>
              <a:p>
                <a:pPr lvl="1"/>
                <a:r>
                  <a:rPr lang="en-US" dirty="0"/>
                  <a:t>Try to maximize the rewards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Argmax(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Does the Greedy algorithm work in all the cases?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A8CAC9-DF1A-4DF1-8D00-EE249DC9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Sample results for a 3-armed bandit, (1 – reward, 0 – fail):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1+1+0+0+0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lever should we choose?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23957"/>
              </p:ext>
            </p:extLst>
          </p:nvPr>
        </p:nvGraphicFramePr>
        <p:xfrm>
          <a:off x="1704131" y="2399349"/>
          <a:ext cx="8783738" cy="13144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07709">
                  <a:extLst>
                    <a:ext uri="{9D8B030D-6E8A-4147-A177-3AD203B41FA5}">
                      <a16:colId xmlns:a16="http://schemas.microsoft.com/office/drawing/2014/main" xmlns="" val="2798390373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xmlns="" val="931565221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xmlns="" val="468426512"/>
                    </a:ext>
                  </a:extLst>
                </a:gridCol>
                <a:gridCol w="844936">
                  <a:extLst>
                    <a:ext uri="{9D8B030D-6E8A-4147-A177-3AD203B41FA5}">
                      <a16:colId xmlns:a16="http://schemas.microsoft.com/office/drawing/2014/main" xmlns="" val="529840673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877129315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2105957565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1829027985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2579193287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2846437289"/>
                    </a:ext>
                  </a:extLst>
                </a:gridCol>
                <a:gridCol w="878374">
                  <a:extLst>
                    <a:ext uri="{9D8B030D-6E8A-4147-A177-3AD203B41FA5}">
                      <a16:colId xmlns:a16="http://schemas.microsoft.com/office/drawing/2014/main" xmlns="" val="302644466"/>
                    </a:ext>
                  </a:extLst>
                </a:gridCol>
              </a:tblGrid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129463"/>
                  </a:ext>
                </a:extLst>
              </a:tr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9040626"/>
                  </a:ext>
                </a:extLst>
              </a:tr>
              <a:tr h="582946">
                <a:tc>
                  <a:txBody>
                    <a:bodyPr/>
                    <a:lstStyle/>
                    <a:p>
                      <a:r>
                        <a:rPr lang="en-US" dirty="0"/>
                        <a:t>Reward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1658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58A3BA-0CA8-4DE9-B1FD-74EBC634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D7ACD-DD34-4034-ADCA-11866931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1A802E3-96FD-4520-A04D-C1A7716E8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2295261"/>
            <a:ext cx="6772275" cy="414337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27D8DF-7336-4780-8507-40BFEF33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65907-5B97-45B0-B830-3A8580E9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D45E3F4-DB17-4B43-ACF7-7A9C61DE07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Greedy algorithm</a:t>
                </a:r>
              </a:p>
              <a:p>
                <a:pPr lvl="1"/>
                <a:r>
                  <a:rPr lang="en-US" dirty="0"/>
                  <a:t>Selecting an action resulting from the greedy algorithm =&gt; </a:t>
                </a:r>
                <a:r>
                  <a:rPr lang="en-US" b="1" dirty="0"/>
                  <a:t>exploiting.</a:t>
                </a:r>
              </a:p>
              <a:p>
                <a:pPr lvl="1"/>
                <a:r>
                  <a:rPr lang="en-US" dirty="0"/>
                  <a:t>Selecting an action resulting from a non-greedy algorithm =&gt; </a:t>
                </a:r>
                <a:r>
                  <a:rPr lang="en-US" b="1" dirty="0"/>
                  <a:t>exploring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Exploring allows to obtain better estimations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determine better actions. </a:t>
                </a:r>
              </a:p>
              <a:p>
                <a:r>
                  <a:rPr lang="en-US" dirty="0"/>
                  <a:t>Exploiting can only maximize rewards at a moment.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45E3F4-DB17-4B43-ACF7-7A9C61DE0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3F4A1A-3876-4FD6-ADFC-CEB75702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Greedy algorithm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pulling a </a:t>
                </a:r>
                <a:r>
                  <a:rPr lang="en-US" b="1" dirty="0"/>
                  <a:t>random</a:t>
                </a:r>
                <a:r>
                  <a:rPr lang="en-US" dirty="0"/>
                  <a:t> action =&gt; explore</a:t>
                </a:r>
              </a:p>
              <a:p>
                <a:pPr lvl="1"/>
                <a:r>
                  <a:rPr lang="en-US" dirty="0"/>
                  <a:t>Else pulling the current best-action =&gt; exploit</a:t>
                </a:r>
              </a:p>
              <a:p>
                <a:pPr marL="0" indent="0">
                  <a:buNone/>
                </a:pPr>
                <a:r>
                  <a:rPr lang="en-US" dirty="0"/>
                  <a:t>Explore new actions but not miss out on a better choice of lever.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Note: A risk of exploration due to the randomness.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ECF6A2-BA0D-44EB-A2F0-6C57F40A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Reinforcement learning definitions and applications</a:t>
            </a:r>
          </a:p>
          <a:p>
            <a:endParaRPr lang="en-US" dirty="0"/>
          </a:p>
          <a:p>
            <a:r>
              <a:rPr lang="en-US" dirty="0"/>
              <a:t>Reinforcement learning problems</a:t>
            </a:r>
          </a:p>
          <a:p>
            <a:endParaRPr lang="en-US" dirty="0"/>
          </a:p>
          <a:p>
            <a:r>
              <a:rPr lang="en-US" dirty="0"/>
              <a:t>Methods for reinforcement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CCE352-64D3-436A-B42E-4D826903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𝐒𝐨𝐟𝐭𝐦𝐚𝐱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𝐞𝐱𝐩𝐥𝐨𝐫𝐚𝐭𝐢𝐨𝐧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𝐚𝐥𝐠𝐨𝐫𝐢𝐭𝐡𝐦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Find “good-reward” actions during the exploration. </a:t>
                </a:r>
              </a:p>
              <a:p>
                <a:pPr lvl="1"/>
                <a:r>
                  <a:rPr lang="en-US" dirty="0"/>
                  <a:t>Rank and weight all possible actions using the Gibbs or Boltzmann distribution.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called the temperature. </a:t>
                </a:r>
              </a:p>
              <a:p>
                <a:pPr lvl="2"/>
                <a:r>
                  <a:rPr lang="en-US" dirty="0"/>
                  <a:t>High temperatures cause the actions to be all (nearly) equiprobable. </a:t>
                </a:r>
              </a:p>
              <a:p>
                <a:pPr lvl="2"/>
                <a:r>
                  <a:rPr lang="en-US" dirty="0"/>
                  <a:t>Low temperatures cause a greater difference in selection probability for actions that differ in their value estimates.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0 then </a:t>
                </a:r>
                <a:r>
                  <a:rPr lang="en-US" dirty="0" err="1"/>
                  <a:t>softmax</a:t>
                </a:r>
                <a:r>
                  <a:rPr lang="en-US" dirty="0"/>
                  <a:t> action selection becomes the same as greedy action selection.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D978E6-CD74-4049-9118-9C586F2E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120"/>
            <a:ext cx="10972800" cy="4389120"/>
          </a:xfrm>
        </p:spPr>
        <p:txBody>
          <a:bodyPr/>
          <a:lstStyle/>
          <a:p>
            <a:r>
              <a:rPr lang="en-US" sz="2400" dirty="0"/>
              <a:t>Consider the following scenario:</a:t>
            </a:r>
          </a:p>
          <a:p>
            <a:pPr marL="393192" lvl="1" indent="0">
              <a:buNone/>
            </a:pPr>
            <a:r>
              <a:rPr lang="en-US" sz="2000" dirty="0"/>
              <a:t>A robot must discover a path from a </a:t>
            </a:r>
          </a:p>
          <a:p>
            <a:pPr marL="393192" lvl="1" indent="0">
              <a:buNone/>
            </a:pPr>
            <a:r>
              <a:rPr lang="en-US" sz="2000" dirty="0"/>
              <a:t>random starting point to the exit.</a:t>
            </a:r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r>
              <a:rPr lang="en-US" sz="2400" dirty="0"/>
              <a:t>Given information:</a:t>
            </a:r>
          </a:p>
          <a:p>
            <a:pPr lvl="1"/>
            <a:r>
              <a:rPr lang="en-US" sz="2200" dirty="0"/>
              <a:t>The robot has found a path denoted by *.</a:t>
            </a:r>
          </a:p>
          <a:p>
            <a:pPr lvl="1"/>
            <a:r>
              <a:rPr lang="en-US" sz="2200" dirty="0"/>
              <a:t>The reward of the room next to the exit is 1. </a:t>
            </a:r>
          </a:p>
          <a:p>
            <a:pPr lvl="1"/>
            <a:r>
              <a:rPr lang="en-US" sz="2200" dirty="0"/>
              <a:t>The reward of the starting point is 0. 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44112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48EB739-2E5E-4D86-9C12-34732505DC0F}"/>
              </a:ext>
            </a:extLst>
          </p:cNvPr>
          <p:cNvCxnSpPr/>
          <p:nvPr/>
        </p:nvCxnSpPr>
        <p:spPr>
          <a:xfrm flipH="1">
            <a:off x="7501467" y="3437467"/>
            <a:ext cx="2006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6F4C05C-72CD-4BEF-8715-D6CA03E0F9AE}"/>
              </a:ext>
            </a:extLst>
          </p:cNvPr>
          <p:cNvCxnSpPr/>
          <p:nvPr/>
        </p:nvCxnSpPr>
        <p:spPr>
          <a:xfrm flipV="1">
            <a:off x="7298267" y="2599267"/>
            <a:ext cx="0" cy="8297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xmlns="" id="{5BA108FE-495B-484B-8EDE-5DE6ABF7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66892"/>
              </p:ext>
            </p:extLst>
          </p:nvPr>
        </p:nvGraphicFramePr>
        <p:xfrm>
          <a:off x="6942667" y="4372187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44E07B-4C29-414D-B5AE-D69FB40C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120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in this scenario?</a:t>
            </a:r>
          </a:p>
          <a:p>
            <a:r>
              <a:rPr lang="en-US" dirty="0"/>
              <a:t>The robot knew the past route.</a:t>
            </a:r>
          </a:p>
          <a:p>
            <a:r>
              <a:rPr lang="en-US" dirty="0"/>
              <a:t>The robot has a new starting point.</a:t>
            </a:r>
          </a:p>
          <a:p>
            <a:r>
              <a:rPr lang="en-US" dirty="0"/>
              <a:t>How does it decide to go?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Solution: Let the robot memorize and estimate the cost using Bellman Equation in each movement.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93318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7006FC-7D80-4264-B507-73329215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Value of being at a current state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= max (R(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+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))  for all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room.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movement action between rooms.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the discounted factor. </a:t>
                </a:r>
              </a:p>
              <a:p>
                <a:r>
                  <a:rPr lang="en-US" dirty="0"/>
                  <a:t>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is the reward for the movement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the current room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  <a:blipFill>
                <a:blip r:embed="rId2"/>
                <a:stretch>
                  <a:fillRect l="-1000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50C332-B8BF-40DF-B638-34F94E2E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reward for the room </a:t>
                </a:r>
                <a:r>
                  <a:rPr lang="en-US" dirty="0">
                    <a:solidFill>
                      <a:srgbClr val="FF0000"/>
                    </a:solidFill>
                  </a:rPr>
                  <a:t>* and +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=*)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=∗,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(V(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Note: we suppose that there is only one action (one path has been detected) and 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i="1" dirty="0"/>
                  <a:t> = 0.8.</a:t>
                </a:r>
              </a:p>
              <a:p>
                <a:r>
                  <a:rPr lang="en-US" dirty="0"/>
                  <a:t>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=*) = max(0+ 0.8 * 1) = 0.8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  <a:blipFill>
                <a:blip r:embed="rId2"/>
                <a:stretch>
                  <a:fillRect l="-1000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30962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545D3D-B647-47D3-8D8D-ED2BF287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120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Apply the same equation to calculate </a:t>
            </a:r>
          </a:p>
          <a:p>
            <a:pPr marL="0" indent="0">
              <a:buNone/>
            </a:pPr>
            <a:r>
              <a:rPr lang="en-US" dirty="0"/>
              <a:t>the reward in other rooms.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are the rewards if we have another route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22843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E94BF43-6A35-4101-AB15-8EEA859C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52362"/>
              </p:ext>
            </p:extLst>
          </p:nvPr>
        </p:nvGraphicFramePr>
        <p:xfrm>
          <a:off x="6942667" y="4670552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21BF344-1D54-4BF9-8901-D301B87BFC1D}"/>
              </a:ext>
            </a:extLst>
          </p:cNvPr>
          <p:cNvCxnSpPr/>
          <p:nvPr/>
        </p:nvCxnSpPr>
        <p:spPr>
          <a:xfrm>
            <a:off x="9558867" y="5969000"/>
            <a:ext cx="4487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26A3DDEB-84EC-4BD4-B679-1DD2FC65FAA2}"/>
              </a:ext>
            </a:extLst>
          </p:cNvPr>
          <p:cNvCxnSpPr/>
          <p:nvPr/>
        </p:nvCxnSpPr>
        <p:spPr>
          <a:xfrm rot="10800000">
            <a:off x="8373533" y="5571067"/>
            <a:ext cx="1778000" cy="338666"/>
          </a:xfrm>
          <a:prstGeom prst="bentConnector3">
            <a:avLst>
              <a:gd name="adj1" fmla="val 142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F964755-53D9-4F73-A8CA-81D78D56B48F}"/>
              </a:ext>
            </a:extLst>
          </p:cNvPr>
          <p:cNvCxnSpPr/>
          <p:nvPr/>
        </p:nvCxnSpPr>
        <p:spPr>
          <a:xfrm flipV="1">
            <a:off x="8221133" y="4893733"/>
            <a:ext cx="0" cy="6773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69B30-EE10-4D34-BD19-FD2A02A7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C6A80-A810-4299-BA37-77A347DA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74DEC-4D4A-4AAB-951E-073856EA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V-values for the 2</a:t>
            </a:r>
            <a:r>
              <a:rPr lang="en-US" baseline="30000" dirty="0"/>
              <a:t>nd</a:t>
            </a:r>
            <a:r>
              <a:rPr lang="en-US" dirty="0"/>
              <a:t> route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if we have discovered two routes, </a:t>
            </a:r>
          </a:p>
          <a:p>
            <a:pPr marL="0" indent="0">
              <a:buNone/>
            </a:pPr>
            <a:r>
              <a:rPr lang="en-US" dirty="0"/>
              <a:t>How do we process to find the best route?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5A2F9BC-CDF9-4C09-96BE-8E786CA38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05490"/>
              </p:ext>
            </p:extLst>
          </p:nvPr>
        </p:nvGraphicFramePr>
        <p:xfrm>
          <a:off x="7357533" y="2223685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5CD5ED8-7B9E-4C0B-A7F3-CDEBE7C3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96966"/>
              </p:ext>
            </p:extLst>
          </p:nvPr>
        </p:nvGraphicFramePr>
        <p:xfrm>
          <a:off x="7357533" y="4425018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504567B4-C0D4-452A-A8C2-028DB32422CF}"/>
              </a:ext>
            </a:extLst>
          </p:cNvPr>
          <p:cNvCxnSpPr/>
          <p:nvPr/>
        </p:nvCxnSpPr>
        <p:spPr>
          <a:xfrm rot="10800000">
            <a:off x="7958668" y="4944534"/>
            <a:ext cx="1363133" cy="795867"/>
          </a:xfrm>
          <a:prstGeom prst="bentConnector3">
            <a:avLst>
              <a:gd name="adj1" fmla="val 9968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8E2A1C85-D5B1-4B4F-BD5C-56E1988A0250}"/>
              </a:ext>
            </a:extLst>
          </p:cNvPr>
          <p:cNvCxnSpPr/>
          <p:nvPr/>
        </p:nvCxnSpPr>
        <p:spPr>
          <a:xfrm rot="5400000" flipH="1" flipV="1">
            <a:off x="9897533" y="5350935"/>
            <a:ext cx="397934" cy="381000"/>
          </a:xfrm>
          <a:prstGeom prst="bentConnector3">
            <a:avLst>
              <a:gd name="adj1" fmla="val 319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7C7199C7-0761-415C-A603-C9EB6BF45478}"/>
              </a:ext>
            </a:extLst>
          </p:cNvPr>
          <p:cNvCxnSpPr/>
          <p:nvPr/>
        </p:nvCxnSpPr>
        <p:spPr>
          <a:xfrm rot="10800000">
            <a:off x="8771467" y="4614334"/>
            <a:ext cx="1456266" cy="728135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3FCF7D-B528-4630-9A93-84F46EF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C6A80-A810-4299-BA37-77A347DA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74DEC-4D4A-4AAB-951E-073856EA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problem, we expect every move has </a:t>
            </a:r>
          </a:p>
          <a:p>
            <a:pPr marL="0" indent="0">
              <a:buNone/>
            </a:pPr>
            <a:r>
              <a:rPr lang="en-US" dirty="0"/>
              <a:t>the equal probability.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reality, stochasticity may get involved. Markov Decision Process (MDP) is introduced.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5CD5ED8-7B9E-4C0B-A7F3-CDEBE7C3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458123"/>
              </p:ext>
            </p:extLst>
          </p:nvPr>
        </p:nvGraphicFramePr>
        <p:xfrm>
          <a:off x="7340601" y="2223347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504567B4-C0D4-452A-A8C2-028DB32422CF}"/>
              </a:ext>
            </a:extLst>
          </p:cNvPr>
          <p:cNvCxnSpPr/>
          <p:nvPr/>
        </p:nvCxnSpPr>
        <p:spPr>
          <a:xfrm rot="10800000">
            <a:off x="7941736" y="2742863"/>
            <a:ext cx="1363133" cy="795867"/>
          </a:xfrm>
          <a:prstGeom prst="bentConnector3">
            <a:avLst>
              <a:gd name="adj1" fmla="val 9968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8E2A1C85-D5B1-4B4F-BD5C-56E1988A0250}"/>
              </a:ext>
            </a:extLst>
          </p:cNvPr>
          <p:cNvCxnSpPr/>
          <p:nvPr/>
        </p:nvCxnSpPr>
        <p:spPr>
          <a:xfrm rot="5400000" flipH="1" flipV="1">
            <a:off x="9880601" y="3149264"/>
            <a:ext cx="397934" cy="381000"/>
          </a:xfrm>
          <a:prstGeom prst="bentConnector3">
            <a:avLst>
              <a:gd name="adj1" fmla="val 319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7C7199C7-0761-415C-A603-C9EB6BF45478}"/>
              </a:ext>
            </a:extLst>
          </p:cNvPr>
          <p:cNvCxnSpPr/>
          <p:nvPr/>
        </p:nvCxnSpPr>
        <p:spPr>
          <a:xfrm rot="10800000">
            <a:off x="8754535" y="2412663"/>
            <a:ext cx="1456266" cy="728135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056D5E-8658-4DF6-8A83-75D6D55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C6A80-A810-4299-BA37-77A347DA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74DEC-4D4A-4AAB-951E-073856EA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 example of MDP: </a:t>
            </a:r>
          </a:p>
          <a:p>
            <a:pPr marL="0" indent="0">
              <a:buNone/>
            </a:pPr>
            <a:r>
              <a:rPr lang="en-US" sz="2400" dirty="0"/>
              <a:t>			p(S=*) = 0.5, p(S=+) = 0.4, p(S=#) = 0.1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likely have more chance to move to * rather than the two other options.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5CD5ED8-7B9E-4C0B-A7F3-CDEBE7C3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12672"/>
              </p:ext>
            </p:extLst>
          </p:nvPr>
        </p:nvGraphicFramePr>
        <p:xfrm>
          <a:off x="4199468" y="413004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:a16="http://schemas.microsoft.com/office/drawing/2014/main" xmlns="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:a16="http://schemas.microsoft.com/office/drawing/2014/main" xmlns="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319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278AA8-FDF6-4905-A5E7-ACBC028B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MDP applications: </a:t>
            </a:r>
          </a:p>
          <a:p>
            <a:pPr lvl="1"/>
            <a:r>
              <a:rPr lang="en-US" dirty="0"/>
              <a:t>Probabilistic planning emphasizes guiding machines or agents to make decisions while enabling them to learn how to behave to achieve their goals.</a:t>
            </a:r>
          </a:p>
          <a:p>
            <a:pPr lvl="1"/>
            <a:r>
              <a:rPr lang="en-US" dirty="0"/>
              <a:t>Reinforcement learning allows applications to learn from the feedback the agents receive from the environment.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EDFD16-717C-4C90-893E-6BFD4F10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Reinforcement learning </a:t>
            </a:r>
            <a:r>
              <a:rPr lang="en-US" dirty="0"/>
              <a:t>(RL), one area of machine learning, aims to take action and learn through trial and error to maximize reward.</a:t>
            </a:r>
          </a:p>
          <a:p>
            <a:pPr lvl="1"/>
            <a:r>
              <a:rPr lang="en-US" dirty="0"/>
              <a:t>Models (learners or agents) learn how to act in a given environment</a:t>
            </a:r>
          </a:p>
          <a:p>
            <a:pPr lvl="1"/>
            <a:r>
              <a:rPr lang="en-US" dirty="0"/>
              <a:t>Every action has an impact in the environment and it provides rewards to the agents. </a:t>
            </a:r>
          </a:p>
          <a:p>
            <a:pPr lvl="2"/>
            <a:r>
              <a:rPr lang="en-US" dirty="0"/>
              <a:t>Correct response – more reward</a:t>
            </a:r>
          </a:p>
          <a:p>
            <a:pPr lvl="2"/>
            <a:r>
              <a:rPr lang="en-US" dirty="0"/>
              <a:t>Incorrect response - penalty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CC4D1B-0C1F-49CF-A017-0219E7F5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MDP: </a:t>
            </a:r>
          </a:p>
          <a:p>
            <a:pPr lvl="1"/>
            <a:r>
              <a:rPr lang="en-US" dirty="0"/>
              <a:t>Formalize sequential decision making where actions from a state not just influences the immediate reward but also the subsequent state. </a:t>
            </a:r>
          </a:p>
          <a:p>
            <a:pPr lvl="1"/>
            <a:r>
              <a:rPr lang="en-US" dirty="0"/>
              <a:t>Maximize longer term return by taking sequence of actions. </a:t>
            </a:r>
          </a:p>
          <a:p>
            <a:pPr lvl="1"/>
            <a:r>
              <a:rPr lang="en-US" dirty="0"/>
              <a:t>Transition graphs effectively summarize the MDP dynamics.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74A42F-0F97-4AF4-8A11-1A8FB40E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Markov Property: </a:t>
                </a:r>
              </a:p>
              <a:p>
                <a:pPr lvl="1"/>
                <a:r>
                  <a:rPr lang="en-US" dirty="0"/>
                  <a:t>“Future is Independent of the past given the present”</a:t>
                </a:r>
              </a:p>
              <a:p>
                <a:pPr lvl="1"/>
                <a:r>
                  <a:rPr lang="en-US" b="1" dirty="0"/>
                  <a:t>Transition </a:t>
                </a:r>
                <a:r>
                  <a:rPr lang="en-US" dirty="0"/>
                  <a:t>: Moving from one state to another is called Transition.</a:t>
                </a:r>
              </a:p>
              <a:p>
                <a:pPr lvl="1"/>
                <a:r>
                  <a:rPr lang="en-US" b="1" dirty="0"/>
                  <a:t>Transition Probability</a:t>
                </a:r>
                <a:r>
                  <a:rPr lang="en-US" dirty="0"/>
                  <a:t>: The probability that the agent will move from one state to another is called transition probability.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099D6-2515-4457-B612-2164037B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96" y="2026603"/>
            <a:ext cx="5148899" cy="4389437"/>
          </a:xfrm>
        </p:spPr>
      </p:pic>
      <p:sp>
        <p:nvSpPr>
          <p:cNvPr id="5" name="TextBox 4"/>
          <p:cNvSpPr txBox="1"/>
          <p:nvPr/>
        </p:nvSpPr>
        <p:spPr>
          <a:xfrm>
            <a:off x="6993466" y="2466995"/>
            <a:ext cx="4826001" cy="31393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Transition Graph: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Action: Go to Class, Pub, Sleep or visit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Reward: R (e.g. energy) for each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State: Facebook, Pub, Classes,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Probability: each action has a probability that it is expected to occur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C7173F-D81F-493E-BA07-5CF1B96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MDP basics:</a:t>
                </a:r>
              </a:p>
              <a:p>
                <a:pPr lvl="1"/>
                <a:r>
                  <a:rPr lang="en-US" dirty="0"/>
                  <a:t>The environment is in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agent takes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environment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environment moves to the next state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Objectives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To maximize the total rewards (</a:t>
                </a:r>
                <a:r>
                  <a:rPr lang="en-US" dirty="0" err="1"/>
                  <a:t>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collected over a period of time.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BD1BBD-0017-4D39-BB68-2C307D18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agent needs to find optimal action on a given state that will maximize this total rewards. </a:t>
                </a:r>
              </a:p>
              <a:p>
                <a:r>
                  <a:rPr lang="en-US" dirty="0"/>
                  <a:t>The probability distribution of taking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from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called policy π(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rgbClr val="FF0000"/>
                    </a:solidFill>
                  </a:rPr>
                  <a:t>(which is not known beforehand)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The goal of solving an MDP is to find an optimal policy.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If the policy is estimated, so we can maximize rewards.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389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24F6B4-C424-4A3C-905F-8E6CAAA9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model-free approach </a:t>
            </a:r>
            <a:r>
              <a:rPr lang="en-US" dirty="0"/>
              <a:t>derives the optimal policy without learning any model. </a:t>
            </a:r>
          </a:p>
          <a:p>
            <a:r>
              <a:rPr lang="en-US" dirty="0"/>
              <a:t>A value-based RL algorithm uses </a:t>
            </a:r>
            <a:r>
              <a:rPr lang="en-US" b="1" dirty="0"/>
              <a:t>Q-values</a:t>
            </a:r>
            <a:r>
              <a:rPr lang="en-US" dirty="0"/>
              <a:t> (or action values) to improve the behavior of the learning agent. </a:t>
            </a:r>
          </a:p>
          <a:p>
            <a:r>
              <a:rPr lang="en-US" dirty="0"/>
              <a:t>The goal is to maximize the Q-value to find the optimal action selection policy. </a:t>
            </a:r>
          </a:p>
          <a:p>
            <a:pPr lvl="1"/>
            <a:r>
              <a:rPr lang="en-US" dirty="0"/>
              <a:t>Q-table is built to find the best action for each state regard to the rewards. 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3503F3-D39A-41D0-BAD3-C324C674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Q-values are defined for action-values. </a:t>
                </a:r>
              </a:p>
              <a:p>
                <a:pPr lvl="1"/>
                <a:r>
                  <a:rPr lang="en-US" dirty="0"/>
                  <a:t>Q(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denotes an estimation of the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Q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is updated after each</a:t>
                </a:r>
                <a:r>
                  <a:rPr lang="vi-VN" dirty="0"/>
                  <a:t> </a:t>
                </a:r>
                <a:r>
                  <a:rPr lang="en-US" dirty="0"/>
                  <a:t>action</a:t>
                </a:r>
                <a:r>
                  <a:rPr lang="vi-VN" dirty="0">
                    <a:latin typeface="Palatino Linotype" panose="02040502050505030304" pitchFamily="18" charset="0"/>
                  </a:rPr>
                  <a:t> using </a:t>
                </a:r>
                <a:r>
                  <a:rPr lang="vi-VN" b="1" dirty="0">
                    <a:latin typeface="Palatino Linotype" panose="02040502050505030304" pitchFamily="18" charset="0"/>
                  </a:rPr>
                  <a:t>Temporal Difference </a:t>
                </a:r>
                <a:r>
                  <a:rPr lang="vi-VN" dirty="0">
                    <a:latin typeface="Palatino Linotype" panose="02040502050505030304" pitchFamily="18" charset="0"/>
                  </a:rPr>
                  <a:t>rules. </a:t>
                </a:r>
                <a:endParaRPr lang="en-US" dirty="0">
                  <a:latin typeface="Palatino Linotype" panose="02040502050505030304" pitchFamily="18" charset="0"/>
                </a:endParaRPr>
              </a:p>
              <a:p>
                <a:r>
                  <a:rPr lang="en-US" dirty="0">
                    <a:latin typeface="Palatino Linotype" panose="02040502050505030304" pitchFamily="18" charset="0"/>
                  </a:rPr>
                  <a:t>Future rewards may be </a:t>
                </a:r>
                <a:r>
                  <a:rPr lang="en-US" i="1" dirty="0">
                    <a:latin typeface="Palatino Linotype" panose="02040502050505030304" pitchFamily="18" charset="0"/>
                  </a:rPr>
                  <a:t>discounted</a:t>
                </a:r>
                <a:r>
                  <a:rPr lang="en-US" dirty="0">
                    <a:latin typeface="Palatino Linotype" panose="02040502050505030304" pitchFamily="18" charset="0"/>
                  </a:rPr>
                  <a:t>. 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dirty="0">
                    <a:latin typeface="Palatino Linotype" panose="02040502050505030304" pitchFamily="18" charset="0"/>
                  </a:rPr>
                  <a:t>Sometimes, we cannot reach the next reward. 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dirty="0">
                    <a:latin typeface="Palatino Linotype" panose="02040502050505030304" pitchFamily="18" charset="0"/>
                  </a:rPr>
                  <a:t>Current rewards much more precious rather than what we will get in future. </a:t>
                </a:r>
              </a:p>
              <a:p>
                <a:pPr marL="393192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168CD6-667D-4001-AF23-1232A166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7BB52-8E12-41AA-AE07-7C7ABAFD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68B49-3ABB-4B78-B278-7E20F40EE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Q-value is calculated by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E57AB64-045A-430D-85F6-1728B81E7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3477" y="2758438"/>
            <a:ext cx="11084449" cy="14325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29B819-4DDC-43AD-9C16-9B829D6C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principle of RL is to learn </a:t>
            </a:r>
            <a:r>
              <a:rPr lang="en-US" dirty="0"/>
              <a:t>and adapt from direct interaction with the environment makes it a powerful tool in various </a:t>
            </a:r>
            <a:r>
              <a:rPr lang="en-US" dirty="0" smtClean="0"/>
              <a:t>domains.</a:t>
            </a:r>
          </a:p>
          <a:p>
            <a:r>
              <a:rPr lang="en-US" dirty="0" smtClean="0"/>
              <a:t>Many problems e.g. operations </a:t>
            </a:r>
            <a:r>
              <a:rPr lang="en-US" dirty="0"/>
              <a:t>automation, machinery and equipment control and maintenance, energy consumption </a:t>
            </a:r>
            <a:r>
              <a:rPr lang="en-US" dirty="0" smtClean="0"/>
              <a:t>optimization can be represented by MDP and solved using the RL approach. </a:t>
            </a:r>
          </a:p>
          <a:p>
            <a:r>
              <a:rPr lang="en-US" dirty="0" smtClean="0"/>
              <a:t>Many approaches can be research directions:</a:t>
            </a:r>
          </a:p>
          <a:p>
            <a:pPr lvl="1"/>
            <a:r>
              <a:rPr lang="en-US" dirty="0" smtClean="0"/>
              <a:t>Transfer Learning</a:t>
            </a:r>
          </a:p>
          <a:p>
            <a:pPr lvl="1"/>
            <a:r>
              <a:rPr lang="en-US" dirty="0" smtClean="0"/>
              <a:t>Deep Reinforcement Learning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RL emphasizes learning feedback to evaluate the agents’ performance without knowing the correct answers.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E.g</a:t>
            </a:r>
            <a:r>
              <a:rPr lang="en-US" dirty="0"/>
              <a:t>: If you have an exam, you answer the questions</a:t>
            </a:r>
          </a:p>
          <a:p>
            <a:r>
              <a:rPr lang="en-US" dirty="0"/>
              <a:t>Supervised Learning: you can pass or fail the subject. </a:t>
            </a:r>
          </a:p>
          <a:p>
            <a:r>
              <a:rPr lang="en-US" dirty="0"/>
              <a:t>Reinforcement Learning: you get the mark for the correct answer.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71887A-0D16-4B4B-97A4-48405BF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= exploration and exploitation (similar to real-life)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10" y="2646287"/>
            <a:ext cx="8436155" cy="39505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8FA363-5AC1-4535-98C9-B101518B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CFFC7-C016-4640-88E0-BF726DD0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E11A3-5EA6-4F3C-B67D-D78AFB8D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Healthcare: </a:t>
            </a:r>
            <a:r>
              <a:rPr lang="en-US" dirty="0"/>
              <a:t>RL can be used to create personalized treatment strategies, known as dynamic treatment regimes.</a:t>
            </a:r>
          </a:p>
          <a:p>
            <a:r>
              <a:rPr lang="en-US" b="1" dirty="0"/>
              <a:t>Education: </a:t>
            </a:r>
            <a:r>
              <a:rPr lang="en-US" dirty="0"/>
              <a:t>RL can be used to create personalized learning experiences for students. </a:t>
            </a:r>
          </a:p>
          <a:p>
            <a:r>
              <a:rPr lang="en-US" b="1" dirty="0"/>
              <a:t>Natural language processing (NLP):</a:t>
            </a:r>
            <a:r>
              <a:rPr lang="en-US" dirty="0"/>
              <a:t> Text summarization, question answering, machine translation, and predictive text are all NLP applications using RL.</a:t>
            </a:r>
          </a:p>
          <a:p>
            <a:r>
              <a:rPr lang="en-US" b="1" dirty="0"/>
              <a:t>Robotics: </a:t>
            </a:r>
            <a:r>
              <a:rPr lang="en-US" dirty="0"/>
              <a:t>Deep learning and RL can be used to train robots that can find optimal routes or grasp various objects.  </a:t>
            </a:r>
          </a:p>
          <a:p>
            <a:r>
              <a:rPr lang="en-US" b="1" dirty="0"/>
              <a:t>Video Games</a:t>
            </a:r>
            <a:r>
              <a:rPr lang="en-US" dirty="0"/>
              <a:t>: make AI to play automatically puzzle or board games.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2AC60A-EFF6-4472-8A07-A3ADAFC6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DC347-B0A1-4879-B0F3-CE910900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in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xmlns="" id="{A7764A5E-A654-4005-8AB5-EFF5ABCED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Agent: algorithms,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Environment: external conditions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Agent interacts with environment at a time t = 0, 1, 2, …</a:t>
                </a:r>
              </a:p>
              <a:p>
                <a:pPr lvl="1"/>
                <a:r>
                  <a:rPr lang="en-US" dirty="0"/>
                  <a:t>Agent observes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step t. </a:t>
                </a:r>
              </a:p>
              <a:p>
                <a:pPr lvl="1"/>
                <a:r>
                  <a:rPr lang="en-US" dirty="0"/>
                  <a:t>Agent takes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(determined by a policy) at step t.</a:t>
                </a:r>
              </a:p>
              <a:p>
                <a:pPr lvl="1"/>
                <a:r>
                  <a:rPr lang="en-US" dirty="0"/>
                  <a:t>The reward is calculated and accumulated. </a:t>
                </a:r>
              </a:p>
              <a:p>
                <a:pPr lvl="1"/>
                <a:r>
                  <a:rPr lang="en-US" dirty="0"/>
                  <a:t>Next step t+1 is repeated.	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764A5E-A654-4005-8AB5-EFF5ABCED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34B723ED-55C6-48C4-8464-9D478C1A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859001"/>
            <a:ext cx="5146580" cy="19761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A749C66-201F-4A5F-B527-4879E57C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DC347-B0A1-4879-B0F3-CE910900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in RL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764A5E-A654-4005-8AB5-EFF5ABCE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Reward functions:</a:t>
            </a:r>
          </a:p>
          <a:p>
            <a:pPr marL="0" indent="0">
              <a:buNone/>
            </a:pPr>
            <a:r>
              <a:rPr lang="en-US" dirty="0"/>
              <a:t>	A cost function defined in an RL problem</a:t>
            </a:r>
          </a:p>
          <a:p>
            <a:r>
              <a:rPr lang="en-US" dirty="0"/>
              <a:t>State variables:</a:t>
            </a:r>
          </a:p>
          <a:p>
            <a:pPr marL="0" indent="0">
              <a:buNone/>
            </a:pPr>
            <a:r>
              <a:rPr lang="en-US" dirty="0"/>
              <a:t>	The value of a state is the total amount of reward an agent can expect to accumulate over steps. </a:t>
            </a:r>
          </a:p>
          <a:p>
            <a:r>
              <a:rPr lang="en-US" dirty="0"/>
              <a:t>Policy: The policy map gives the probability of taking action when in a state.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34B723ED-55C6-48C4-8464-9D478C1A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859001"/>
            <a:ext cx="5146580" cy="19761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A87410-3D9D-4708-BF08-2310FF1A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2A79A-9A9B-4603-AF71-34D180F8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444D54-82D0-4B86-8E33-8B0312B27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15" y="1847087"/>
            <a:ext cx="8763673" cy="49262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8B25AF1-7412-4D43-9D84-C6652423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1982</TotalTime>
  <Words>1183</Words>
  <Application>Microsoft Office PowerPoint</Application>
  <PresentationFormat>Widescreen</PresentationFormat>
  <Paragraphs>424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Century Gothic</vt:lpstr>
      <vt:lpstr>Palatino Linotype</vt:lpstr>
      <vt:lpstr>Verdana</vt:lpstr>
      <vt:lpstr>Wingdings</vt:lpstr>
      <vt:lpstr>Wingdings 2</vt:lpstr>
      <vt:lpstr>Presentation on brainstorming</vt:lpstr>
      <vt:lpstr>Reinforcement learning</vt:lpstr>
      <vt:lpstr>Outline</vt:lpstr>
      <vt:lpstr>Introduction</vt:lpstr>
      <vt:lpstr>Introduction</vt:lpstr>
      <vt:lpstr>Introduction</vt:lpstr>
      <vt:lpstr>RL Applications</vt:lpstr>
      <vt:lpstr>Elements in RL</vt:lpstr>
      <vt:lpstr>Elements in RL</vt:lpstr>
      <vt:lpstr>RL Applications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Bellman Equation</vt:lpstr>
      <vt:lpstr>Bellman Equation</vt:lpstr>
      <vt:lpstr>Bellman Equation</vt:lpstr>
      <vt:lpstr>Bellman Equation</vt:lpstr>
      <vt:lpstr>Bellman Equation</vt:lpstr>
      <vt:lpstr>Bellman Equation</vt:lpstr>
      <vt:lpstr>Bellman Equation</vt:lpstr>
      <vt:lpstr>Markov Decision Process - MDP</vt:lpstr>
      <vt:lpstr>Markov Decision Process - MDP</vt:lpstr>
      <vt:lpstr>Markov Decision Process - MDP</vt:lpstr>
      <vt:lpstr>Markov Decision Process - MDP</vt:lpstr>
      <vt:lpstr>Markov Decision Process - MDP</vt:lpstr>
      <vt:lpstr>Markov Decision Process - MDP</vt:lpstr>
      <vt:lpstr>Markov Decision Process - MDP</vt:lpstr>
      <vt:lpstr>Q-learning</vt:lpstr>
      <vt:lpstr>Q-learning</vt:lpstr>
      <vt:lpstr>Q-learning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</dc:title>
  <dc:creator>Nhat-Quang Doan</dc:creator>
  <cp:lastModifiedBy>USTH</cp:lastModifiedBy>
  <cp:revision>64</cp:revision>
  <dcterms:created xsi:type="dcterms:W3CDTF">2024-03-04T14:55:06Z</dcterms:created>
  <dcterms:modified xsi:type="dcterms:W3CDTF">2024-03-26T05:04:45Z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