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</p:sldIdLst>
  <p:sldSz cy="6858000" cx="9144000"/>
  <p:notesSz cx="7315200" cy="9601200"/>
  <p:embeddedFontLst>
    <p:embeddedFont>
      <p:font typeface="Gill Sans"/>
      <p:regular r:id="rId40"/>
      <p:bold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280">
          <p15:clr>
            <a:srgbClr val="A4A3A4"/>
          </p15:clr>
        </p15:guide>
        <p15:guide id="2" pos="2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80" orient="horz"/>
        <p:guide pos="277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GillSans-regular.fntdata"/><Relationship Id="rId20" Type="http://schemas.openxmlformats.org/officeDocument/2006/relationships/slide" Target="slides/slide15.xml"/><Relationship Id="rId41" Type="http://schemas.openxmlformats.org/officeDocument/2006/relationships/font" Target="fonts/GillSans-bold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20125" spcFirstLastPara="1" rIns="20125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1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20125" spcFirstLastPara="1" rIns="20125" wrap="square" tIns="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1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 txBox="1"/>
          <p:nvPr>
            <p:ph idx="11" type="ftr"/>
          </p:nvPr>
        </p:nvSpPr>
        <p:spPr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1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1" lang="en-US" sz="1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1" sz="11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Google Shape;7;n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/>
          <p:nvPr>
            <p:ph idx="3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" name="Google Shape;9;n"/>
          <p:cNvSpPr/>
          <p:nvPr/>
        </p:nvSpPr>
        <p:spPr>
          <a:xfrm>
            <a:off x="3290888" y="9144000"/>
            <a:ext cx="747712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6975" lIns="92275" spcFirstLastPara="1" rIns="92275" wrap="square" tIns="469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" name="Google Shape;88;p1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10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10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11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16" name="Google Shape;416;p11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11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12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28" name="Google Shape;428;p12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12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13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13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4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14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15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95" name="Google Shape;495;p15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15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16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22" name="Google Shape;522;p16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3" name="Google Shape;523;p16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17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4" name="Google Shape;534;p17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5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18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77" name="Google Shape;577;p18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18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5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19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7" name="Google Shape;587;p19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4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p20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16" name="Google Shape;616;p20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7" name="Google Shape;617;p20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6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p21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8" name="Google Shape;628;p21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3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p22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5" name="Google Shape;655;p22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8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p23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00" name="Google Shape;700;p23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1" name="Google Shape;701;p23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9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p24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1" name="Google Shape;711;p24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8" name="Shape 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" name="Google Shape;849;p25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50" name="Google Shape;850;p25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1" name="Google Shape;851;p25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0" name="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Google Shape;861;p26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2" name="Google Shape;862;p26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6" name="Shape 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" name="Google Shape;917;p27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18" name="Google Shape;918;p27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9" name="Google Shape;919;p27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28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1" name="Google Shape;931;p28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8" name="Shape 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" name="Google Shape;979;p29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0" name="Google Shape;980;p29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3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1" name="Shape 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" name="Google Shape;992;p30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93" name="Google Shape;993;p30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4" name="Google Shape;994;p30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1" name="Shape 1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Google Shape;1002;p31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3" name="Google Shape;1003;p31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4" name="Google Shape;1004;p31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6" name="Shape 10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" name="Google Shape;1017;p32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8" name="Google Shape;1018;p32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0" name="Shape 1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Google Shape;1071;p33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2" name="Google Shape;1072;p33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6" name="Shape 1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Google Shape;1127;p34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8" name="Google Shape;1128;p34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4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7" name="Google Shape;167;p4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4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5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6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6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7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7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8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3" name="Google Shape;353;p8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8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9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4" name="Google Shape;364;p9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9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None/>
              <a:defRPr/>
            </a:lvl1pPr>
            <a:lvl2pPr lvl="1" algn="ctr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  <a:defRPr/>
            </a:lvl2pPr>
            <a:lvl3pPr lvl="2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  <a:defRPr/>
            </a:lvl3pPr>
            <a:lvl4pPr lvl="3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  <a:defRPr/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/>
            </a:lvl5pPr>
            <a:lvl6pPr lvl="5" algn="ctr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ctr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ctr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ctr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" type="body"/>
          </p:nvPr>
        </p:nvSpPr>
        <p:spPr>
          <a:xfrm rot="5400000">
            <a:off x="1806576" y="-720725"/>
            <a:ext cx="5392738" cy="900588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25755" lvl="0" marL="457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53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5pPr>
            <a:lvl6pPr indent="-342900" lvl="5" marL="2743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6pPr>
            <a:lvl7pPr indent="-342900" lvl="6" marL="3200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7pPr>
            <a:lvl8pPr indent="-342900" lvl="7" marL="3657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8pPr>
            <a:lvl9pPr indent="-342900" lvl="8" marL="4114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 rot="5400000">
            <a:off x="4774407" y="2112169"/>
            <a:ext cx="6246812" cy="2216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" type="body"/>
          </p:nvPr>
        </p:nvSpPr>
        <p:spPr>
          <a:xfrm rot="5400000">
            <a:off x="264320" y="-29369"/>
            <a:ext cx="6246812" cy="649922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25755" lvl="0" marL="457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53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5pPr>
            <a:lvl6pPr indent="-342900" lvl="5" marL="2743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6pPr>
            <a:lvl7pPr indent="-342900" lvl="6" marL="3200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7pPr>
            <a:lvl8pPr indent="-342900" lvl="7" marL="3657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8pPr>
            <a:lvl9pPr indent="-342900" lvl="8" marL="4114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1" y="1085850"/>
            <a:ext cx="9005888" cy="539273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25755" lvl="0" marL="457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53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5pPr>
            <a:lvl6pPr indent="-342900" lvl="5" marL="2743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6pPr>
            <a:lvl7pPr indent="-342900" lvl="6" marL="3200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7pPr>
            <a:lvl8pPr indent="-342900" lvl="7" marL="3657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8pPr>
            <a:lvl9pPr indent="-342900" lvl="8" marL="4114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Gill Sans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Gill Sans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ill Sans"/>
              <a:buNone/>
              <a:defRPr sz="1400"/>
            </a:lvl4pPr>
            <a:lvl5pPr indent="-228600" lvl="4" marL="22860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5pPr>
            <a:lvl6pPr indent="-228600" lvl="5" marL="27432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6pPr>
            <a:lvl7pPr indent="-228600" lvl="6" marL="32004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7pPr>
            <a:lvl8pPr indent="-228600" lvl="7" marL="36576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8pPr>
            <a:lvl9pPr indent="-228600" lvl="8" marL="41148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138113" y="1085850"/>
            <a:ext cx="4357687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79730" lvl="0" marL="45720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  <a:defRPr sz="2800"/>
            </a:lvl1pPr>
            <a:lvl2pPr indent="-381000" lvl="1" marL="9144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  <a:defRPr sz="2400"/>
            </a:lvl2pPr>
            <a:lvl3pPr indent="-3556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•"/>
              <a:defRPr sz="2000"/>
            </a:lvl3pPr>
            <a:lvl4pPr indent="-342900" lvl="3" marL="1828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Char char="–"/>
              <a:defRPr sz="1800"/>
            </a:lvl4pPr>
            <a:lvl5pPr indent="-342900" lvl="4" marL="22860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5pPr>
            <a:lvl6pPr indent="-342900" lvl="5" marL="2743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6pPr>
            <a:lvl7pPr indent="-342900" lvl="6" marL="3200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7pPr>
            <a:lvl8pPr indent="-342900" lvl="7" marL="3657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8pPr>
            <a:lvl9pPr indent="-342900" lvl="8" marL="4114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648200" y="1085850"/>
            <a:ext cx="4357688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79730" lvl="0" marL="45720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  <a:defRPr sz="2800"/>
            </a:lvl1pPr>
            <a:lvl2pPr indent="-381000" lvl="1" marL="9144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  <a:defRPr sz="2400"/>
            </a:lvl2pPr>
            <a:lvl3pPr indent="-3556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•"/>
              <a:defRPr sz="2000"/>
            </a:lvl3pPr>
            <a:lvl4pPr indent="-342900" lvl="3" marL="1828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Char char="–"/>
              <a:defRPr sz="1800"/>
            </a:lvl4pPr>
            <a:lvl5pPr indent="-342900" lvl="4" marL="22860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5pPr>
            <a:lvl6pPr indent="-342900" lvl="5" marL="2743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6pPr>
            <a:lvl7pPr indent="-342900" lvl="6" marL="3200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7pPr>
            <a:lvl8pPr indent="-342900" lvl="7" marL="3657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8pPr>
            <a:lvl9pPr indent="-342900" lvl="8" marL="4114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9pPr>
          </a:lstStyle>
          <a:p/>
        </p:txBody>
      </p:sp>
      <p:sp>
        <p:nvSpPr>
          <p:cNvPr id="44" name="Google Shape;44;p6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Gill Sans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Gill Sans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58140" lvl="0" marL="4572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Gill Sans"/>
              <a:buChar char="•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–"/>
              <a:defRPr sz="2000"/>
            </a:lvl2pPr>
            <a:lvl3pPr indent="-3429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Char char="•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Gill Sans"/>
              <a:buChar char="–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5pPr>
            <a:lvl6pPr indent="-330200" lvl="5" marL="27432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8pPr>
            <a:lvl9pPr indent="-330200" lvl="8" marL="4114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9pPr>
          </a:lstStyle>
          <a:p/>
        </p:txBody>
      </p:sp>
      <p:sp>
        <p:nvSpPr>
          <p:cNvPr id="51" name="Google Shape;51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Gill Sans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Gill Sans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58140" lvl="0" marL="4572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Gill Sans"/>
              <a:buChar char="•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–"/>
              <a:defRPr sz="2000"/>
            </a:lvl2pPr>
            <a:lvl3pPr indent="-3429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Char char="•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Gill Sans"/>
              <a:buChar char="–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5pPr>
            <a:lvl6pPr indent="-330200" lvl="5" marL="27432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8pPr>
            <a:lvl9pPr indent="-330200" lvl="8" marL="4114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9pPr>
          </a:lstStyle>
          <a:p/>
        </p:txBody>
      </p:sp>
      <p:sp>
        <p:nvSpPr>
          <p:cNvPr id="53" name="Google Shape;53;p7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401320" lvl="0" marL="457200" algn="l">
              <a:lnSpc>
                <a:spcPct val="9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Gill Sans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Char char="–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–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⮚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⮚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⮚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⮚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⮚"/>
              <a:defRPr sz="2000"/>
            </a:lvl9pPr>
          </a:lstStyle>
          <a:p/>
        </p:txBody>
      </p:sp>
      <p:sp>
        <p:nvSpPr>
          <p:cNvPr id="63" name="Google Shape;63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190"/>
              <a:buFont typeface="Gill Sans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Gill Sans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Font typeface="Gill Sans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4" name="Google Shape;64;p9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Gill Sans"/>
              <a:buNone/>
              <a:defRPr b="0" i="0" sz="32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 b="0" i="0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  <a:defRPr b="0" i="0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  <a:defRPr b="0" i="0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190"/>
              <a:buFont typeface="Gill Sans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Gill Sans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Font typeface="Gill Sans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10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dk2"/>
            </a:gs>
            <a:gs pos="100000">
              <a:srgbClr val="00006B"/>
            </a:gs>
          </a:gsLst>
          <a:lin ang="5400000" scaled="0"/>
        </a:gra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" name="Google Shape;14;p1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" type="body"/>
          </p:nvPr>
        </p:nvSpPr>
        <p:spPr>
          <a:xfrm>
            <a:off x="1" y="1085850"/>
            <a:ext cx="9005888" cy="539273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  <a:defRPr b="0" i="0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  <a:defRPr b="0" i="0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•"/>
              <a:defRPr b="0" i="0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–"/>
              <a:defRPr b="0" i="0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⮚"/>
              <a:defRPr b="0" i="0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⮚"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⮚"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⮚"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⮚"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" name="Google Shape;16;p1"/>
          <p:cNvSpPr/>
          <p:nvPr/>
        </p:nvSpPr>
        <p:spPr>
          <a:xfrm>
            <a:off x="6350" y="6350"/>
            <a:ext cx="9118600" cy="6832600"/>
          </a:xfrm>
          <a:prstGeom prst="rect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FAFD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cs.gmu.edu/~offutt/softwaretest/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/>
          <p:nvPr>
            <p:ph type="ctrTitle"/>
          </p:nvPr>
        </p:nvSpPr>
        <p:spPr>
          <a:xfrm>
            <a:off x="609600" y="294243"/>
            <a:ext cx="7772400" cy="34336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</a:t>
            </a:r>
            <a:br>
              <a:rPr lang="en-US"/>
            </a:br>
            <a:r>
              <a:rPr i="1" lang="en-US" sz="2800"/>
              <a:t>(2nd edition)</a:t>
            </a:r>
            <a:br>
              <a:rPr i="1" lang="en-US" sz="2800"/>
            </a:br>
            <a:r>
              <a:rPr lang="en-US"/>
              <a:t>Chapter 7.1, 7.2</a:t>
            </a:r>
            <a:br>
              <a:rPr lang="en-US"/>
            </a:br>
            <a:br>
              <a:rPr lang="en-US"/>
            </a:br>
            <a:r>
              <a:rPr lang="en-US"/>
              <a:t>Overview Graph Coverage Criteria</a:t>
            </a:r>
            <a:endParaRPr/>
          </a:p>
        </p:txBody>
      </p:sp>
      <p:sp>
        <p:nvSpPr>
          <p:cNvPr id="92" name="Google Shape;92;p13"/>
          <p:cNvSpPr txBox="1"/>
          <p:nvPr>
            <p:ph idx="1" type="subTitle"/>
          </p:nvPr>
        </p:nvSpPr>
        <p:spPr>
          <a:xfrm>
            <a:off x="1125421" y="3852847"/>
            <a:ext cx="6886135" cy="227012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ill Sans"/>
              <a:buNone/>
            </a:pPr>
            <a:r>
              <a:rPr lang="en-US" sz="3200"/>
              <a:t>Paul Ammann &amp; Jeff Offutt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t/>
            </a:r>
            <a:endParaRPr sz="2800"/>
          </a:p>
          <a:p>
            <a:pPr indent="0" lvl="0" marL="0" rtl="0" algn="ctr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None/>
            </a:pPr>
            <a:r>
              <a:rPr b="0" lang="en-US" u="sng">
                <a:solidFill>
                  <a:schemeClr val="hlink"/>
                </a:solidFill>
                <a:hlinkClick r:id="rId3"/>
              </a:rPr>
              <a:t>http://www.cs.gmu.edu/~offutt/softwaretest/</a:t>
            </a:r>
            <a:endParaRPr b="0"/>
          </a:p>
          <a:p>
            <a:pPr indent="0" lvl="0" marL="0" rtl="0" algn="ctr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530"/>
              <a:buFont typeface="Gill Sans"/>
              <a:buNone/>
            </a:pPr>
            <a:r>
              <a:t/>
            </a:r>
            <a:endParaRPr b="0" sz="1800"/>
          </a:p>
        </p:txBody>
      </p:sp>
      <p:sp>
        <p:nvSpPr>
          <p:cNvPr id="93" name="Google Shape;93;p13"/>
          <p:cNvSpPr txBox="1"/>
          <p:nvPr/>
        </p:nvSpPr>
        <p:spPr>
          <a:xfrm>
            <a:off x="2857586" y="6480059"/>
            <a:ext cx="342576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600" u="none" cap="none" strike="noStrike">
                <a:solidFill>
                  <a:srgbClr val="FAFD00"/>
                </a:solidFill>
                <a:latin typeface="Comic Sans MS"/>
                <a:ea typeface="Comic Sans MS"/>
                <a:cs typeface="Comic Sans MS"/>
                <a:sym typeface="Comic Sans MS"/>
              </a:rPr>
              <a:t>Update, January 2016</a:t>
            </a:r>
            <a:endParaRPr b="0" i="1" sz="1600" u="none" cap="none" strike="noStrike">
              <a:solidFill>
                <a:srgbClr val="FAFD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22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377" name="Google Shape;377;p22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378" name="Google Shape;378;p22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79" name="Google Shape;379;p22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Tests and Test Paths</a:t>
            </a:r>
            <a:endParaRPr/>
          </a:p>
        </p:txBody>
      </p:sp>
      <p:sp>
        <p:nvSpPr>
          <p:cNvPr id="380" name="Google Shape;380;p22"/>
          <p:cNvSpPr txBox="1"/>
          <p:nvPr/>
        </p:nvSpPr>
        <p:spPr>
          <a:xfrm>
            <a:off x="471488" y="904334"/>
            <a:ext cx="1046162" cy="457200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test 1</a:t>
            </a:r>
            <a:endParaRPr/>
          </a:p>
        </p:txBody>
      </p:sp>
      <p:sp>
        <p:nvSpPr>
          <p:cNvPr id="381" name="Google Shape;381;p22"/>
          <p:cNvSpPr txBox="1"/>
          <p:nvPr/>
        </p:nvSpPr>
        <p:spPr>
          <a:xfrm>
            <a:off x="471488" y="1648872"/>
            <a:ext cx="1046162" cy="457200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test 2</a:t>
            </a:r>
            <a:endParaRPr/>
          </a:p>
        </p:txBody>
      </p:sp>
      <p:sp>
        <p:nvSpPr>
          <p:cNvPr id="382" name="Google Shape;382;p22"/>
          <p:cNvSpPr txBox="1"/>
          <p:nvPr/>
        </p:nvSpPr>
        <p:spPr>
          <a:xfrm>
            <a:off x="471488" y="2374359"/>
            <a:ext cx="1046162" cy="457200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test 3</a:t>
            </a:r>
            <a:endParaRPr/>
          </a:p>
        </p:txBody>
      </p:sp>
      <p:grpSp>
        <p:nvGrpSpPr>
          <p:cNvPr id="383" name="Google Shape;383;p22"/>
          <p:cNvGrpSpPr/>
          <p:nvPr/>
        </p:nvGrpSpPr>
        <p:grpSpPr>
          <a:xfrm>
            <a:off x="1685925" y="904334"/>
            <a:ext cx="5091113" cy="1704975"/>
            <a:chOff x="1062" y="904"/>
            <a:chExt cx="3207" cy="1074"/>
          </a:xfrm>
        </p:grpSpPr>
        <p:sp>
          <p:nvSpPr>
            <p:cNvPr id="384" name="Google Shape;384;p22"/>
            <p:cNvSpPr txBox="1"/>
            <p:nvPr/>
          </p:nvSpPr>
          <p:spPr>
            <a:xfrm>
              <a:off x="2032" y="904"/>
              <a:ext cx="1267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many-to-one</a:t>
              </a:r>
              <a:endParaRPr/>
            </a:p>
          </p:txBody>
        </p:sp>
        <p:cxnSp>
          <p:nvCxnSpPr>
            <p:cNvPr id="385" name="Google Shape;385;p22"/>
            <p:cNvCxnSpPr/>
            <p:nvPr/>
          </p:nvCxnSpPr>
          <p:spPr>
            <a:xfrm>
              <a:off x="1069" y="1517"/>
              <a:ext cx="3193" cy="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86" name="Google Shape;386;p22"/>
            <p:cNvCxnSpPr/>
            <p:nvPr/>
          </p:nvCxnSpPr>
          <p:spPr>
            <a:xfrm>
              <a:off x="1062" y="1056"/>
              <a:ext cx="3207" cy="307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87" name="Google Shape;387;p22"/>
            <p:cNvCxnSpPr/>
            <p:nvPr/>
          </p:nvCxnSpPr>
          <p:spPr>
            <a:xfrm flipH="1" rot="10800000">
              <a:off x="1065" y="1670"/>
              <a:ext cx="3200" cy="308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388" name="Google Shape;388;p22"/>
          <p:cNvGrpSpPr/>
          <p:nvPr/>
        </p:nvGrpSpPr>
        <p:grpSpPr>
          <a:xfrm>
            <a:off x="561975" y="3722147"/>
            <a:ext cx="1046163" cy="1944687"/>
            <a:chOff x="354" y="2451"/>
            <a:chExt cx="659" cy="1225"/>
          </a:xfrm>
        </p:grpSpPr>
        <p:sp>
          <p:nvSpPr>
            <p:cNvPr id="389" name="Google Shape;389;p22"/>
            <p:cNvSpPr txBox="1"/>
            <p:nvPr/>
          </p:nvSpPr>
          <p:spPr>
            <a:xfrm>
              <a:off x="354" y="2451"/>
              <a:ext cx="659" cy="288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test 1</a:t>
              </a:r>
              <a:endParaRPr/>
            </a:p>
          </p:txBody>
        </p:sp>
        <p:sp>
          <p:nvSpPr>
            <p:cNvPr id="390" name="Google Shape;390;p22"/>
            <p:cNvSpPr txBox="1"/>
            <p:nvPr/>
          </p:nvSpPr>
          <p:spPr>
            <a:xfrm>
              <a:off x="354" y="2920"/>
              <a:ext cx="659" cy="288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test 2</a:t>
              </a:r>
              <a:endParaRPr/>
            </a:p>
          </p:txBody>
        </p:sp>
        <p:sp>
          <p:nvSpPr>
            <p:cNvPr id="391" name="Google Shape;391;p22"/>
            <p:cNvSpPr txBox="1"/>
            <p:nvPr/>
          </p:nvSpPr>
          <p:spPr>
            <a:xfrm>
              <a:off x="354" y="3388"/>
              <a:ext cx="659" cy="288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test 3</a:t>
              </a:r>
              <a:endParaRPr/>
            </a:p>
          </p:txBody>
        </p:sp>
      </p:grpSp>
      <p:grpSp>
        <p:nvGrpSpPr>
          <p:cNvPr id="392" name="Google Shape;392;p22"/>
          <p:cNvGrpSpPr/>
          <p:nvPr/>
        </p:nvGrpSpPr>
        <p:grpSpPr>
          <a:xfrm>
            <a:off x="1785938" y="3550697"/>
            <a:ext cx="5076825" cy="1887537"/>
            <a:chOff x="1125" y="2343"/>
            <a:chExt cx="3198" cy="1189"/>
          </a:xfrm>
        </p:grpSpPr>
        <p:sp>
          <p:nvSpPr>
            <p:cNvPr id="393" name="Google Shape;393;p22"/>
            <p:cNvSpPr txBox="1"/>
            <p:nvPr/>
          </p:nvSpPr>
          <p:spPr>
            <a:xfrm>
              <a:off x="1719" y="2343"/>
              <a:ext cx="2322" cy="2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many-to-many</a:t>
              </a:r>
              <a:endParaRPr/>
            </a:p>
          </p:txBody>
        </p:sp>
        <p:cxnSp>
          <p:nvCxnSpPr>
            <p:cNvPr id="394" name="Google Shape;394;p22"/>
            <p:cNvCxnSpPr/>
            <p:nvPr/>
          </p:nvCxnSpPr>
          <p:spPr>
            <a:xfrm>
              <a:off x="1128" y="3064"/>
              <a:ext cx="3193" cy="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95" name="Google Shape;395;p22"/>
            <p:cNvCxnSpPr/>
            <p:nvPr/>
          </p:nvCxnSpPr>
          <p:spPr>
            <a:xfrm>
              <a:off x="1131" y="2622"/>
              <a:ext cx="3190" cy="333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96" name="Google Shape;396;p22"/>
            <p:cNvCxnSpPr/>
            <p:nvPr/>
          </p:nvCxnSpPr>
          <p:spPr>
            <a:xfrm flipH="1" rot="10800000">
              <a:off x="1125" y="3166"/>
              <a:ext cx="3187" cy="34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97" name="Google Shape;397;p22"/>
            <p:cNvCxnSpPr/>
            <p:nvPr/>
          </p:nvCxnSpPr>
          <p:spPr>
            <a:xfrm>
              <a:off x="1128" y="3532"/>
              <a:ext cx="3193" cy="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98" name="Google Shape;398;p22"/>
            <p:cNvCxnSpPr/>
            <p:nvPr/>
          </p:nvCxnSpPr>
          <p:spPr>
            <a:xfrm>
              <a:off x="1128" y="2595"/>
              <a:ext cx="3193" cy="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99" name="Google Shape;399;p22"/>
            <p:cNvCxnSpPr/>
            <p:nvPr/>
          </p:nvCxnSpPr>
          <p:spPr>
            <a:xfrm flipH="1" rot="10800000">
              <a:off x="1133" y="2686"/>
              <a:ext cx="3190" cy="339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400" name="Google Shape;400;p22"/>
            <p:cNvCxnSpPr/>
            <p:nvPr/>
          </p:nvCxnSpPr>
          <p:spPr>
            <a:xfrm>
              <a:off x="1133" y="3105"/>
              <a:ext cx="3184" cy="336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401" name="Google Shape;401;p22"/>
            <p:cNvCxnSpPr/>
            <p:nvPr/>
          </p:nvCxnSpPr>
          <p:spPr>
            <a:xfrm flipH="1" rot="10800000">
              <a:off x="1127" y="2776"/>
              <a:ext cx="3194" cy="701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402" name="Google Shape;402;p22"/>
            <p:cNvCxnSpPr/>
            <p:nvPr/>
          </p:nvCxnSpPr>
          <p:spPr>
            <a:xfrm>
              <a:off x="1126" y="2647"/>
              <a:ext cx="3191" cy="71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403" name="Google Shape;403;p22"/>
          <p:cNvGrpSpPr/>
          <p:nvPr/>
        </p:nvGrpSpPr>
        <p:grpSpPr>
          <a:xfrm>
            <a:off x="127000" y="3720569"/>
            <a:ext cx="8890000" cy="2924180"/>
            <a:chOff x="80" y="2450"/>
            <a:chExt cx="5600" cy="1842"/>
          </a:xfrm>
        </p:grpSpPr>
        <p:grpSp>
          <p:nvGrpSpPr>
            <p:cNvPr id="404" name="Google Shape;404;p22"/>
            <p:cNvGrpSpPr/>
            <p:nvPr/>
          </p:nvGrpSpPr>
          <p:grpSpPr>
            <a:xfrm>
              <a:off x="4364" y="2450"/>
              <a:ext cx="1242" cy="1229"/>
              <a:chOff x="4364" y="2450"/>
              <a:chExt cx="1242" cy="1229"/>
            </a:xfrm>
          </p:grpSpPr>
          <p:sp>
            <p:nvSpPr>
              <p:cNvPr id="405" name="Google Shape;405;p22"/>
              <p:cNvSpPr txBox="1"/>
              <p:nvPr/>
            </p:nvSpPr>
            <p:spPr>
              <a:xfrm>
                <a:off x="4364" y="2450"/>
                <a:ext cx="1242" cy="291"/>
              </a:xfrm>
              <a:prstGeom prst="rect">
                <a:avLst/>
              </a:prstGeom>
              <a:solidFill>
                <a:srgbClr val="0099F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Test Path 1</a:t>
                </a:r>
                <a:endParaRPr/>
              </a:p>
            </p:txBody>
          </p:sp>
          <p:sp>
            <p:nvSpPr>
              <p:cNvPr id="406" name="Google Shape;406;p22"/>
              <p:cNvSpPr txBox="1"/>
              <p:nvPr/>
            </p:nvSpPr>
            <p:spPr>
              <a:xfrm>
                <a:off x="4364" y="2925"/>
                <a:ext cx="1242" cy="291"/>
              </a:xfrm>
              <a:prstGeom prst="rect">
                <a:avLst/>
              </a:prstGeom>
              <a:solidFill>
                <a:srgbClr val="0099F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Test Path 2</a:t>
                </a:r>
                <a:endParaRPr/>
              </a:p>
            </p:txBody>
          </p:sp>
          <p:sp>
            <p:nvSpPr>
              <p:cNvPr id="407" name="Google Shape;407;p22"/>
              <p:cNvSpPr txBox="1"/>
              <p:nvPr/>
            </p:nvSpPr>
            <p:spPr>
              <a:xfrm>
                <a:off x="4364" y="3388"/>
                <a:ext cx="1242" cy="291"/>
              </a:xfrm>
              <a:prstGeom prst="rect">
                <a:avLst/>
              </a:prstGeom>
              <a:solidFill>
                <a:srgbClr val="0099F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Test Path 3</a:t>
                </a:r>
                <a:endParaRPr/>
              </a:p>
            </p:txBody>
          </p:sp>
        </p:grpSp>
        <p:sp>
          <p:nvSpPr>
            <p:cNvPr id="408" name="Google Shape;408;p22"/>
            <p:cNvSpPr txBox="1"/>
            <p:nvPr/>
          </p:nvSpPr>
          <p:spPr>
            <a:xfrm>
              <a:off x="80" y="3769"/>
              <a:ext cx="5600" cy="5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rPr>
                <a:t>Non-deterministic software–the same test can execute different test paths</a:t>
              </a:r>
              <a:endParaRPr/>
            </a:p>
          </p:txBody>
        </p:sp>
      </p:grpSp>
      <p:grpSp>
        <p:nvGrpSpPr>
          <p:cNvPr id="409" name="Google Shape;409;p22"/>
          <p:cNvGrpSpPr/>
          <p:nvPr/>
        </p:nvGrpSpPr>
        <p:grpSpPr>
          <a:xfrm>
            <a:off x="31750" y="1466309"/>
            <a:ext cx="9078913" cy="1876426"/>
            <a:chOff x="20" y="1030"/>
            <a:chExt cx="5719" cy="1182"/>
          </a:xfrm>
        </p:grpSpPr>
        <p:grpSp>
          <p:nvGrpSpPr>
            <p:cNvPr id="410" name="Google Shape;410;p22"/>
            <p:cNvGrpSpPr/>
            <p:nvPr/>
          </p:nvGrpSpPr>
          <p:grpSpPr>
            <a:xfrm>
              <a:off x="20" y="1030"/>
              <a:ext cx="5719" cy="1182"/>
              <a:chOff x="20" y="1030"/>
              <a:chExt cx="5719" cy="1182"/>
            </a:xfrm>
          </p:grpSpPr>
          <p:sp>
            <p:nvSpPr>
              <p:cNvPr id="411" name="Google Shape;411;p22"/>
              <p:cNvSpPr txBox="1"/>
              <p:nvPr/>
            </p:nvSpPr>
            <p:spPr>
              <a:xfrm>
                <a:off x="4364" y="1030"/>
                <a:ext cx="659" cy="523"/>
              </a:xfrm>
              <a:prstGeom prst="rect">
                <a:avLst/>
              </a:prstGeom>
              <a:solidFill>
                <a:srgbClr val="0099F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Test Path</a:t>
                </a:r>
                <a:endParaRPr/>
              </a:p>
            </p:txBody>
          </p:sp>
          <p:sp>
            <p:nvSpPr>
              <p:cNvPr id="412" name="Google Shape;412;p22"/>
              <p:cNvSpPr txBox="1"/>
              <p:nvPr/>
            </p:nvSpPr>
            <p:spPr>
              <a:xfrm>
                <a:off x="20" y="1921"/>
                <a:ext cx="5719" cy="2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Deterministic</a:t>
                </a:r>
                <a:r>
                  <a:rPr b="1" lang="en-US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 software–test </a:t>
                </a:r>
                <a:r>
                  <a:rPr b="1" lang="en-US" sz="24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always executes the same test path</a:t>
                </a:r>
                <a:endParaRPr/>
              </a:p>
            </p:txBody>
          </p:sp>
        </p:grpSp>
        <p:cxnSp>
          <p:nvCxnSpPr>
            <p:cNvPr id="413" name="Google Shape;413;p22"/>
            <p:cNvCxnSpPr/>
            <p:nvPr/>
          </p:nvCxnSpPr>
          <p:spPr>
            <a:xfrm>
              <a:off x="20" y="2208"/>
              <a:ext cx="5719" cy="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23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420" name="Google Shape;420;p23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421" name="Google Shape;421;p23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22" name="Google Shape;422;p23"/>
          <p:cNvSpPr txBox="1"/>
          <p:nvPr>
            <p:ph type="title"/>
          </p:nvPr>
        </p:nvSpPr>
        <p:spPr>
          <a:xfrm>
            <a:off x="48768" y="96838"/>
            <a:ext cx="9005888" cy="9255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Testing and Covering Graphs </a:t>
            </a:r>
            <a:r>
              <a:rPr lang="en-US" sz="3200"/>
              <a:t>(7.2)</a:t>
            </a:r>
            <a:endParaRPr/>
          </a:p>
        </p:txBody>
      </p:sp>
      <p:sp>
        <p:nvSpPr>
          <p:cNvPr id="423" name="Google Shape;423;p23"/>
          <p:cNvSpPr txBox="1"/>
          <p:nvPr>
            <p:ph idx="1" type="body"/>
          </p:nvPr>
        </p:nvSpPr>
        <p:spPr>
          <a:xfrm>
            <a:off x="138113" y="1085850"/>
            <a:ext cx="8867775" cy="12763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We use graphs in testing as follows 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Develop a model of the software as a graph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Require tests to visit or tour specific sets of nodes, edges or subpaths</a:t>
            </a:r>
            <a:endParaRPr/>
          </a:p>
        </p:txBody>
      </p:sp>
      <p:sp>
        <p:nvSpPr>
          <p:cNvPr id="424" name="Google Shape;424;p23"/>
          <p:cNvSpPr/>
          <p:nvPr/>
        </p:nvSpPr>
        <p:spPr>
          <a:xfrm>
            <a:off x="138113" y="2747727"/>
            <a:ext cx="8867775" cy="24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40"/>
              <a:buFont typeface="Gill Sans"/>
              <a:buChar char="•"/>
            </a:pPr>
            <a:r>
              <a:rPr b="0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Test Requirements (TR)</a:t>
            </a:r>
            <a:r>
              <a:rPr b="0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: Describe properties of test paths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040"/>
              <a:buFont typeface="Gill Sans"/>
              <a:buChar char="•"/>
            </a:pPr>
            <a:r>
              <a:rPr b="0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Test Criterion</a:t>
            </a:r>
            <a:r>
              <a:rPr b="0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: Rules that define test requirements</a:t>
            </a:r>
            <a:endParaRPr/>
          </a:p>
          <a:p>
            <a:pPr indent="-285750" lvl="0" marL="285750" marR="0" rtl="0" algn="just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040"/>
              <a:buFont typeface="Gill Sans"/>
              <a:buChar char="•"/>
            </a:pPr>
            <a:r>
              <a:rPr b="0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Satisfaction</a:t>
            </a:r>
            <a:r>
              <a:rPr b="0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: </a:t>
            </a:r>
            <a:r>
              <a:rPr b="0" i="1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Given a set TR of test requirements for a criterion C, a set of tests T satisfies C on a graph if and only if for every test requirement in TR, there is a test path in path(T) that meets the test requirement tr</a:t>
            </a:r>
            <a:endParaRPr b="0" i="1" sz="24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25" name="Google Shape;425;p23"/>
          <p:cNvSpPr/>
          <p:nvPr/>
        </p:nvSpPr>
        <p:spPr>
          <a:xfrm>
            <a:off x="138113" y="4686300"/>
            <a:ext cx="8867775" cy="157797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40"/>
              <a:buFont typeface="Gill Sans"/>
              <a:buChar char="•"/>
            </a:pPr>
            <a:r>
              <a:rPr b="0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Structural Coverage Criteria</a:t>
            </a:r>
            <a:r>
              <a:rPr b="0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: Defined on a graph just in terms of nodes and edges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040"/>
              <a:buFont typeface="Gill Sans"/>
              <a:buChar char="•"/>
            </a:pPr>
            <a:r>
              <a:rPr b="0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Data Flow Coverage Criteria</a:t>
            </a:r>
            <a:r>
              <a:rPr b="0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: Requires a graph to be annotated with references to variables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24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432" name="Google Shape;432;p24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433" name="Google Shape;433;p24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34" name="Google Shape;434;p24"/>
          <p:cNvSpPr txBox="1"/>
          <p:nvPr>
            <p:ph type="title"/>
          </p:nvPr>
        </p:nvSpPr>
        <p:spPr>
          <a:xfrm>
            <a:off x="685800" y="96838"/>
            <a:ext cx="7772400" cy="82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Node and Edge Coverage</a:t>
            </a:r>
            <a:endParaRPr/>
          </a:p>
        </p:txBody>
      </p:sp>
      <p:sp>
        <p:nvSpPr>
          <p:cNvPr id="435" name="Google Shape;435;p24"/>
          <p:cNvSpPr txBox="1"/>
          <p:nvPr>
            <p:ph idx="1" type="body"/>
          </p:nvPr>
        </p:nvSpPr>
        <p:spPr>
          <a:xfrm>
            <a:off x="138113" y="1266825"/>
            <a:ext cx="8867775" cy="76676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The first (and simplest) two criteria require that each node and edge in a graph be executed </a:t>
            </a:r>
            <a:endParaRPr/>
          </a:p>
        </p:txBody>
      </p:sp>
      <p:sp>
        <p:nvSpPr>
          <p:cNvPr id="436" name="Google Shape;436;p24"/>
          <p:cNvSpPr txBox="1"/>
          <p:nvPr/>
        </p:nvSpPr>
        <p:spPr>
          <a:xfrm>
            <a:off x="441325" y="2511425"/>
            <a:ext cx="8262938" cy="1206500"/>
          </a:xfrm>
          <a:prstGeom prst="rect">
            <a:avLst/>
          </a:prstGeom>
          <a:gradFill>
            <a:gsLst>
              <a:gs pos="0">
                <a:srgbClr val="3399FF"/>
              </a:gs>
              <a:gs pos="100000">
                <a:srgbClr val="0033CC"/>
              </a:gs>
            </a:gsLst>
            <a:path path="circle">
              <a:fillToRect b="50%" l="50%" r="50%" t="50%"/>
            </a:path>
            <a:tileRect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Node Coverage (NC)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: Test set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T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satisfies node coverage on graph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G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iff for every syntactically reachable node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in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, there is some path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p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in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path(T)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such that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p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visits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.</a:t>
            </a:r>
            <a:endParaRPr/>
          </a:p>
        </p:txBody>
      </p:sp>
      <p:sp>
        <p:nvSpPr>
          <p:cNvPr id="437" name="Google Shape;437;p24"/>
          <p:cNvSpPr txBox="1"/>
          <p:nvPr/>
        </p:nvSpPr>
        <p:spPr>
          <a:xfrm>
            <a:off x="439738" y="5390660"/>
            <a:ext cx="8262937" cy="830997"/>
          </a:xfrm>
          <a:prstGeom prst="rect">
            <a:avLst/>
          </a:prstGeom>
          <a:gradFill>
            <a:gsLst>
              <a:gs pos="0">
                <a:srgbClr val="66CCFF"/>
              </a:gs>
              <a:gs pos="100000">
                <a:srgbClr val="0033CC"/>
              </a:gs>
            </a:gsLst>
            <a:path path="circle">
              <a:fillToRect b="50%" l="50%" r="50%" t="50%"/>
            </a:path>
            <a:tileRect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Node Coverage (NC)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: TR contains each reachable node in G.</a:t>
            </a:r>
            <a:endParaRPr/>
          </a:p>
        </p:txBody>
      </p:sp>
      <p:sp>
        <p:nvSpPr>
          <p:cNvPr id="438" name="Google Shape;438;p24"/>
          <p:cNvSpPr/>
          <p:nvPr/>
        </p:nvSpPr>
        <p:spPr>
          <a:xfrm>
            <a:off x="138113" y="4211638"/>
            <a:ext cx="8867775" cy="7556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Gill Sans"/>
              <a:buChar char="•"/>
            </a:pPr>
            <a:r>
              <a:rPr b="0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This statement is a bit cumbersome, so we abbreviate it in terms of the set of test requirements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25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444" name="Google Shape;444;p25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445" name="Google Shape;445;p25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6" name="Google Shape;446;p25"/>
          <p:cNvSpPr txBox="1"/>
          <p:nvPr>
            <p:ph type="title"/>
          </p:nvPr>
        </p:nvSpPr>
        <p:spPr>
          <a:xfrm>
            <a:off x="685800" y="96838"/>
            <a:ext cx="7772400" cy="82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Node and Edge Coverage</a:t>
            </a:r>
            <a:endParaRPr/>
          </a:p>
        </p:txBody>
      </p:sp>
      <p:sp>
        <p:nvSpPr>
          <p:cNvPr id="447" name="Google Shape;447;p25"/>
          <p:cNvSpPr txBox="1"/>
          <p:nvPr>
            <p:ph idx="1" type="body"/>
          </p:nvPr>
        </p:nvSpPr>
        <p:spPr>
          <a:xfrm>
            <a:off x="138113" y="1035050"/>
            <a:ext cx="8867775" cy="47148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Edge coverage is slightly stronger than node coverage </a:t>
            </a:r>
            <a:endParaRPr/>
          </a:p>
        </p:txBody>
      </p:sp>
      <p:sp>
        <p:nvSpPr>
          <p:cNvPr id="448" name="Google Shape;448;p25"/>
          <p:cNvSpPr txBox="1"/>
          <p:nvPr/>
        </p:nvSpPr>
        <p:spPr>
          <a:xfrm>
            <a:off x="460375" y="1645986"/>
            <a:ext cx="8262938" cy="841375"/>
          </a:xfrm>
          <a:prstGeom prst="rect">
            <a:avLst/>
          </a:prstGeom>
          <a:gradFill>
            <a:gsLst>
              <a:gs pos="0">
                <a:srgbClr val="0066FF"/>
              </a:gs>
              <a:gs pos="100000">
                <a:srgbClr val="0033CC"/>
              </a:gs>
            </a:gsLst>
            <a:path path="circle">
              <a:fillToRect b="50%" l="50%" r="50%" t="50%"/>
            </a:path>
            <a:tileRect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Edge Coverage (EC)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: TR contains each reachable path of length up to 1, inclusive, in G.</a:t>
            </a:r>
            <a:endParaRPr/>
          </a:p>
        </p:txBody>
      </p:sp>
      <p:sp>
        <p:nvSpPr>
          <p:cNvPr id="449" name="Google Shape;449;p25"/>
          <p:cNvSpPr/>
          <p:nvPr/>
        </p:nvSpPr>
        <p:spPr>
          <a:xfrm>
            <a:off x="138113" y="2614778"/>
            <a:ext cx="8867775" cy="7556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The phrase “</a:t>
            </a:r>
            <a:r>
              <a:rPr b="0" i="1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length up to 1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” allows for graphs with one node and no edges</a:t>
            </a:r>
            <a:endParaRPr/>
          </a:p>
        </p:txBody>
      </p:sp>
      <p:sp>
        <p:nvSpPr>
          <p:cNvPr id="450" name="Google Shape;450;p25"/>
          <p:cNvSpPr/>
          <p:nvPr/>
        </p:nvSpPr>
        <p:spPr>
          <a:xfrm>
            <a:off x="153988" y="3509876"/>
            <a:ext cx="8867775" cy="7556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NC and EC are only different when there is an edge and another subpath between a pair of nodes (as in an “if-else” statement)</a:t>
            </a:r>
            <a:endParaRPr/>
          </a:p>
        </p:txBody>
      </p:sp>
      <p:sp>
        <p:nvSpPr>
          <p:cNvPr id="451" name="Google Shape;451;p25"/>
          <p:cNvSpPr txBox="1"/>
          <p:nvPr/>
        </p:nvSpPr>
        <p:spPr>
          <a:xfrm>
            <a:off x="3643313" y="4560888"/>
            <a:ext cx="5289672" cy="1938992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Node Coverage</a:t>
            </a: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:  TR = { 1, 2, 3 }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                           Test Path = [ 1, 2, 3 ]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Edge Coverage</a:t>
            </a: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: TR = { (1, 2), (1, 3), (2, 3)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                           Test Paths = [ 1, 2, 3 ]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                                                 [ 1, 3 ]</a:t>
            </a:r>
            <a:endParaRPr/>
          </a:p>
        </p:txBody>
      </p:sp>
      <p:grpSp>
        <p:nvGrpSpPr>
          <p:cNvPr id="452" name="Google Shape;452;p25"/>
          <p:cNvGrpSpPr/>
          <p:nvPr/>
        </p:nvGrpSpPr>
        <p:grpSpPr>
          <a:xfrm>
            <a:off x="1847937" y="4633583"/>
            <a:ext cx="1436687" cy="1749425"/>
            <a:chOff x="979" y="2843"/>
            <a:chExt cx="905" cy="1102"/>
          </a:xfrm>
        </p:grpSpPr>
        <p:grpSp>
          <p:nvGrpSpPr>
            <p:cNvPr id="453" name="Google Shape;453;p25"/>
            <p:cNvGrpSpPr/>
            <p:nvPr/>
          </p:nvGrpSpPr>
          <p:grpSpPr>
            <a:xfrm>
              <a:off x="979" y="3344"/>
              <a:ext cx="350" cy="296"/>
              <a:chOff x="4288" y="1746"/>
              <a:chExt cx="350" cy="296"/>
            </a:xfrm>
          </p:grpSpPr>
          <p:sp>
            <p:nvSpPr>
              <p:cNvPr id="454" name="Google Shape;454;p25"/>
              <p:cNvSpPr/>
              <p:nvPr/>
            </p:nvSpPr>
            <p:spPr>
              <a:xfrm>
                <a:off x="4288" y="1746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455" name="Google Shape;455;p25"/>
              <p:cNvSpPr txBox="1"/>
              <p:nvPr/>
            </p:nvSpPr>
            <p:spPr>
              <a:xfrm>
                <a:off x="4356" y="1769"/>
                <a:ext cx="205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2</a:t>
                </a:r>
                <a:endParaRPr b="1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</p:grpSp>
        <p:grpSp>
          <p:nvGrpSpPr>
            <p:cNvPr id="456" name="Google Shape;456;p25"/>
            <p:cNvGrpSpPr/>
            <p:nvPr/>
          </p:nvGrpSpPr>
          <p:grpSpPr>
            <a:xfrm>
              <a:off x="1504" y="3037"/>
              <a:ext cx="380" cy="908"/>
              <a:chOff x="1346" y="2965"/>
              <a:chExt cx="380" cy="908"/>
            </a:xfrm>
          </p:grpSpPr>
          <p:grpSp>
            <p:nvGrpSpPr>
              <p:cNvPr id="457" name="Google Shape;457;p25"/>
              <p:cNvGrpSpPr/>
              <p:nvPr/>
            </p:nvGrpSpPr>
            <p:grpSpPr>
              <a:xfrm>
                <a:off x="1346" y="3577"/>
                <a:ext cx="350" cy="296"/>
                <a:chOff x="4738" y="2684"/>
                <a:chExt cx="350" cy="296"/>
              </a:xfrm>
            </p:grpSpPr>
            <p:sp>
              <p:nvSpPr>
                <p:cNvPr id="458" name="Google Shape;458;p25"/>
                <p:cNvSpPr/>
                <p:nvPr/>
              </p:nvSpPr>
              <p:spPr>
                <a:xfrm>
                  <a:off x="47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571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459" name="Google Shape;459;p25"/>
                <p:cNvSpPr txBox="1"/>
                <p:nvPr/>
              </p:nvSpPr>
              <p:spPr>
                <a:xfrm>
                  <a:off x="4815" y="2707"/>
                  <a:ext cx="205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2000">
                      <a:solidFill>
                        <a:schemeClr val="lt1"/>
                      </a:solidFill>
                      <a:latin typeface="Gill Sans"/>
                      <a:ea typeface="Gill Sans"/>
                      <a:cs typeface="Gill Sans"/>
                      <a:sym typeface="Gill Sans"/>
                    </a:rPr>
                    <a:t>3</a:t>
                  </a:r>
                  <a:endParaRPr b="1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</p:grpSp>
          <p:grpSp>
            <p:nvGrpSpPr>
              <p:cNvPr id="460" name="Google Shape;460;p25"/>
              <p:cNvGrpSpPr/>
              <p:nvPr/>
            </p:nvGrpSpPr>
            <p:grpSpPr>
              <a:xfrm>
                <a:off x="1376" y="2965"/>
                <a:ext cx="350" cy="296"/>
                <a:chOff x="3838" y="2684"/>
                <a:chExt cx="350" cy="296"/>
              </a:xfrm>
            </p:grpSpPr>
            <p:sp>
              <p:nvSpPr>
                <p:cNvPr id="461" name="Google Shape;461;p25"/>
                <p:cNvSpPr/>
                <p:nvPr/>
              </p:nvSpPr>
              <p:spPr>
                <a:xfrm>
                  <a:off x="38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462" name="Google Shape;462;p25"/>
                <p:cNvSpPr txBox="1"/>
                <p:nvPr/>
              </p:nvSpPr>
              <p:spPr>
                <a:xfrm>
                  <a:off x="3915" y="2707"/>
                  <a:ext cx="205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2000">
                      <a:solidFill>
                        <a:schemeClr val="lt1"/>
                      </a:solidFill>
                      <a:latin typeface="Gill Sans"/>
                      <a:ea typeface="Gill Sans"/>
                      <a:cs typeface="Gill Sans"/>
                      <a:sym typeface="Gill Sans"/>
                    </a:rPr>
                    <a:t>1</a:t>
                  </a:r>
                  <a:endParaRPr b="1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</p:grpSp>
        </p:grpSp>
        <p:cxnSp>
          <p:nvCxnSpPr>
            <p:cNvPr id="463" name="Google Shape;463;p25"/>
            <p:cNvCxnSpPr/>
            <p:nvPr/>
          </p:nvCxnSpPr>
          <p:spPr>
            <a:xfrm flipH="1" rot="10800000">
              <a:off x="1324" y="3264"/>
              <a:ext cx="250" cy="16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med" w="med" type="stealth"/>
              <a:tailEnd len="med" w="med" type="none"/>
            </a:ln>
          </p:spPr>
        </p:cxnSp>
        <p:cxnSp>
          <p:nvCxnSpPr>
            <p:cNvPr id="464" name="Google Shape;464;p25"/>
            <p:cNvCxnSpPr/>
            <p:nvPr/>
          </p:nvCxnSpPr>
          <p:spPr>
            <a:xfrm>
              <a:off x="1304" y="3588"/>
              <a:ext cx="218" cy="15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465" name="Google Shape;465;p25"/>
            <p:cNvCxnSpPr/>
            <p:nvPr/>
          </p:nvCxnSpPr>
          <p:spPr>
            <a:xfrm>
              <a:off x="1694" y="3335"/>
              <a:ext cx="0" cy="314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466" name="Google Shape;466;p25"/>
            <p:cNvCxnSpPr/>
            <p:nvPr/>
          </p:nvCxnSpPr>
          <p:spPr>
            <a:xfrm>
              <a:off x="1694" y="2843"/>
              <a:ext cx="0" cy="186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26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472" name="Google Shape;472;p26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473" name="Google Shape;473;p26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74" name="Google Shape;474;p26"/>
          <p:cNvSpPr txBox="1"/>
          <p:nvPr>
            <p:ph type="title"/>
          </p:nvPr>
        </p:nvSpPr>
        <p:spPr>
          <a:xfrm>
            <a:off x="685800" y="96838"/>
            <a:ext cx="7772400" cy="82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Paths of Length 1 and 0</a:t>
            </a:r>
            <a:endParaRPr/>
          </a:p>
        </p:txBody>
      </p:sp>
      <p:sp>
        <p:nvSpPr>
          <p:cNvPr id="475" name="Google Shape;475;p26"/>
          <p:cNvSpPr txBox="1"/>
          <p:nvPr>
            <p:ph idx="1" type="body"/>
          </p:nvPr>
        </p:nvSpPr>
        <p:spPr>
          <a:xfrm>
            <a:off x="138113" y="886989"/>
            <a:ext cx="8867775" cy="76676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A graph with </a:t>
            </a:r>
            <a:r>
              <a:rPr lang="en-US">
                <a:solidFill>
                  <a:schemeClr val="lt2"/>
                </a:solidFill>
              </a:rPr>
              <a:t>only one node</a:t>
            </a:r>
            <a:r>
              <a:rPr lang="en-US"/>
              <a:t> will not have any edges </a:t>
            </a:r>
            <a:endParaRPr/>
          </a:p>
        </p:txBody>
      </p:sp>
      <p:sp>
        <p:nvSpPr>
          <p:cNvPr id="476" name="Google Shape;476;p26"/>
          <p:cNvSpPr/>
          <p:nvPr/>
        </p:nvSpPr>
        <p:spPr>
          <a:xfrm>
            <a:off x="138113" y="2301452"/>
            <a:ext cx="8867775" cy="7556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It may seem trivial, but formally, Edge Coverage needs to require Node Coverage on this graph</a:t>
            </a:r>
            <a:endParaRPr/>
          </a:p>
        </p:txBody>
      </p:sp>
      <p:grpSp>
        <p:nvGrpSpPr>
          <p:cNvPr id="477" name="Google Shape;477;p26"/>
          <p:cNvGrpSpPr/>
          <p:nvPr/>
        </p:nvGrpSpPr>
        <p:grpSpPr>
          <a:xfrm>
            <a:off x="3513138" y="1425152"/>
            <a:ext cx="555625" cy="777875"/>
            <a:chOff x="1068" y="1209"/>
            <a:chExt cx="350" cy="490"/>
          </a:xfrm>
        </p:grpSpPr>
        <p:grpSp>
          <p:nvGrpSpPr>
            <p:cNvPr id="478" name="Google Shape;478;p26"/>
            <p:cNvGrpSpPr/>
            <p:nvPr/>
          </p:nvGrpSpPr>
          <p:grpSpPr>
            <a:xfrm>
              <a:off x="1068" y="1403"/>
              <a:ext cx="350" cy="296"/>
              <a:chOff x="3838" y="2684"/>
              <a:chExt cx="350" cy="296"/>
            </a:xfrm>
          </p:grpSpPr>
          <p:sp>
            <p:nvSpPr>
              <p:cNvPr id="479" name="Google Shape;479;p26"/>
              <p:cNvSpPr/>
              <p:nvPr/>
            </p:nvSpPr>
            <p:spPr>
              <a:xfrm>
                <a:off x="3838" y="2684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80" name="Google Shape;480;p26"/>
              <p:cNvSpPr txBox="1"/>
              <p:nvPr/>
            </p:nvSpPr>
            <p:spPr>
              <a:xfrm>
                <a:off x="3915" y="2707"/>
                <a:ext cx="196" cy="2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1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cxnSp>
          <p:nvCxnSpPr>
            <p:cNvPr id="481" name="Google Shape;481;p26"/>
            <p:cNvCxnSpPr/>
            <p:nvPr/>
          </p:nvCxnSpPr>
          <p:spPr>
            <a:xfrm>
              <a:off x="1243" y="1209"/>
              <a:ext cx="0" cy="186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sp>
        <p:nvSpPr>
          <p:cNvPr id="482" name="Google Shape;482;p26"/>
          <p:cNvSpPr/>
          <p:nvPr/>
        </p:nvSpPr>
        <p:spPr>
          <a:xfrm>
            <a:off x="138113" y="3117427"/>
            <a:ext cx="8867775" cy="7556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Otherwise, Edge Coverage will not subsume Node Coverage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b="0" i="0" lang="en-US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So we define “</a:t>
            </a:r>
            <a:r>
              <a:rPr b="0" i="0" lang="en-US" sz="24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length up to 1</a:t>
            </a:r>
            <a:r>
              <a:rPr b="0" i="0" lang="en-US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” instead of simply “length 1”</a:t>
            </a:r>
            <a:endParaRPr/>
          </a:p>
        </p:txBody>
      </p:sp>
      <p:grpSp>
        <p:nvGrpSpPr>
          <p:cNvPr id="483" name="Google Shape;483;p26"/>
          <p:cNvGrpSpPr/>
          <p:nvPr/>
        </p:nvGrpSpPr>
        <p:grpSpPr>
          <a:xfrm>
            <a:off x="6943725" y="4449849"/>
            <a:ext cx="555625" cy="1749425"/>
            <a:chOff x="1637" y="2541"/>
            <a:chExt cx="350" cy="1102"/>
          </a:xfrm>
        </p:grpSpPr>
        <p:grpSp>
          <p:nvGrpSpPr>
            <p:cNvPr id="484" name="Google Shape;484;p26"/>
            <p:cNvGrpSpPr/>
            <p:nvPr/>
          </p:nvGrpSpPr>
          <p:grpSpPr>
            <a:xfrm>
              <a:off x="1637" y="3347"/>
              <a:ext cx="350" cy="296"/>
              <a:chOff x="4738" y="2684"/>
              <a:chExt cx="350" cy="296"/>
            </a:xfrm>
          </p:grpSpPr>
          <p:sp>
            <p:nvSpPr>
              <p:cNvPr id="485" name="Google Shape;485;p26"/>
              <p:cNvSpPr/>
              <p:nvPr/>
            </p:nvSpPr>
            <p:spPr>
              <a:xfrm>
                <a:off x="4738" y="2684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86" name="Google Shape;486;p26"/>
              <p:cNvSpPr txBox="1"/>
              <p:nvPr/>
            </p:nvSpPr>
            <p:spPr>
              <a:xfrm>
                <a:off x="4815" y="2707"/>
                <a:ext cx="196" cy="2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2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487" name="Google Shape;487;p26"/>
            <p:cNvGrpSpPr/>
            <p:nvPr/>
          </p:nvGrpSpPr>
          <p:grpSpPr>
            <a:xfrm>
              <a:off x="1637" y="2735"/>
              <a:ext cx="350" cy="296"/>
              <a:chOff x="3838" y="2684"/>
              <a:chExt cx="350" cy="296"/>
            </a:xfrm>
          </p:grpSpPr>
          <p:sp>
            <p:nvSpPr>
              <p:cNvPr id="488" name="Google Shape;488;p26"/>
              <p:cNvSpPr/>
              <p:nvPr/>
            </p:nvSpPr>
            <p:spPr>
              <a:xfrm>
                <a:off x="3838" y="2684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89" name="Google Shape;489;p26"/>
              <p:cNvSpPr txBox="1"/>
              <p:nvPr/>
            </p:nvSpPr>
            <p:spPr>
              <a:xfrm>
                <a:off x="3915" y="2707"/>
                <a:ext cx="197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1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cxnSp>
          <p:nvCxnSpPr>
            <p:cNvPr id="490" name="Google Shape;490;p26"/>
            <p:cNvCxnSpPr/>
            <p:nvPr/>
          </p:nvCxnSpPr>
          <p:spPr>
            <a:xfrm>
              <a:off x="1812" y="3033"/>
              <a:ext cx="0" cy="314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491" name="Google Shape;491;p26"/>
            <p:cNvCxnSpPr/>
            <p:nvPr/>
          </p:nvCxnSpPr>
          <p:spPr>
            <a:xfrm>
              <a:off x="1812" y="2541"/>
              <a:ext cx="0" cy="186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sp>
        <p:nvSpPr>
          <p:cNvPr id="492" name="Google Shape;492;p26"/>
          <p:cNvSpPr/>
          <p:nvPr/>
        </p:nvSpPr>
        <p:spPr>
          <a:xfrm>
            <a:off x="138113" y="4524324"/>
            <a:ext cx="6421437" cy="125888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We have the same issue with graphs that only have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one edge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– for Edge-Pair Coverage …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27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499" name="Google Shape;499;p27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500" name="Google Shape;500;p27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01" name="Google Shape;501;p27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Covering Multiple Edges</a:t>
            </a:r>
            <a:endParaRPr/>
          </a:p>
        </p:txBody>
      </p:sp>
      <p:sp>
        <p:nvSpPr>
          <p:cNvPr id="502" name="Google Shape;502;p27"/>
          <p:cNvSpPr txBox="1"/>
          <p:nvPr>
            <p:ph idx="1" type="body"/>
          </p:nvPr>
        </p:nvSpPr>
        <p:spPr>
          <a:xfrm>
            <a:off x="138113" y="892089"/>
            <a:ext cx="8867775" cy="66357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Edge-pair coverage requires </a:t>
            </a:r>
            <a:r>
              <a:rPr lang="en-US">
                <a:solidFill>
                  <a:schemeClr val="lt2"/>
                </a:solidFill>
              </a:rPr>
              <a:t>pairs of edges</a:t>
            </a:r>
            <a:r>
              <a:rPr lang="en-US"/>
              <a:t>, or subpaths of length 2</a:t>
            </a:r>
            <a:endParaRPr/>
          </a:p>
        </p:txBody>
      </p:sp>
      <p:sp>
        <p:nvSpPr>
          <p:cNvPr id="503" name="Google Shape;503;p27"/>
          <p:cNvSpPr txBox="1"/>
          <p:nvPr/>
        </p:nvSpPr>
        <p:spPr>
          <a:xfrm>
            <a:off x="441325" y="1701403"/>
            <a:ext cx="8262938" cy="841375"/>
          </a:xfrm>
          <a:prstGeom prst="rect">
            <a:avLst/>
          </a:prstGeom>
          <a:gradFill>
            <a:gsLst>
              <a:gs pos="0">
                <a:srgbClr val="0066FF"/>
              </a:gs>
              <a:gs pos="100000">
                <a:srgbClr val="0033CC"/>
              </a:gs>
            </a:gsLst>
            <a:path path="circle">
              <a:fillToRect b="50%" l="50%" r="50%" t="50%"/>
            </a:path>
            <a:tileRect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Edge-Pair Coverage (EPC)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: TR contains each reachable path of length up to 2, inclusive, in G.</a:t>
            </a:r>
            <a:endParaRPr/>
          </a:p>
        </p:txBody>
      </p:sp>
      <p:sp>
        <p:nvSpPr>
          <p:cNvPr id="504" name="Google Shape;504;p27"/>
          <p:cNvSpPr/>
          <p:nvPr/>
        </p:nvSpPr>
        <p:spPr>
          <a:xfrm>
            <a:off x="138113" y="2688517"/>
            <a:ext cx="8867775" cy="7556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The phrase “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length up to 2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” is used to include graphs that have less than 2 edges</a:t>
            </a:r>
            <a:endParaRPr/>
          </a:p>
        </p:txBody>
      </p:sp>
      <p:sp>
        <p:nvSpPr>
          <p:cNvPr id="505" name="Google Shape;505;p27"/>
          <p:cNvSpPr/>
          <p:nvPr/>
        </p:nvSpPr>
        <p:spPr>
          <a:xfrm>
            <a:off x="138113" y="5787006"/>
            <a:ext cx="8867775" cy="44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The logical extension is to require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all paths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…</a:t>
            </a:r>
            <a:endParaRPr/>
          </a:p>
        </p:txBody>
      </p:sp>
      <p:grpSp>
        <p:nvGrpSpPr>
          <p:cNvPr id="506" name="Google Shape;506;p27"/>
          <p:cNvGrpSpPr/>
          <p:nvPr/>
        </p:nvGrpSpPr>
        <p:grpSpPr>
          <a:xfrm>
            <a:off x="1262660" y="3786534"/>
            <a:ext cx="2953785" cy="1819448"/>
            <a:chOff x="1262660" y="4345334"/>
            <a:chExt cx="2953785" cy="1819448"/>
          </a:xfrm>
        </p:grpSpPr>
        <p:cxnSp>
          <p:nvCxnSpPr>
            <p:cNvPr id="507" name="Google Shape;507;p27"/>
            <p:cNvCxnSpPr/>
            <p:nvPr/>
          </p:nvCxnSpPr>
          <p:spPr>
            <a:xfrm>
              <a:off x="1818285" y="5261408"/>
              <a:ext cx="639266" cy="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sp>
          <p:nvSpPr>
            <p:cNvPr id="508" name="Google Shape;508;p27"/>
            <p:cNvSpPr/>
            <p:nvPr/>
          </p:nvSpPr>
          <p:spPr>
            <a:xfrm>
              <a:off x="1262660" y="5013758"/>
              <a:ext cx="555625" cy="469900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09" name="Google Shape;509;p27"/>
            <p:cNvSpPr/>
            <p:nvPr/>
          </p:nvSpPr>
          <p:spPr>
            <a:xfrm>
              <a:off x="1262660" y="5682182"/>
              <a:ext cx="555625" cy="469900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10" name="Google Shape;510;p27"/>
            <p:cNvSpPr/>
            <p:nvPr/>
          </p:nvSpPr>
          <p:spPr>
            <a:xfrm>
              <a:off x="3660820" y="4358034"/>
              <a:ext cx="555625" cy="469900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5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11" name="Google Shape;511;p27"/>
            <p:cNvSpPr/>
            <p:nvPr/>
          </p:nvSpPr>
          <p:spPr>
            <a:xfrm>
              <a:off x="3660820" y="5694882"/>
              <a:ext cx="555625" cy="469900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6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12" name="Google Shape;512;p27"/>
            <p:cNvCxnSpPr/>
            <p:nvPr/>
          </p:nvCxnSpPr>
          <p:spPr>
            <a:xfrm>
              <a:off x="1724337" y="4727921"/>
              <a:ext cx="811874" cy="396169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513" name="Google Shape;513;p27"/>
            <p:cNvCxnSpPr/>
            <p:nvPr/>
          </p:nvCxnSpPr>
          <p:spPr>
            <a:xfrm>
              <a:off x="2910606" y="5423276"/>
              <a:ext cx="750214" cy="396169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sp>
          <p:nvSpPr>
            <p:cNvPr id="514" name="Google Shape;514;p27"/>
            <p:cNvSpPr/>
            <p:nvPr/>
          </p:nvSpPr>
          <p:spPr>
            <a:xfrm>
              <a:off x="1262660" y="4345334"/>
              <a:ext cx="555625" cy="469900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15" name="Google Shape;515;p27"/>
            <p:cNvCxnSpPr/>
            <p:nvPr/>
          </p:nvCxnSpPr>
          <p:spPr>
            <a:xfrm flipH="1" rot="10800000">
              <a:off x="1785997" y="5423275"/>
              <a:ext cx="750214" cy="396169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516" name="Google Shape;516;p27"/>
            <p:cNvCxnSpPr/>
            <p:nvPr/>
          </p:nvCxnSpPr>
          <p:spPr>
            <a:xfrm flipH="1" rot="10800000">
              <a:off x="2961891" y="4727922"/>
              <a:ext cx="750214" cy="396169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sp>
          <p:nvSpPr>
            <p:cNvPr id="517" name="Google Shape;517;p27"/>
            <p:cNvSpPr/>
            <p:nvPr/>
          </p:nvSpPr>
          <p:spPr>
            <a:xfrm>
              <a:off x="2457551" y="5035724"/>
              <a:ext cx="555625" cy="469900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4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518" name="Google Shape;518;p27"/>
          <p:cNvSpPr txBox="1"/>
          <p:nvPr/>
        </p:nvSpPr>
        <p:spPr>
          <a:xfrm>
            <a:off x="4852988" y="4034539"/>
            <a:ext cx="4152900" cy="1323439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Edge-Pair Coverage</a:t>
            </a: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19" name="Google Shape;519;p27"/>
          <p:cNvSpPr txBox="1"/>
          <p:nvPr/>
        </p:nvSpPr>
        <p:spPr>
          <a:xfrm>
            <a:off x="5020574" y="4423208"/>
            <a:ext cx="3683689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TR = { [1,4,5], [1,4,6], [2,4,5], [2,4,6], [3,4,5], [3,4,6] }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28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526" name="Google Shape;526;p28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527" name="Google Shape;527;p28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28" name="Google Shape;528;p28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Covering Multiple Edges</a:t>
            </a:r>
            <a:endParaRPr/>
          </a:p>
        </p:txBody>
      </p:sp>
      <p:sp>
        <p:nvSpPr>
          <p:cNvPr id="529" name="Google Shape;529;p28"/>
          <p:cNvSpPr txBox="1"/>
          <p:nvPr/>
        </p:nvSpPr>
        <p:spPr>
          <a:xfrm>
            <a:off x="232900" y="1618823"/>
            <a:ext cx="8653800" cy="841500"/>
          </a:xfrm>
          <a:prstGeom prst="rect">
            <a:avLst/>
          </a:prstGeom>
          <a:gradFill>
            <a:gsLst>
              <a:gs pos="0">
                <a:srgbClr val="0066FF"/>
              </a:gs>
              <a:gs pos="100000">
                <a:srgbClr val="0033CC"/>
              </a:gs>
            </a:gsLst>
            <a:path path="circle">
              <a:fillToRect b="50%" l="50%" r="50%" t="50%"/>
            </a:path>
            <a:tileRect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Complete Path Coverage (CPC)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: TR contains all paths in G.</a:t>
            </a:r>
            <a:endParaRPr/>
          </a:p>
        </p:txBody>
      </p:sp>
      <p:sp>
        <p:nvSpPr>
          <p:cNvPr id="530" name="Google Shape;530;p28"/>
          <p:cNvSpPr txBox="1"/>
          <p:nvPr/>
        </p:nvSpPr>
        <p:spPr>
          <a:xfrm>
            <a:off x="439738" y="4523232"/>
            <a:ext cx="8262937" cy="841375"/>
          </a:xfrm>
          <a:prstGeom prst="rect">
            <a:avLst/>
          </a:prstGeom>
          <a:gradFill>
            <a:gsLst>
              <a:gs pos="0">
                <a:srgbClr val="0066FF"/>
              </a:gs>
              <a:gs pos="100000">
                <a:srgbClr val="0033CC"/>
              </a:gs>
            </a:gsLst>
            <a:path path="circle">
              <a:fillToRect b="50%" l="50%" r="50%" t="50%"/>
            </a:path>
            <a:tileRect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Specified Path Coverage (SPC)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: TR contains a set S of test paths, where S is supplied as a parameter.</a:t>
            </a:r>
            <a:endParaRPr/>
          </a:p>
        </p:txBody>
      </p:sp>
      <p:sp>
        <p:nvSpPr>
          <p:cNvPr id="531" name="Google Shape;531;p28"/>
          <p:cNvSpPr/>
          <p:nvPr/>
        </p:nvSpPr>
        <p:spPr>
          <a:xfrm>
            <a:off x="138113" y="3009956"/>
            <a:ext cx="8867775" cy="908901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Unfortunately, this is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impossible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if the graph has a loop, so a weak compromise makes the tester decide which paths: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29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537" name="Google Shape;537;p29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538" name="Google Shape;538;p29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39" name="Google Shape;539;p29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Structural Coverage Example</a:t>
            </a:r>
            <a:endParaRPr/>
          </a:p>
        </p:txBody>
      </p:sp>
      <p:sp>
        <p:nvSpPr>
          <p:cNvPr id="540" name="Google Shape;540;p29"/>
          <p:cNvSpPr txBox="1"/>
          <p:nvPr/>
        </p:nvSpPr>
        <p:spPr>
          <a:xfrm>
            <a:off x="2459038" y="942975"/>
            <a:ext cx="6515100" cy="1015663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Node Coverage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TR = { 1, 2, 3, 4, 5, 6, 7 }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Test Paths: [ 1, 2, 3, 4, 7 ] [ 1, 2, 3, 5, 6, 5, 7 ]</a:t>
            </a:r>
            <a:endParaRPr/>
          </a:p>
        </p:txBody>
      </p:sp>
      <p:grpSp>
        <p:nvGrpSpPr>
          <p:cNvPr id="541" name="Google Shape;541;p29"/>
          <p:cNvGrpSpPr/>
          <p:nvPr/>
        </p:nvGrpSpPr>
        <p:grpSpPr>
          <a:xfrm>
            <a:off x="901700" y="5116513"/>
            <a:ext cx="555625" cy="469900"/>
            <a:chOff x="4288" y="3622"/>
            <a:chExt cx="350" cy="296"/>
          </a:xfrm>
        </p:grpSpPr>
        <p:sp>
          <p:nvSpPr>
            <p:cNvPr id="542" name="Google Shape;542;p29"/>
            <p:cNvSpPr/>
            <p:nvPr/>
          </p:nvSpPr>
          <p:spPr>
            <a:xfrm>
              <a:off x="4288" y="3622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543" name="Google Shape;543;p29"/>
            <p:cNvSpPr txBox="1"/>
            <p:nvPr/>
          </p:nvSpPr>
          <p:spPr>
            <a:xfrm>
              <a:off x="4365" y="3645"/>
              <a:ext cx="205" cy="2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7</a:t>
              </a:r>
              <a:endParaRPr b="1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544" name="Google Shape;544;p29"/>
          <p:cNvGrpSpPr/>
          <p:nvPr/>
        </p:nvGrpSpPr>
        <p:grpSpPr>
          <a:xfrm>
            <a:off x="901700" y="1936750"/>
            <a:ext cx="555625" cy="469900"/>
            <a:chOff x="4288" y="1746"/>
            <a:chExt cx="350" cy="296"/>
          </a:xfrm>
        </p:grpSpPr>
        <p:sp>
          <p:nvSpPr>
            <p:cNvPr id="545" name="Google Shape;545;p29"/>
            <p:cNvSpPr/>
            <p:nvPr/>
          </p:nvSpPr>
          <p:spPr>
            <a:xfrm>
              <a:off x="4288" y="1746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546" name="Google Shape;546;p29"/>
            <p:cNvSpPr txBox="1"/>
            <p:nvPr/>
          </p:nvSpPr>
          <p:spPr>
            <a:xfrm>
              <a:off x="4356" y="1769"/>
              <a:ext cx="205" cy="2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1</a:t>
              </a:r>
              <a:endParaRPr b="1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547" name="Google Shape;547;p29"/>
          <p:cNvGrpSpPr/>
          <p:nvPr/>
        </p:nvGrpSpPr>
        <p:grpSpPr>
          <a:xfrm>
            <a:off x="901700" y="3357563"/>
            <a:ext cx="555625" cy="469900"/>
            <a:chOff x="4738" y="2684"/>
            <a:chExt cx="350" cy="296"/>
          </a:xfrm>
        </p:grpSpPr>
        <p:sp>
          <p:nvSpPr>
            <p:cNvPr id="548" name="Google Shape;548;p29"/>
            <p:cNvSpPr/>
            <p:nvPr/>
          </p:nvSpPr>
          <p:spPr>
            <a:xfrm>
              <a:off x="4738" y="2684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549" name="Google Shape;549;p29"/>
            <p:cNvSpPr txBox="1"/>
            <p:nvPr/>
          </p:nvSpPr>
          <p:spPr>
            <a:xfrm>
              <a:off x="4815" y="2707"/>
              <a:ext cx="205" cy="2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3</a:t>
              </a:r>
              <a:endParaRPr b="1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550" name="Google Shape;550;p29"/>
          <p:cNvGrpSpPr/>
          <p:nvPr/>
        </p:nvGrpSpPr>
        <p:grpSpPr>
          <a:xfrm>
            <a:off x="271463" y="2646363"/>
            <a:ext cx="555625" cy="469900"/>
            <a:chOff x="3838" y="2684"/>
            <a:chExt cx="350" cy="296"/>
          </a:xfrm>
        </p:grpSpPr>
        <p:sp>
          <p:nvSpPr>
            <p:cNvPr id="551" name="Google Shape;551;p29"/>
            <p:cNvSpPr/>
            <p:nvPr/>
          </p:nvSpPr>
          <p:spPr>
            <a:xfrm>
              <a:off x="3838" y="2684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552" name="Google Shape;552;p29"/>
            <p:cNvSpPr txBox="1"/>
            <p:nvPr/>
          </p:nvSpPr>
          <p:spPr>
            <a:xfrm>
              <a:off x="3915" y="2707"/>
              <a:ext cx="205" cy="2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2</a:t>
              </a:r>
              <a:endParaRPr b="1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cxnSp>
        <p:nvCxnSpPr>
          <p:cNvPr id="553" name="Google Shape;553;p29"/>
          <p:cNvCxnSpPr/>
          <p:nvPr/>
        </p:nvCxnSpPr>
        <p:spPr>
          <a:xfrm flipH="1">
            <a:off x="723900" y="3806825"/>
            <a:ext cx="336550" cy="303213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554" name="Google Shape;554;p29"/>
          <p:cNvCxnSpPr/>
          <p:nvPr/>
        </p:nvCxnSpPr>
        <p:spPr>
          <a:xfrm flipH="1">
            <a:off x="1179513" y="1612900"/>
            <a:ext cx="1587" cy="309563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med" w="med" type="stealth"/>
          </a:ln>
        </p:spPr>
      </p:cxnSp>
      <p:grpSp>
        <p:nvGrpSpPr>
          <p:cNvPr id="555" name="Google Shape;555;p29"/>
          <p:cNvGrpSpPr/>
          <p:nvPr/>
        </p:nvGrpSpPr>
        <p:grpSpPr>
          <a:xfrm>
            <a:off x="271463" y="4068763"/>
            <a:ext cx="555625" cy="469900"/>
            <a:chOff x="4288" y="1746"/>
            <a:chExt cx="350" cy="296"/>
          </a:xfrm>
        </p:grpSpPr>
        <p:sp>
          <p:nvSpPr>
            <p:cNvPr id="556" name="Google Shape;556;p29"/>
            <p:cNvSpPr/>
            <p:nvPr/>
          </p:nvSpPr>
          <p:spPr>
            <a:xfrm>
              <a:off x="4288" y="1746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557" name="Google Shape;557;p29"/>
            <p:cNvSpPr txBox="1"/>
            <p:nvPr/>
          </p:nvSpPr>
          <p:spPr>
            <a:xfrm>
              <a:off x="4356" y="1769"/>
              <a:ext cx="205" cy="2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4</a:t>
              </a:r>
              <a:endParaRPr b="1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558" name="Google Shape;558;p29"/>
          <p:cNvGrpSpPr/>
          <p:nvPr/>
        </p:nvGrpSpPr>
        <p:grpSpPr>
          <a:xfrm>
            <a:off x="1487488" y="4068763"/>
            <a:ext cx="555625" cy="469900"/>
            <a:chOff x="3838" y="2684"/>
            <a:chExt cx="350" cy="296"/>
          </a:xfrm>
        </p:grpSpPr>
        <p:sp>
          <p:nvSpPr>
            <p:cNvPr id="559" name="Google Shape;559;p29"/>
            <p:cNvSpPr/>
            <p:nvPr/>
          </p:nvSpPr>
          <p:spPr>
            <a:xfrm>
              <a:off x="3838" y="2684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560" name="Google Shape;560;p29"/>
            <p:cNvSpPr txBox="1"/>
            <p:nvPr/>
          </p:nvSpPr>
          <p:spPr>
            <a:xfrm>
              <a:off x="3915" y="2707"/>
              <a:ext cx="205" cy="2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5</a:t>
              </a:r>
              <a:endParaRPr b="1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cxnSp>
        <p:nvCxnSpPr>
          <p:cNvPr id="561" name="Google Shape;561;p29"/>
          <p:cNvCxnSpPr/>
          <p:nvPr/>
        </p:nvCxnSpPr>
        <p:spPr>
          <a:xfrm>
            <a:off x="1306513" y="3810000"/>
            <a:ext cx="285750" cy="288925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562" name="Google Shape;562;p29"/>
          <p:cNvCxnSpPr/>
          <p:nvPr/>
        </p:nvCxnSpPr>
        <p:spPr>
          <a:xfrm flipH="1">
            <a:off x="1295400" y="4508500"/>
            <a:ext cx="309563" cy="623888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563" name="Google Shape;563;p29"/>
          <p:cNvCxnSpPr/>
          <p:nvPr/>
        </p:nvCxnSpPr>
        <p:spPr>
          <a:xfrm>
            <a:off x="723900" y="3090863"/>
            <a:ext cx="317500" cy="284162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564" name="Google Shape;564;p29"/>
          <p:cNvCxnSpPr/>
          <p:nvPr/>
        </p:nvCxnSpPr>
        <p:spPr>
          <a:xfrm flipH="1">
            <a:off x="733425" y="2374900"/>
            <a:ext cx="303213" cy="314325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565" name="Google Shape;565;p29"/>
          <p:cNvCxnSpPr/>
          <p:nvPr/>
        </p:nvCxnSpPr>
        <p:spPr>
          <a:xfrm>
            <a:off x="733425" y="4503738"/>
            <a:ext cx="350838" cy="619125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566" name="Google Shape;566;p29"/>
          <p:cNvCxnSpPr/>
          <p:nvPr/>
        </p:nvCxnSpPr>
        <p:spPr>
          <a:xfrm flipH="1">
            <a:off x="1176338" y="2414588"/>
            <a:ext cx="4762" cy="9398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567" name="Google Shape;567;p29"/>
          <p:cNvCxnSpPr/>
          <p:nvPr/>
        </p:nvCxnSpPr>
        <p:spPr>
          <a:xfrm rot="10800000">
            <a:off x="1912938" y="4522788"/>
            <a:ext cx="166687" cy="3556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568" name="Google Shape;568;p29"/>
          <p:cNvSpPr txBox="1"/>
          <p:nvPr/>
        </p:nvSpPr>
        <p:spPr>
          <a:xfrm>
            <a:off x="2459038" y="2111375"/>
            <a:ext cx="6545262" cy="1323439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Edge Coverage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TR = { (1,2), (1, 3), (2, 3), (3, 4), (3, 5), (4, 7), (5, 6), (5, 7), (6, 5)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Test Paths: [ 1, 2, 3, 4, 7 ] [1, 3, 5, 6, 5, 7 ]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69" name="Google Shape;569;p29"/>
          <p:cNvSpPr txBox="1"/>
          <p:nvPr/>
        </p:nvSpPr>
        <p:spPr>
          <a:xfrm>
            <a:off x="2459038" y="3548655"/>
            <a:ext cx="6545262" cy="1631216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Edge-Pair Coverage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TR = {[1,2,3], [1,3,4], [1,3,5], [2,3,4], [2,3,5], [3,4,7],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           [3,5,6], [3,5,7], [5,6,5], [6,5,6], [6,5,7] }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Test Paths: [ 1, 2, 3, 4, 7 ] [ 1, 2, 3, 5, 7 ] [ 1, 3, 4, 7 ]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                   [ 1, 3, 5, 6, 5, 6, 5, 7 ]</a:t>
            </a:r>
            <a:endParaRPr/>
          </a:p>
        </p:txBody>
      </p:sp>
      <p:sp>
        <p:nvSpPr>
          <p:cNvPr id="570" name="Google Shape;570;p29"/>
          <p:cNvSpPr txBox="1"/>
          <p:nvPr/>
        </p:nvSpPr>
        <p:spPr>
          <a:xfrm>
            <a:off x="2459038" y="5328242"/>
            <a:ext cx="6534150" cy="1019175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Complete Path Coverage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Test Paths: [ 1, 2, 3, 4, 7 ] [ 1, 2, 3, 5, 7 ] [ 1, 2, 3, 5, 6, 5, 6 ] [ 1, 2, 3, 5, 6, 5, 6, 5, 7 ] [ 1, 2, 3, 5, 6, 5, 6, 5, 6, 5, 7 ] …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571" name="Google Shape;571;p29"/>
          <p:cNvGrpSpPr/>
          <p:nvPr/>
        </p:nvGrpSpPr>
        <p:grpSpPr>
          <a:xfrm>
            <a:off x="1711325" y="4868863"/>
            <a:ext cx="555625" cy="469900"/>
            <a:chOff x="3838" y="2684"/>
            <a:chExt cx="350" cy="296"/>
          </a:xfrm>
        </p:grpSpPr>
        <p:sp>
          <p:nvSpPr>
            <p:cNvPr id="572" name="Google Shape;572;p29"/>
            <p:cNvSpPr/>
            <p:nvPr/>
          </p:nvSpPr>
          <p:spPr>
            <a:xfrm>
              <a:off x="3838" y="2684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573" name="Google Shape;573;p29"/>
            <p:cNvSpPr txBox="1"/>
            <p:nvPr/>
          </p:nvSpPr>
          <p:spPr>
            <a:xfrm>
              <a:off x="3915" y="2707"/>
              <a:ext cx="205" cy="2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6</a:t>
              </a:r>
              <a:endParaRPr b="1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cxnSp>
        <p:nvCxnSpPr>
          <p:cNvPr id="574" name="Google Shape;574;p29"/>
          <p:cNvCxnSpPr/>
          <p:nvPr/>
        </p:nvCxnSpPr>
        <p:spPr>
          <a:xfrm rot="10800000">
            <a:off x="1719263" y="4557713"/>
            <a:ext cx="166687" cy="33655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stealth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9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Google Shape;580;p30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581" name="Google Shape;581;p30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582" name="Google Shape;582;p30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83" name="Google Shape;583;p30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Handling Loops in Graphs</a:t>
            </a:r>
            <a:endParaRPr/>
          </a:p>
        </p:txBody>
      </p:sp>
      <p:sp>
        <p:nvSpPr>
          <p:cNvPr id="584" name="Google Shape;584;p30"/>
          <p:cNvSpPr txBox="1"/>
          <p:nvPr>
            <p:ph idx="1" type="body"/>
          </p:nvPr>
        </p:nvSpPr>
        <p:spPr>
          <a:xfrm>
            <a:off x="1" y="1085850"/>
            <a:ext cx="9005888" cy="539273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If a graph contains a loop, it has an </a:t>
            </a:r>
            <a:r>
              <a:rPr lang="en-US">
                <a:solidFill>
                  <a:schemeClr val="lt2"/>
                </a:solidFill>
              </a:rPr>
              <a:t>infinite</a:t>
            </a:r>
            <a:r>
              <a:rPr lang="en-US"/>
              <a:t> number of paths</a:t>
            </a:r>
            <a:endParaRPr/>
          </a:p>
          <a:p>
            <a:pPr indent="-114300" lvl="1" marL="68580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</a:pPr>
            <a:r>
              <a:t/>
            </a:r>
            <a:endParaRPr sz="1800"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Thus, CPC is </a:t>
            </a:r>
            <a:r>
              <a:rPr lang="en-US">
                <a:solidFill>
                  <a:schemeClr val="lt2"/>
                </a:solidFill>
              </a:rPr>
              <a:t>not feasible</a:t>
            </a:r>
            <a:endParaRPr/>
          </a:p>
          <a:p>
            <a:pPr indent="-114300" lvl="1" marL="68580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</a:pPr>
            <a:r>
              <a:t/>
            </a:r>
            <a:endParaRPr sz="1800"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SPC is not satisfactory because the results are </a:t>
            </a:r>
            <a:r>
              <a:rPr lang="en-US">
                <a:solidFill>
                  <a:schemeClr val="lt2"/>
                </a:solidFill>
              </a:rPr>
              <a:t>subjective</a:t>
            </a:r>
            <a:r>
              <a:rPr lang="en-US"/>
              <a:t> and vary with the tester</a:t>
            </a:r>
            <a:endParaRPr/>
          </a:p>
          <a:p>
            <a:pPr indent="-114300" lvl="1" marL="68580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</a:pPr>
            <a:r>
              <a:t/>
            </a:r>
            <a:endParaRPr sz="1800"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Attempts to “deal with” </a:t>
            </a:r>
            <a:r>
              <a:rPr lang="en-US">
                <a:solidFill>
                  <a:schemeClr val="lt2"/>
                </a:solidFill>
              </a:rPr>
              <a:t>loops</a:t>
            </a:r>
            <a:r>
              <a:rPr lang="en-US"/>
              <a:t>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Gill Sans"/>
              <a:buChar char="–"/>
            </a:pPr>
            <a:r>
              <a:rPr lang="en-US" sz="2000">
                <a:solidFill>
                  <a:schemeClr val="lt2"/>
                </a:solidFill>
              </a:rPr>
              <a:t>1970s</a:t>
            </a:r>
            <a:r>
              <a:rPr lang="en-US" sz="2000"/>
              <a:t> : Execute cycles once  ([4, 5, 4] in previous example, informal)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Gill Sans"/>
              <a:buChar char="–"/>
            </a:pPr>
            <a:r>
              <a:rPr lang="en-US" sz="2000">
                <a:solidFill>
                  <a:schemeClr val="lt2"/>
                </a:solidFill>
              </a:rPr>
              <a:t>1980s</a:t>
            </a:r>
            <a:r>
              <a:rPr lang="en-US" sz="2000"/>
              <a:t> : Execute each loop, exactly once (formalized)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Gill Sans"/>
              <a:buChar char="–"/>
            </a:pPr>
            <a:r>
              <a:rPr lang="en-US" sz="2000">
                <a:solidFill>
                  <a:schemeClr val="lt2"/>
                </a:solidFill>
              </a:rPr>
              <a:t>1990s</a:t>
            </a:r>
            <a:r>
              <a:rPr lang="en-US" sz="2000"/>
              <a:t> : Execute loops 0 times, once, more than once (informal description)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Gill Sans"/>
              <a:buChar char="–"/>
            </a:pPr>
            <a:r>
              <a:rPr lang="en-US" sz="2000">
                <a:solidFill>
                  <a:schemeClr val="lt2"/>
                </a:solidFill>
              </a:rPr>
              <a:t>2000s</a:t>
            </a:r>
            <a:r>
              <a:rPr lang="en-US" sz="2000"/>
              <a:t> : Prime paths (touring, sidetrips, and detours)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8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p31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590" name="Google Shape;590;p31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591" name="Google Shape;591;p31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92" name="Google Shape;592;p31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Simple Paths and Prime Paths</a:t>
            </a:r>
            <a:endParaRPr/>
          </a:p>
        </p:txBody>
      </p:sp>
      <p:sp>
        <p:nvSpPr>
          <p:cNvPr id="593" name="Google Shape;593;p31"/>
          <p:cNvSpPr txBox="1"/>
          <p:nvPr>
            <p:ph idx="1" type="body"/>
          </p:nvPr>
        </p:nvSpPr>
        <p:spPr>
          <a:xfrm>
            <a:off x="138113" y="899042"/>
            <a:ext cx="8867775" cy="296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80"/>
              <a:buFont typeface="Gill Sans"/>
              <a:buChar char="•"/>
            </a:pPr>
            <a:r>
              <a:rPr lang="en-US">
                <a:solidFill>
                  <a:schemeClr val="lt2"/>
                </a:solidFill>
              </a:rPr>
              <a:t>Simple Path</a:t>
            </a:r>
            <a:r>
              <a:rPr lang="en-US"/>
              <a:t> :</a:t>
            </a:r>
            <a:r>
              <a:rPr i="1" lang="en-US"/>
              <a:t> A path from node ni to nj is simple if no node appears more than once, except possibly the first and last nodes are the same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No internal loops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A loop is a simple path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2"/>
              </a:buClr>
              <a:buSzPts val="2380"/>
              <a:buFont typeface="Gill Sans"/>
              <a:buChar char="•"/>
            </a:pPr>
            <a:r>
              <a:rPr lang="en-US">
                <a:solidFill>
                  <a:schemeClr val="lt2"/>
                </a:solidFill>
              </a:rPr>
              <a:t>Prime Path</a:t>
            </a:r>
            <a:r>
              <a:rPr lang="en-US"/>
              <a:t> : </a:t>
            </a:r>
            <a:r>
              <a:rPr i="1" lang="en-US"/>
              <a:t>A simple path that does not appear as a proper subpath of any other simple path</a:t>
            </a:r>
            <a:endParaRPr/>
          </a:p>
        </p:txBody>
      </p:sp>
      <p:sp>
        <p:nvSpPr>
          <p:cNvPr id="594" name="Google Shape;594;p31"/>
          <p:cNvSpPr txBox="1"/>
          <p:nvPr/>
        </p:nvSpPr>
        <p:spPr>
          <a:xfrm>
            <a:off x="2881313" y="4056771"/>
            <a:ext cx="6218237" cy="2246769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Simple Paths</a:t>
            </a: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: [1,2,4,1], [1,3,4,1], [2,4,1,2], [2,4,1,3], [3,4,1,2], [3,4,1,3], [4,1,2,4], [4,1,3,4], [1,2,4], [1,3,4], [2,4,1], [3,4,1], [4,1,2], [4,1,3], [1,2], [1,3], [2,4], [3,4], [4,1], [1], [2], [3], [4]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Prime Paths</a:t>
            </a: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: [2,4,1,2], [2,4,1,3], [1,3,4,1], [1,2,4,1], [3,4,1,2], [4,1,3,4], [4,1,2,4], [3,4,1,3]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595" name="Google Shape;595;p31"/>
          <p:cNvGrpSpPr/>
          <p:nvPr/>
        </p:nvGrpSpPr>
        <p:grpSpPr>
          <a:xfrm>
            <a:off x="461963" y="4052888"/>
            <a:ext cx="2301875" cy="1735137"/>
            <a:chOff x="772" y="2720"/>
            <a:chExt cx="1450" cy="1093"/>
          </a:xfrm>
        </p:grpSpPr>
        <p:grpSp>
          <p:nvGrpSpPr>
            <p:cNvPr id="596" name="Google Shape;596;p31"/>
            <p:cNvGrpSpPr/>
            <p:nvPr/>
          </p:nvGrpSpPr>
          <p:grpSpPr>
            <a:xfrm>
              <a:off x="772" y="3216"/>
              <a:ext cx="350" cy="296"/>
              <a:chOff x="772" y="3221"/>
              <a:chExt cx="350" cy="296"/>
            </a:xfrm>
          </p:grpSpPr>
          <p:sp>
            <p:nvSpPr>
              <p:cNvPr id="597" name="Google Shape;597;p31"/>
              <p:cNvSpPr/>
              <p:nvPr/>
            </p:nvSpPr>
            <p:spPr>
              <a:xfrm>
                <a:off x="772" y="3221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598" name="Google Shape;598;p31"/>
              <p:cNvSpPr txBox="1"/>
              <p:nvPr/>
            </p:nvSpPr>
            <p:spPr>
              <a:xfrm>
                <a:off x="840" y="3244"/>
                <a:ext cx="205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2</a:t>
                </a:r>
                <a:endParaRPr b="1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</p:grpSp>
        <p:grpSp>
          <p:nvGrpSpPr>
            <p:cNvPr id="599" name="Google Shape;599;p31"/>
            <p:cNvGrpSpPr/>
            <p:nvPr/>
          </p:nvGrpSpPr>
          <p:grpSpPr>
            <a:xfrm>
              <a:off x="1872" y="3216"/>
              <a:ext cx="350" cy="296"/>
              <a:chOff x="1297" y="3526"/>
              <a:chExt cx="350" cy="296"/>
            </a:xfrm>
          </p:grpSpPr>
          <p:sp>
            <p:nvSpPr>
              <p:cNvPr id="600" name="Google Shape;600;p31"/>
              <p:cNvSpPr/>
              <p:nvPr/>
            </p:nvSpPr>
            <p:spPr>
              <a:xfrm>
                <a:off x="1297" y="3526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601" name="Google Shape;601;p31"/>
              <p:cNvSpPr txBox="1"/>
              <p:nvPr/>
            </p:nvSpPr>
            <p:spPr>
              <a:xfrm>
                <a:off x="1374" y="3549"/>
                <a:ext cx="205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3</a:t>
                </a:r>
                <a:endParaRPr b="1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</p:grpSp>
        <p:grpSp>
          <p:nvGrpSpPr>
            <p:cNvPr id="602" name="Google Shape;602;p31"/>
            <p:cNvGrpSpPr/>
            <p:nvPr/>
          </p:nvGrpSpPr>
          <p:grpSpPr>
            <a:xfrm>
              <a:off x="1321" y="2914"/>
              <a:ext cx="350" cy="296"/>
              <a:chOff x="1327" y="2914"/>
              <a:chExt cx="350" cy="296"/>
            </a:xfrm>
          </p:grpSpPr>
          <p:sp>
            <p:nvSpPr>
              <p:cNvPr id="603" name="Google Shape;603;p31"/>
              <p:cNvSpPr/>
              <p:nvPr/>
            </p:nvSpPr>
            <p:spPr>
              <a:xfrm>
                <a:off x="1327" y="2914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604" name="Google Shape;604;p31"/>
              <p:cNvSpPr txBox="1"/>
              <p:nvPr/>
            </p:nvSpPr>
            <p:spPr>
              <a:xfrm>
                <a:off x="1404" y="2937"/>
                <a:ext cx="205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1</a:t>
                </a:r>
                <a:endParaRPr b="1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</p:grpSp>
        <p:cxnSp>
          <p:nvCxnSpPr>
            <p:cNvPr id="605" name="Google Shape;605;p31"/>
            <p:cNvCxnSpPr/>
            <p:nvPr/>
          </p:nvCxnSpPr>
          <p:spPr>
            <a:xfrm flipH="1" rot="10800000">
              <a:off x="1109" y="3145"/>
              <a:ext cx="234" cy="163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med" w="med" type="stealth"/>
              <a:tailEnd len="med" w="med" type="none"/>
            </a:ln>
          </p:spPr>
        </p:cxnSp>
        <p:cxnSp>
          <p:nvCxnSpPr>
            <p:cNvPr id="606" name="Google Shape;606;p31"/>
            <p:cNvCxnSpPr/>
            <p:nvPr/>
          </p:nvCxnSpPr>
          <p:spPr>
            <a:xfrm>
              <a:off x="1089" y="3461"/>
              <a:ext cx="238" cy="161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607" name="Google Shape;607;p31"/>
            <p:cNvCxnSpPr/>
            <p:nvPr/>
          </p:nvCxnSpPr>
          <p:spPr>
            <a:xfrm>
              <a:off x="1495" y="2720"/>
              <a:ext cx="0" cy="186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grpSp>
          <p:nvGrpSpPr>
            <p:cNvPr id="608" name="Google Shape;608;p31"/>
            <p:cNvGrpSpPr/>
            <p:nvPr/>
          </p:nvGrpSpPr>
          <p:grpSpPr>
            <a:xfrm>
              <a:off x="1320" y="3517"/>
              <a:ext cx="350" cy="296"/>
              <a:chOff x="1297" y="3526"/>
              <a:chExt cx="350" cy="296"/>
            </a:xfrm>
          </p:grpSpPr>
          <p:sp>
            <p:nvSpPr>
              <p:cNvPr id="609" name="Google Shape;609;p31"/>
              <p:cNvSpPr/>
              <p:nvPr/>
            </p:nvSpPr>
            <p:spPr>
              <a:xfrm>
                <a:off x="1297" y="3526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610" name="Google Shape;610;p31"/>
              <p:cNvSpPr txBox="1"/>
              <p:nvPr/>
            </p:nvSpPr>
            <p:spPr>
              <a:xfrm>
                <a:off x="1374" y="3549"/>
                <a:ext cx="205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4</a:t>
                </a:r>
                <a:endParaRPr b="1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</p:grpSp>
        <p:cxnSp>
          <p:nvCxnSpPr>
            <p:cNvPr id="611" name="Google Shape;611;p31"/>
            <p:cNvCxnSpPr/>
            <p:nvPr/>
          </p:nvCxnSpPr>
          <p:spPr>
            <a:xfrm rot="10800000">
              <a:off x="1647" y="3149"/>
              <a:ext cx="242" cy="159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med" w="med" type="stealth"/>
              <a:tailEnd len="med" w="med" type="none"/>
            </a:ln>
          </p:spPr>
        </p:cxnSp>
        <p:cxnSp>
          <p:nvCxnSpPr>
            <p:cNvPr id="612" name="Google Shape;612;p31"/>
            <p:cNvCxnSpPr/>
            <p:nvPr/>
          </p:nvCxnSpPr>
          <p:spPr>
            <a:xfrm flipH="1">
              <a:off x="1663" y="3457"/>
              <a:ext cx="246" cy="15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613" name="Google Shape;613;p31"/>
            <p:cNvCxnSpPr>
              <a:stCxn id="609" idx="4"/>
              <a:endCxn id="603" idx="1"/>
            </p:cNvCxnSpPr>
            <p:nvPr/>
          </p:nvCxnSpPr>
          <p:spPr>
            <a:xfrm rot="-5400000">
              <a:off x="1045" y="3363"/>
              <a:ext cx="900" cy="0"/>
            </a:xfrm>
            <a:prstGeom prst="curvedConnector5">
              <a:avLst>
                <a:gd fmla="val 420393" name="adj1"/>
                <a:gd fmla="val 824506" name="adj2"/>
                <a:gd fmla="val 420481" name="adj3"/>
              </a:avLst>
            </a:prstGeom>
            <a:noFill/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Ch. 7 : Graph Coverage</a:t>
            </a:r>
            <a:endParaRPr/>
          </a:p>
        </p:txBody>
      </p:sp>
      <p:sp>
        <p:nvSpPr>
          <p:cNvPr id="99" name="Google Shape;99;p14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100" name="Google Shape;100;p14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101" name="Google Shape;101;p14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2" name="Google Shape;102;p14"/>
          <p:cNvSpPr txBox="1"/>
          <p:nvPr/>
        </p:nvSpPr>
        <p:spPr>
          <a:xfrm>
            <a:off x="2514600" y="914400"/>
            <a:ext cx="4114800" cy="974725"/>
          </a:xfrm>
          <a:prstGeom prst="rect">
            <a:avLst/>
          </a:prstGeom>
          <a:gradFill>
            <a:gsLst>
              <a:gs pos="0">
                <a:srgbClr val="FAF400"/>
              </a:gs>
              <a:gs pos="100000">
                <a:srgbClr val="B0AB00"/>
              </a:gs>
            </a:gsLst>
            <a:path path="circle">
              <a:fillToRect b="50%" l="50%" r="50%" t="50%"/>
            </a:path>
            <a:tileRect/>
          </a:gradFill>
          <a:ln cap="flat" cmpd="sng" w="28575">
            <a:solidFill>
              <a:srgbClr val="C0C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Four Structures for Modeling Software</a:t>
            </a:r>
            <a:endParaRPr/>
          </a:p>
        </p:txBody>
      </p:sp>
      <p:grpSp>
        <p:nvGrpSpPr>
          <p:cNvPr id="103" name="Google Shape;103;p14"/>
          <p:cNvGrpSpPr/>
          <p:nvPr/>
        </p:nvGrpSpPr>
        <p:grpSpPr>
          <a:xfrm>
            <a:off x="204788" y="1905000"/>
            <a:ext cx="8682037" cy="1126755"/>
            <a:chOff x="204788" y="1905000"/>
            <a:chExt cx="8682037" cy="1126755"/>
          </a:xfrm>
        </p:grpSpPr>
        <p:sp>
          <p:nvSpPr>
            <p:cNvPr id="104" name="Google Shape;104;p14"/>
            <p:cNvSpPr txBox="1"/>
            <p:nvPr/>
          </p:nvSpPr>
          <p:spPr>
            <a:xfrm>
              <a:off x="3139017" y="2484067"/>
              <a:ext cx="1498600" cy="547688"/>
            </a:xfrm>
            <a:prstGeom prst="rect">
              <a:avLst/>
            </a:prstGeom>
            <a:gradFill>
              <a:gsLst>
                <a:gs pos="0">
                  <a:srgbClr val="FAF400"/>
                </a:gs>
                <a:gs pos="100000">
                  <a:srgbClr val="B0AB00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C0C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800" u="none" cap="none" strike="noStrike">
                  <a:solidFill>
                    <a:srgbClr val="0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Graphs</a:t>
              </a:r>
              <a:endParaRPr/>
            </a:p>
          </p:txBody>
        </p:sp>
        <p:sp>
          <p:nvSpPr>
            <p:cNvPr id="105" name="Google Shape;105;p14"/>
            <p:cNvSpPr txBox="1"/>
            <p:nvPr/>
          </p:nvSpPr>
          <p:spPr>
            <a:xfrm>
              <a:off x="5262034" y="2484067"/>
              <a:ext cx="1500187" cy="547688"/>
            </a:xfrm>
            <a:prstGeom prst="rect">
              <a:avLst/>
            </a:prstGeom>
            <a:gradFill>
              <a:gsLst>
                <a:gs pos="0">
                  <a:srgbClr val="FAF400"/>
                </a:gs>
                <a:gs pos="100000">
                  <a:srgbClr val="B0AB00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C0C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800" u="none" cap="none" strike="noStrike">
                  <a:solidFill>
                    <a:srgbClr val="0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Logic</a:t>
              </a:r>
              <a:endParaRPr/>
            </a:p>
          </p:txBody>
        </p:sp>
        <p:sp>
          <p:nvSpPr>
            <p:cNvPr id="106" name="Google Shape;106;p14"/>
            <p:cNvSpPr txBox="1"/>
            <p:nvPr/>
          </p:nvSpPr>
          <p:spPr>
            <a:xfrm>
              <a:off x="204788" y="2484067"/>
              <a:ext cx="2309812" cy="547688"/>
            </a:xfrm>
            <a:prstGeom prst="rect">
              <a:avLst/>
            </a:prstGeom>
            <a:gradFill>
              <a:gsLst>
                <a:gs pos="0">
                  <a:srgbClr val="FAF400"/>
                </a:gs>
                <a:gs pos="100000">
                  <a:srgbClr val="B0AB00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C0C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800" u="none" cap="none" strike="noStrike">
                  <a:solidFill>
                    <a:srgbClr val="0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Input Space</a:t>
              </a:r>
              <a:endParaRPr/>
            </a:p>
          </p:txBody>
        </p:sp>
        <p:sp>
          <p:nvSpPr>
            <p:cNvPr id="107" name="Google Shape;107;p14"/>
            <p:cNvSpPr txBox="1"/>
            <p:nvPr/>
          </p:nvSpPr>
          <p:spPr>
            <a:xfrm>
              <a:off x="7386638" y="2484067"/>
              <a:ext cx="1500187" cy="547688"/>
            </a:xfrm>
            <a:prstGeom prst="rect">
              <a:avLst/>
            </a:prstGeom>
            <a:gradFill>
              <a:gsLst>
                <a:gs pos="0">
                  <a:srgbClr val="FAF400"/>
                </a:gs>
                <a:gs pos="100000">
                  <a:srgbClr val="B0AB00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C0C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800" u="none" cap="none" strike="noStrike">
                  <a:solidFill>
                    <a:srgbClr val="0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Syntax</a:t>
              </a:r>
              <a:endParaRPr/>
            </a:p>
          </p:txBody>
        </p:sp>
        <p:cxnSp>
          <p:nvCxnSpPr>
            <p:cNvPr id="108" name="Google Shape;108;p14"/>
            <p:cNvCxnSpPr/>
            <p:nvPr/>
          </p:nvCxnSpPr>
          <p:spPr>
            <a:xfrm flipH="1" rot="10800000">
              <a:off x="1359694" y="2184400"/>
              <a:ext cx="6787356" cy="11114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09" name="Google Shape;109;p14"/>
            <p:cNvCxnSpPr/>
            <p:nvPr/>
          </p:nvCxnSpPr>
          <p:spPr>
            <a:xfrm>
              <a:off x="1357535" y="2184400"/>
              <a:ext cx="0" cy="284163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0" name="Google Shape;110;p14"/>
            <p:cNvCxnSpPr/>
            <p:nvPr/>
          </p:nvCxnSpPr>
          <p:spPr>
            <a:xfrm>
              <a:off x="6007105" y="2195514"/>
              <a:ext cx="0" cy="284163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1" name="Google Shape;111;p14"/>
            <p:cNvCxnSpPr/>
            <p:nvPr/>
          </p:nvCxnSpPr>
          <p:spPr>
            <a:xfrm>
              <a:off x="4551363" y="1905000"/>
              <a:ext cx="0" cy="284163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2" name="Google Shape;112;p14"/>
            <p:cNvCxnSpPr/>
            <p:nvPr/>
          </p:nvCxnSpPr>
          <p:spPr>
            <a:xfrm>
              <a:off x="8137525" y="2171700"/>
              <a:ext cx="0" cy="284163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3" name="Google Shape;113;p14"/>
            <p:cNvCxnSpPr/>
            <p:nvPr/>
          </p:nvCxnSpPr>
          <p:spPr>
            <a:xfrm>
              <a:off x="3889110" y="2194718"/>
              <a:ext cx="0" cy="284163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14" name="Google Shape;114;p14"/>
          <p:cNvGrpSpPr/>
          <p:nvPr/>
        </p:nvGrpSpPr>
        <p:grpSpPr>
          <a:xfrm>
            <a:off x="5816766" y="3024701"/>
            <a:ext cx="3201988" cy="3611563"/>
            <a:chOff x="5816766" y="3024701"/>
            <a:chExt cx="3201988" cy="3611563"/>
          </a:xfrm>
        </p:grpSpPr>
        <p:sp>
          <p:nvSpPr>
            <p:cNvPr id="115" name="Google Shape;115;p14"/>
            <p:cNvSpPr/>
            <p:nvPr/>
          </p:nvSpPr>
          <p:spPr>
            <a:xfrm>
              <a:off x="5816766" y="5296414"/>
              <a:ext cx="3201988" cy="1339850"/>
            </a:xfrm>
            <a:prstGeom prst="roundRect">
              <a:avLst>
                <a:gd fmla="val 16667" name="adj"/>
              </a:avLst>
            </a:prstGeom>
            <a:solidFill>
              <a:srgbClr val="333399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6" name="Google Shape;116;p14"/>
            <p:cNvSpPr txBox="1"/>
            <p:nvPr/>
          </p:nvSpPr>
          <p:spPr>
            <a:xfrm>
              <a:off x="7867816" y="6079051"/>
              <a:ext cx="1063625" cy="425450"/>
            </a:xfrm>
            <a:prstGeom prst="rect">
              <a:avLst/>
            </a:prstGeom>
            <a:gradFill>
              <a:gsLst>
                <a:gs pos="0">
                  <a:srgbClr val="FAF400"/>
                </a:gs>
                <a:gs pos="100000">
                  <a:srgbClr val="B0AB00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C0C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0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Input</a:t>
              </a:r>
              <a:endParaRPr/>
            </a:p>
          </p:txBody>
        </p:sp>
        <p:sp>
          <p:nvSpPr>
            <p:cNvPr id="117" name="Google Shape;117;p14"/>
            <p:cNvSpPr txBox="1"/>
            <p:nvPr/>
          </p:nvSpPr>
          <p:spPr>
            <a:xfrm>
              <a:off x="7205829" y="5428176"/>
              <a:ext cx="1063625" cy="425450"/>
            </a:xfrm>
            <a:prstGeom prst="rect">
              <a:avLst/>
            </a:prstGeom>
            <a:gradFill>
              <a:gsLst>
                <a:gs pos="0">
                  <a:srgbClr val="FAF400"/>
                </a:gs>
                <a:gs pos="100000">
                  <a:srgbClr val="B0AB00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C0C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0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Models</a:t>
              </a:r>
              <a:endParaRPr/>
            </a:p>
          </p:txBody>
        </p:sp>
        <p:sp>
          <p:nvSpPr>
            <p:cNvPr id="118" name="Google Shape;118;p14"/>
            <p:cNvSpPr txBox="1"/>
            <p:nvPr/>
          </p:nvSpPr>
          <p:spPr>
            <a:xfrm>
              <a:off x="6545429" y="6079051"/>
              <a:ext cx="1063625" cy="425450"/>
            </a:xfrm>
            <a:prstGeom prst="rect">
              <a:avLst/>
            </a:prstGeom>
            <a:gradFill>
              <a:gsLst>
                <a:gs pos="0">
                  <a:srgbClr val="FAF400"/>
                </a:gs>
                <a:gs pos="100000">
                  <a:srgbClr val="B0AB00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C0C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0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Integ</a:t>
              </a:r>
              <a:endParaRPr/>
            </a:p>
          </p:txBody>
        </p:sp>
        <p:sp>
          <p:nvSpPr>
            <p:cNvPr id="119" name="Google Shape;119;p14"/>
            <p:cNvSpPr txBox="1"/>
            <p:nvPr/>
          </p:nvSpPr>
          <p:spPr>
            <a:xfrm>
              <a:off x="5904079" y="5426589"/>
              <a:ext cx="1063625" cy="425450"/>
            </a:xfrm>
            <a:prstGeom prst="rect">
              <a:avLst/>
            </a:prstGeom>
            <a:gradFill>
              <a:gsLst>
                <a:gs pos="0">
                  <a:srgbClr val="FAF400"/>
                </a:gs>
                <a:gs pos="100000">
                  <a:srgbClr val="B0AB00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C0C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0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Source</a:t>
              </a:r>
              <a:endParaRPr/>
            </a:p>
          </p:txBody>
        </p:sp>
        <p:cxnSp>
          <p:nvCxnSpPr>
            <p:cNvPr id="120" name="Google Shape;120;p14"/>
            <p:cNvCxnSpPr/>
            <p:nvPr/>
          </p:nvCxnSpPr>
          <p:spPr>
            <a:xfrm>
              <a:off x="6421604" y="5026539"/>
              <a:ext cx="1993900" cy="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1" name="Google Shape;121;p14"/>
            <p:cNvCxnSpPr/>
            <p:nvPr/>
          </p:nvCxnSpPr>
          <p:spPr>
            <a:xfrm rot="10800000">
              <a:off x="6435891" y="5026539"/>
              <a:ext cx="0" cy="392113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2" name="Google Shape;122;p14"/>
            <p:cNvCxnSpPr/>
            <p:nvPr/>
          </p:nvCxnSpPr>
          <p:spPr>
            <a:xfrm rot="10800000">
              <a:off x="7737641" y="5026539"/>
              <a:ext cx="0" cy="398463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3" name="Google Shape;123;p14"/>
            <p:cNvCxnSpPr/>
            <p:nvPr/>
          </p:nvCxnSpPr>
          <p:spPr>
            <a:xfrm rot="10800000">
              <a:off x="7077241" y="5036064"/>
              <a:ext cx="0" cy="1046163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4" name="Google Shape;124;p14"/>
            <p:cNvCxnSpPr/>
            <p:nvPr/>
          </p:nvCxnSpPr>
          <p:spPr>
            <a:xfrm rot="10800000">
              <a:off x="8399629" y="5026539"/>
              <a:ext cx="0" cy="1039813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5" name="Google Shape;125;p14"/>
            <p:cNvCxnSpPr/>
            <p:nvPr/>
          </p:nvCxnSpPr>
          <p:spPr>
            <a:xfrm>
              <a:off x="8150391" y="3024701"/>
              <a:ext cx="0" cy="1990725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26" name="Google Shape;126;p14"/>
            <p:cNvSpPr txBox="1"/>
            <p:nvPr/>
          </p:nvSpPr>
          <p:spPr>
            <a:xfrm>
              <a:off x="7415379" y="3575564"/>
              <a:ext cx="1120775" cy="7016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 u="none">
                  <a:solidFill>
                    <a:srgbClr val="FAFD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Applied to</a:t>
              </a:r>
              <a:endParaRPr/>
            </a:p>
          </p:txBody>
        </p:sp>
      </p:grpSp>
      <p:grpSp>
        <p:nvGrpSpPr>
          <p:cNvPr id="127" name="Google Shape;127;p14"/>
          <p:cNvGrpSpPr/>
          <p:nvPr/>
        </p:nvGrpSpPr>
        <p:grpSpPr>
          <a:xfrm>
            <a:off x="3605062" y="2989263"/>
            <a:ext cx="3305175" cy="1971675"/>
            <a:chOff x="3605062" y="2989263"/>
            <a:chExt cx="3305175" cy="1971675"/>
          </a:xfrm>
        </p:grpSpPr>
        <p:sp>
          <p:nvSpPr>
            <p:cNvPr id="128" name="Google Shape;128;p14"/>
            <p:cNvSpPr/>
            <p:nvPr/>
          </p:nvSpPr>
          <p:spPr>
            <a:xfrm>
              <a:off x="3605062" y="3621088"/>
              <a:ext cx="3305175" cy="1339850"/>
            </a:xfrm>
            <a:prstGeom prst="roundRect">
              <a:avLst>
                <a:gd fmla="val 16667" name="adj"/>
              </a:avLst>
            </a:prstGeom>
            <a:solidFill>
              <a:srgbClr val="333399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9" name="Google Shape;129;p14"/>
            <p:cNvSpPr txBox="1"/>
            <p:nvPr/>
          </p:nvSpPr>
          <p:spPr>
            <a:xfrm>
              <a:off x="5727550" y="4383088"/>
              <a:ext cx="1087438" cy="425450"/>
            </a:xfrm>
            <a:prstGeom prst="rect">
              <a:avLst/>
            </a:prstGeom>
            <a:gradFill>
              <a:gsLst>
                <a:gs pos="0">
                  <a:srgbClr val="FAF400"/>
                </a:gs>
                <a:gs pos="100000">
                  <a:srgbClr val="B0AB00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C0C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0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DNF</a:t>
              </a:r>
              <a:endParaRPr/>
            </a:p>
          </p:txBody>
        </p:sp>
        <p:sp>
          <p:nvSpPr>
            <p:cNvPr id="130" name="Google Shape;130;p14"/>
            <p:cNvSpPr txBox="1"/>
            <p:nvPr/>
          </p:nvSpPr>
          <p:spPr>
            <a:xfrm>
              <a:off x="4387700" y="4402138"/>
              <a:ext cx="1087438" cy="425450"/>
            </a:xfrm>
            <a:prstGeom prst="rect">
              <a:avLst/>
            </a:prstGeom>
            <a:gradFill>
              <a:gsLst>
                <a:gs pos="0">
                  <a:srgbClr val="FAF400"/>
                </a:gs>
                <a:gs pos="100000">
                  <a:srgbClr val="B0AB00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C0C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0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Specs</a:t>
              </a:r>
              <a:endParaRPr/>
            </a:p>
          </p:txBody>
        </p:sp>
        <p:sp>
          <p:nvSpPr>
            <p:cNvPr id="131" name="Google Shape;131;p14"/>
            <p:cNvSpPr txBox="1"/>
            <p:nvPr/>
          </p:nvSpPr>
          <p:spPr>
            <a:xfrm>
              <a:off x="5089375" y="3706813"/>
              <a:ext cx="1087438" cy="425450"/>
            </a:xfrm>
            <a:prstGeom prst="rect">
              <a:avLst/>
            </a:prstGeom>
            <a:gradFill>
              <a:gsLst>
                <a:gs pos="0">
                  <a:srgbClr val="FAF400"/>
                </a:gs>
                <a:gs pos="100000">
                  <a:srgbClr val="B0AB00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C0C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0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FSMs</a:t>
              </a:r>
              <a:endParaRPr/>
            </a:p>
          </p:txBody>
        </p:sp>
        <p:sp>
          <p:nvSpPr>
            <p:cNvPr id="132" name="Google Shape;132;p14"/>
            <p:cNvSpPr txBox="1"/>
            <p:nvPr/>
          </p:nvSpPr>
          <p:spPr>
            <a:xfrm>
              <a:off x="3749525" y="3727451"/>
              <a:ext cx="1087438" cy="425450"/>
            </a:xfrm>
            <a:prstGeom prst="rect">
              <a:avLst/>
            </a:prstGeom>
            <a:gradFill>
              <a:gsLst>
                <a:gs pos="0">
                  <a:srgbClr val="FAF400"/>
                </a:gs>
                <a:gs pos="100000">
                  <a:srgbClr val="B0AB00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C0C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0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Source</a:t>
              </a:r>
              <a:endParaRPr/>
            </a:p>
          </p:txBody>
        </p:sp>
        <p:cxnSp>
          <p:nvCxnSpPr>
            <p:cNvPr id="133" name="Google Shape;133;p14"/>
            <p:cNvCxnSpPr/>
            <p:nvPr/>
          </p:nvCxnSpPr>
          <p:spPr>
            <a:xfrm>
              <a:off x="4292450" y="3336926"/>
              <a:ext cx="1993900" cy="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4" name="Google Shape;134;p14"/>
            <p:cNvCxnSpPr/>
            <p:nvPr/>
          </p:nvCxnSpPr>
          <p:spPr>
            <a:xfrm rot="10800000">
              <a:off x="4294037" y="3336926"/>
              <a:ext cx="0" cy="373063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5" name="Google Shape;135;p14"/>
            <p:cNvCxnSpPr/>
            <p:nvPr/>
          </p:nvCxnSpPr>
          <p:spPr>
            <a:xfrm rot="10800000">
              <a:off x="5633887" y="3336926"/>
              <a:ext cx="0" cy="379413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6" name="Google Shape;136;p14"/>
            <p:cNvCxnSpPr/>
            <p:nvPr/>
          </p:nvCxnSpPr>
          <p:spPr>
            <a:xfrm rot="10800000">
              <a:off x="4932212" y="3346451"/>
              <a:ext cx="0" cy="1046163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7" name="Google Shape;137;p14"/>
            <p:cNvCxnSpPr/>
            <p:nvPr/>
          </p:nvCxnSpPr>
          <p:spPr>
            <a:xfrm rot="10800000">
              <a:off x="6272062" y="3336926"/>
              <a:ext cx="0" cy="1039813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8" name="Google Shape;138;p14"/>
            <p:cNvSpPr txBox="1"/>
            <p:nvPr/>
          </p:nvSpPr>
          <p:spPr>
            <a:xfrm>
              <a:off x="4871887" y="2989263"/>
              <a:ext cx="1589088" cy="396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 u="none">
                  <a:solidFill>
                    <a:srgbClr val="FAFD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Applied to</a:t>
              </a:r>
              <a:endParaRPr/>
            </a:p>
          </p:txBody>
        </p:sp>
        <p:cxnSp>
          <p:nvCxnSpPr>
            <p:cNvPr id="139" name="Google Shape;139;p14"/>
            <p:cNvCxnSpPr/>
            <p:nvPr/>
          </p:nvCxnSpPr>
          <p:spPr>
            <a:xfrm>
              <a:off x="6008312" y="3024188"/>
              <a:ext cx="0" cy="320675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40" name="Google Shape;140;p14"/>
          <p:cNvGrpSpPr/>
          <p:nvPr/>
        </p:nvGrpSpPr>
        <p:grpSpPr>
          <a:xfrm>
            <a:off x="175838" y="3005138"/>
            <a:ext cx="4138612" cy="3598863"/>
            <a:chOff x="175838" y="3005138"/>
            <a:chExt cx="4138612" cy="3598863"/>
          </a:xfrm>
        </p:grpSpPr>
        <p:cxnSp>
          <p:nvCxnSpPr>
            <p:cNvPr id="141" name="Google Shape;141;p14"/>
            <p:cNvCxnSpPr/>
            <p:nvPr/>
          </p:nvCxnSpPr>
          <p:spPr>
            <a:xfrm>
              <a:off x="4030512" y="3035301"/>
              <a:ext cx="0" cy="309563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42" name="Google Shape;142;p14"/>
            <p:cNvSpPr/>
            <p:nvPr/>
          </p:nvSpPr>
          <p:spPr>
            <a:xfrm>
              <a:off x="175838" y="5264151"/>
              <a:ext cx="4138612" cy="1339850"/>
            </a:xfrm>
            <a:prstGeom prst="roundRect">
              <a:avLst>
                <a:gd fmla="val 16667" name="adj"/>
              </a:avLst>
            </a:prstGeom>
            <a:solidFill>
              <a:srgbClr val="333399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3" name="Google Shape;143;p14"/>
            <p:cNvSpPr txBox="1"/>
            <p:nvPr/>
          </p:nvSpPr>
          <p:spPr>
            <a:xfrm>
              <a:off x="2798388" y="6054726"/>
              <a:ext cx="1441450" cy="425450"/>
            </a:xfrm>
            <a:prstGeom prst="rect">
              <a:avLst/>
            </a:prstGeom>
            <a:gradFill>
              <a:gsLst>
                <a:gs pos="0">
                  <a:srgbClr val="FAF400"/>
                </a:gs>
                <a:gs pos="100000">
                  <a:srgbClr val="B0AB00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C0C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0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Use cases</a:t>
              </a:r>
              <a:endParaRPr/>
            </a:p>
          </p:txBody>
        </p:sp>
        <p:sp>
          <p:nvSpPr>
            <p:cNvPr id="144" name="Google Shape;144;p14"/>
            <p:cNvSpPr txBox="1"/>
            <p:nvPr/>
          </p:nvSpPr>
          <p:spPr>
            <a:xfrm>
              <a:off x="1968125" y="5381626"/>
              <a:ext cx="1441450" cy="425450"/>
            </a:xfrm>
            <a:prstGeom prst="rect">
              <a:avLst/>
            </a:prstGeom>
            <a:gradFill>
              <a:gsLst>
                <a:gs pos="0">
                  <a:srgbClr val="FAF400"/>
                </a:gs>
                <a:gs pos="100000">
                  <a:srgbClr val="B0AB00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C0C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0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Specs</a:t>
              </a:r>
              <a:endParaRPr/>
            </a:p>
          </p:txBody>
        </p:sp>
        <p:sp>
          <p:nvSpPr>
            <p:cNvPr id="145" name="Google Shape;145;p14"/>
            <p:cNvSpPr txBox="1"/>
            <p:nvPr/>
          </p:nvSpPr>
          <p:spPr>
            <a:xfrm>
              <a:off x="1109288" y="6054726"/>
              <a:ext cx="1441450" cy="425450"/>
            </a:xfrm>
            <a:prstGeom prst="rect">
              <a:avLst/>
            </a:prstGeom>
            <a:gradFill>
              <a:gsLst>
                <a:gs pos="0">
                  <a:srgbClr val="FAF400"/>
                </a:gs>
                <a:gs pos="100000">
                  <a:srgbClr val="B0AB00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C0C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0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Design</a:t>
              </a:r>
              <a:endParaRPr/>
            </a:p>
          </p:txBody>
        </p:sp>
        <p:sp>
          <p:nvSpPr>
            <p:cNvPr id="146" name="Google Shape;146;p14"/>
            <p:cNvSpPr txBox="1"/>
            <p:nvPr/>
          </p:nvSpPr>
          <p:spPr>
            <a:xfrm>
              <a:off x="272675" y="5381626"/>
              <a:ext cx="1441450" cy="425450"/>
            </a:xfrm>
            <a:prstGeom prst="rect">
              <a:avLst/>
            </a:prstGeom>
            <a:gradFill>
              <a:gsLst>
                <a:gs pos="0">
                  <a:srgbClr val="FAF400"/>
                </a:gs>
                <a:gs pos="100000">
                  <a:srgbClr val="B0AB00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C0C0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0000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Source</a:t>
              </a:r>
              <a:endParaRPr/>
            </a:p>
          </p:txBody>
        </p:sp>
        <p:cxnSp>
          <p:nvCxnSpPr>
            <p:cNvPr id="147" name="Google Shape;147;p14"/>
            <p:cNvCxnSpPr/>
            <p:nvPr/>
          </p:nvCxnSpPr>
          <p:spPr>
            <a:xfrm>
              <a:off x="972763" y="3355976"/>
              <a:ext cx="3068637" cy="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8" name="Google Shape;148;p14"/>
            <p:cNvCxnSpPr/>
            <p:nvPr/>
          </p:nvCxnSpPr>
          <p:spPr>
            <a:xfrm rot="10800000">
              <a:off x="988638" y="3336926"/>
              <a:ext cx="0" cy="2039938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9" name="Google Shape;149;p14"/>
            <p:cNvCxnSpPr/>
            <p:nvPr/>
          </p:nvCxnSpPr>
          <p:spPr>
            <a:xfrm rot="10800000">
              <a:off x="2690438" y="3346451"/>
              <a:ext cx="0" cy="2036763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0" name="Google Shape;150;p14"/>
            <p:cNvCxnSpPr/>
            <p:nvPr/>
          </p:nvCxnSpPr>
          <p:spPr>
            <a:xfrm rot="10800000">
              <a:off x="1833188" y="3346451"/>
              <a:ext cx="0" cy="2690813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1" name="Google Shape;151;p14"/>
            <p:cNvCxnSpPr/>
            <p:nvPr/>
          </p:nvCxnSpPr>
          <p:spPr>
            <a:xfrm rot="10800000">
              <a:off x="3522287" y="3355976"/>
              <a:ext cx="0" cy="2687638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52" name="Google Shape;152;p14"/>
            <p:cNvSpPr txBox="1"/>
            <p:nvPr/>
          </p:nvSpPr>
          <p:spPr>
            <a:xfrm>
              <a:off x="2638978" y="3005138"/>
              <a:ext cx="1120775" cy="7016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 u="none">
                  <a:solidFill>
                    <a:srgbClr val="FAFD00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Applied to</a:t>
              </a:r>
              <a:endParaRPr/>
            </a:p>
          </p:txBody>
        </p:sp>
      </p:grpSp>
      <p:sp>
        <p:nvSpPr>
          <p:cNvPr id="153" name="Google Shape;153;p14"/>
          <p:cNvSpPr/>
          <p:nvPr/>
        </p:nvSpPr>
        <p:spPr>
          <a:xfrm>
            <a:off x="4836963" y="2020888"/>
            <a:ext cx="4307037" cy="4664075"/>
          </a:xfrm>
          <a:prstGeom prst="rect">
            <a:avLst/>
          </a:prstGeom>
          <a:solidFill>
            <a:srgbClr val="C0C0C0">
              <a:alpha val="435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 u="none">
              <a:solidFill>
                <a:srgbClr val="FAFD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" name="Google Shape;154;p14"/>
          <p:cNvSpPr/>
          <p:nvPr/>
        </p:nvSpPr>
        <p:spPr>
          <a:xfrm>
            <a:off x="3605062" y="3526632"/>
            <a:ext cx="4637238" cy="1509432"/>
          </a:xfrm>
          <a:prstGeom prst="rect">
            <a:avLst/>
          </a:prstGeom>
          <a:solidFill>
            <a:srgbClr val="C0C0C0">
              <a:alpha val="435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 u="none">
              <a:solidFill>
                <a:srgbClr val="FAFD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5" name="Google Shape;155;p14"/>
          <p:cNvSpPr/>
          <p:nvPr/>
        </p:nvSpPr>
        <p:spPr>
          <a:xfrm>
            <a:off x="44450" y="2020889"/>
            <a:ext cx="2644400" cy="1166812"/>
          </a:xfrm>
          <a:prstGeom prst="rect">
            <a:avLst/>
          </a:prstGeom>
          <a:solidFill>
            <a:srgbClr val="C0C0C0">
              <a:alpha val="4352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 u="none">
              <a:solidFill>
                <a:srgbClr val="FAFD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8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32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620" name="Google Shape;620;p32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621" name="Google Shape;621;p32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22" name="Google Shape;622;p32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Prime Path Coverage</a:t>
            </a:r>
            <a:endParaRPr/>
          </a:p>
        </p:txBody>
      </p:sp>
      <p:sp>
        <p:nvSpPr>
          <p:cNvPr id="623" name="Google Shape;623;p32"/>
          <p:cNvSpPr txBox="1"/>
          <p:nvPr>
            <p:ph idx="1" type="body"/>
          </p:nvPr>
        </p:nvSpPr>
        <p:spPr>
          <a:xfrm>
            <a:off x="138113" y="984250"/>
            <a:ext cx="8867775" cy="118586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A simple, elegant and finite criterion that requires </a:t>
            </a:r>
            <a:r>
              <a:rPr lang="en-US">
                <a:solidFill>
                  <a:schemeClr val="lt2"/>
                </a:solidFill>
              </a:rPr>
              <a:t>loops</a:t>
            </a:r>
            <a:r>
              <a:rPr lang="en-US"/>
              <a:t> to be executed as well as skipped</a:t>
            </a:r>
            <a:endParaRPr sz="1600"/>
          </a:p>
        </p:txBody>
      </p:sp>
      <p:sp>
        <p:nvSpPr>
          <p:cNvPr id="624" name="Google Shape;624;p32"/>
          <p:cNvSpPr txBox="1"/>
          <p:nvPr/>
        </p:nvSpPr>
        <p:spPr>
          <a:xfrm>
            <a:off x="220663" y="2175424"/>
            <a:ext cx="8704262" cy="830997"/>
          </a:xfrm>
          <a:prstGeom prst="rect">
            <a:avLst/>
          </a:prstGeom>
          <a:gradFill>
            <a:gsLst>
              <a:gs pos="0">
                <a:srgbClr val="0066FF"/>
              </a:gs>
              <a:gs pos="100000">
                <a:srgbClr val="0033CC"/>
              </a:gs>
            </a:gsLst>
            <a:path path="circle">
              <a:fillToRect b="50%" l="50%" r="50%" t="50%"/>
            </a:path>
            <a:tileRect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Prime Path Coverage (PPC)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: TR contains each prime path in G.</a:t>
            </a:r>
            <a:endParaRPr/>
          </a:p>
        </p:txBody>
      </p:sp>
      <p:sp>
        <p:nvSpPr>
          <p:cNvPr id="625" name="Google Shape;625;p32"/>
          <p:cNvSpPr/>
          <p:nvPr/>
        </p:nvSpPr>
        <p:spPr>
          <a:xfrm>
            <a:off x="138113" y="3441033"/>
            <a:ext cx="8867775" cy="2345406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Will tour all paths of length 0, </a:t>
            </a:r>
            <a:r>
              <a:rPr b="0" lang="en-US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, …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That is, it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subsumes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node and edge coverage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PPC almost, but </a:t>
            </a:r>
            <a:r>
              <a:rPr b="0" lang="en-US" sz="2800">
                <a:solidFill>
                  <a:srgbClr val="FFFF00"/>
                </a:solidFill>
                <a:latin typeface="Gill Sans"/>
                <a:ea typeface="Gill Sans"/>
                <a:cs typeface="Gill Sans"/>
                <a:sym typeface="Gill Sans"/>
              </a:rPr>
              <a:t>not quite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, subsumes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EPC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…</a:t>
            </a:r>
            <a:endParaRPr b="0" sz="2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9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p33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PPC Does Not Subsume EPC</a:t>
            </a:r>
            <a:endParaRPr/>
          </a:p>
        </p:txBody>
      </p:sp>
      <p:sp>
        <p:nvSpPr>
          <p:cNvPr id="631" name="Google Shape;631;p33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632" name="Google Shape;632;p33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633" name="Google Shape;633;p33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634" name="Google Shape;634;p33"/>
          <p:cNvGrpSpPr/>
          <p:nvPr/>
        </p:nvGrpSpPr>
        <p:grpSpPr>
          <a:xfrm>
            <a:off x="2244429" y="3697808"/>
            <a:ext cx="555625" cy="2592486"/>
            <a:chOff x="3854742" y="1350149"/>
            <a:chExt cx="555625" cy="2592486"/>
          </a:xfrm>
        </p:grpSpPr>
        <p:grpSp>
          <p:nvGrpSpPr>
            <p:cNvPr id="635" name="Google Shape;635;p33"/>
            <p:cNvGrpSpPr/>
            <p:nvPr/>
          </p:nvGrpSpPr>
          <p:grpSpPr>
            <a:xfrm>
              <a:off x="3854742" y="2565429"/>
              <a:ext cx="555625" cy="469900"/>
              <a:chOff x="772" y="3221"/>
              <a:chExt cx="350" cy="296"/>
            </a:xfrm>
          </p:grpSpPr>
          <p:sp>
            <p:nvSpPr>
              <p:cNvPr id="636" name="Google Shape;636;p33"/>
              <p:cNvSpPr/>
              <p:nvPr/>
            </p:nvSpPr>
            <p:spPr>
              <a:xfrm>
                <a:off x="772" y="3221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37" name="Google Shape;637;p33"/>
              <p:cNvSpPr txBox="1"/>
              <p:nvPr/>
            </p:nvSpPr>
            <p:spPr>
              <a:xfrm>
                <a:off x="848" y="3244"/>
                <a:ext cx="197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2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638" name="Google Shape;638;p33"/>
            <p:cNvGrpSpPr/>
            <p:nvPr/>
          </p:nvGrpSpPr>
          <p:grpSpPr>
            <a:xfrm>
              <a:off x="3854742" y="3472735"/>
              <a:ext cx="555625" cy="469900"/>
              <a:chOff x="1297" y="3526"/>
              <a:chExt cx="350" cy="296"/>
            </a:xfrm>
          </p:grpSpPr>
          <p:sp>
            <p:nvSpPr>
              <p:cNvPr id="639" name="Google Shape;639;p33"/>
              <p:cNvSpPr/>
              <p:nvPr/>
            </p:nvSpPr>
            <p:spPr>
              <a:xfrm>
                <a:off x="1297" y="3526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40" name="Google Shape;640;p33"/>
              <p:cNvSpPr txBox="1"/>
              <p:nvPr/>
            </p:nvSpPr>
            <p:spPr>
              <a:xfrm>
                <a:off x="1374" y="3549"/>
                <a:ext cx="197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3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641" name="Google Shape;641;p33"/>
            <p:cNvGrpSpPr/>
            <p:nvPr/>
          </p:nvGrpSpPr>
          <p:grpSpPr>
            <a:xfrm>
              <a:off x="3854742" y="1658124"/>
              <a:ext cx="555625" cy="469900"/>
              <a:chOff x="1327" y="2914"/>
              <a:chExt cx="350" cy="296"/>
            </a:xfrm>
          </p:grpSpPr>
          <p:sp>
            <p:nvSpPr>
              <p:cNvPr id="642" name="Google Shape;642;p33"/>
              <p:cNvSpPr/>
              <p:nvPr/>
            </p:nvSpPr>
            <p:spPr>
              <a:xfrm>
                <a:off x="1327" y="2914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43" name="Google Shape;643;p33"/>
              <p:cNvSpPr txBox="1"/>
              <p:nvPr/>
            </p:nvSpPr>
            <p:spPr>
              <a:xfrm>
                <a:off x="1404" y="2937"/>
                <a:ext cx="197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1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cxnSp>
          <p:nvCxnSpPr>
            <p:cNvPr id="644" name="Google Shape;644;p33"/>
            <p:cNvCxnSpPr/>
            <p:nvPr/>
          </p:nvCxnSpPr>
          <p:spPr>
            <a:xfrm rot="10800000">
              <a:off x="4131761" y="2128023"/>
              <a:ext cx="1588" cy="437406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med" w="med" type="stealth"/>
              <a:tailEnd len="med" w="med" type="none"/>
            </a:ln>
          </p:spPr>
        </p:cxnSp>
        <p:cxnSp>
          <p:nvCxnSpPr>
            <p:cNvPr id="645" name="Google Shape;645;p33"/>
            <p:cNvCxnSpPr/>
            <p:nvPr/>
          </p:nvCxnSpPr>
          <p:spPr>
            <a:xfrm>
              <a:off x="4132554" y="1350149"/>
              <a:ext cx="0" cy="295275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646" name="Google Shape;646;p33"/>
            <p:cNvCxnSpPr>
              <a:stCxn id="636" idx="3"/>
              <a:endCxn id="636" idx="1"/>
            </p:cNvCxnSpPr>
            <p:nvPr/>
          </p:nvCxnSpPr>
          <p:spPr>
            <a:xfrm rot="-5400000">
              <a:off x="3770211" y="2800013"/>
              <a:ext cx="332400" cy="600"/>
            </a:xfrm>
            <a:prstGeom prst="curvedConnector5">
              <a:avLst>
                <a:gd fmla="val 686461" name="adj1"/>
                <a:gd fmla="val -9120551" name="adj2"/>
                <a:gd fmla="val 809596" name="adj3"/>
              </a:avLst>
            </a:prstGeom>
            <a:noFill/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647" name="Google Shape;647;p33"/>
            <p:cNvCxnSpPr>
              <a:stCxn id="636" idx="4"/>
              <a:endCxn id="639" idx="0"/>
            </p:cNvCxnSpPr>
            <p:nvPr/>
          </p:nvCxnSpPr>
          <p:spPr>
            <a:xfrm>
              <a:off x="4132554" y="3035329"/>
              <a:ext cx="0" cy="437400"/>
            </a:xfrm>
            <a:prstGeom prst="straightConnector1">
              <a:avLst/>
            </a:prstGeom>
            <a:solidFill>
              <a:schemeClr val="accent1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sp>
        <p:nvSpPr>
          <p:cNvPr id="648" name="Google Shape;648;p33"/>
          <p:cNvSpPr txBox="1"/>
          <p:nvPr/>
        </p:nvSpPr>
        <p:spPr>
          <a:xfrm>
            <a:off x="1" y="1085850"/>
            <a:ext cx="9005888" cy="53927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Gill Sans"/>
              <a:buChar char="•"/>
            </a:pPr>
            <a:r>
              <a:rPr b="0" lang="en-US" sz="32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If a node </a:t>
            </a:r>
            <a:r>
              <a:rPr b="0" i="1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0" lang="en-US" sz="32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has an edge to itself (</a:t>
            </a:r>
            <a:r>
              <a:rPr b="0" i="1" lang="en-US" sz="32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self edge</a:t>
            </a:r>
            <a:r>
              <a:rPr b="0" lang="en-US" sz="32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), </a:t>
            </a:r>
            <a:r>
              <a:rPr b="0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EPC</a:t>
            </a:r>
            <a:r>
              <a:rPr b="0" lang="en-US" sz="32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requires </a:t>
            </a:r>
            <a:r>
              <a:rPr b="0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[</a:t>
            </a:r>
            <a:r>
              <a:rPr b="0" i="1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n, n, m</a:t>
            </a:r>
            <a:r>
              <a:rPr b="0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] </a:t>
            </a:r>
            <a:r>
              <a:rPr b="0" lang="en-US" sz="32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and</a:t>
            </a:r>
            <a:r>
              <a:rPr b="0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[</a:t>
            </a:r>
            <a:r>
              <a:rPr b="0" i="1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m</a:t>
            </a:r>
            <a:r>
              <a:rPr b="0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b="0" i="1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n, n</a:t>
            </a:r>
            <a:r>
              <a:rPr b="0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]</a:t>
            </a:r>
            <a:endParaRPr/>
          </a:p>
          <a:p>
            <a:pPr indent="-285750" lvl="0" marL="342900" marR="0" rtl="0" algn="l">
              <a:lnSpc>
                <a:spcPct val="90000"/>
              </a:lnSpc>
              <a:spcBef>
                <a:spcPts val="960"/>
              </a:spcBef>
              <a:spcAft>
                <a:spcPts val="0"/>
              </a:spcAft>
              <a:buClr>
                <a:schemeClr val="lt2"/>
              </a:buClr>
              <a:buSzPts val="2720"/>
              <a:buFont typeface="Gill Sans"/>
              <a:buChar char="•"/>
            </a:pPr>
            <a:r>
              <a:rPr b="0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[</a:t>
            </a:r>
            <a:r>
              <a:rPr b="0" i="1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n, n, m</a:t>
            </a:r>
            <a:r>
              <a:rPr b="0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]</a:t>
            </a:r>
            <a:r>
              <a:rPr b="0" lang="en-US" sz="32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is not prime</a:t>
            </a:r>
            <a:endParaRPr/>
          </a:p>
          <a:p>
            <a:pPr indent="-285750" lvl="0" marL="342900" marR="0" rtl="0" algn="l">
              <a:lnSpc>
                <a:spcPct val="9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Gill Sans"/>
              <a:buChar char="•"/>
            </a:pPr>
            <a:r>
              <a:rPr b="0" lang="en-US" sz="32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Neither </a:t>
            </a:r>
            <a:r>
              <a:rPr b="0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[</a:t>
            </a:r>
            <a:r>
              <a:rPr b="0" i="1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n, n, m</a:t>
            </a:r>
            <a:r>
              <a:rPr b="0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] </a:t>
            </a:r>
            <a:r>
              <a:rPr b="0" lang="en-US" sz="32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nor </a:t>
            </a:r>
            <a:r>
              <a:rPr b="0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[</a:t>
            </a:r>
            <a:r>
              <a:rPr b="0" i="1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m</a:t>
            </a:r>
            <a:r>
              <a:rPr b="0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b="0" i="1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n, n</a:t>
            </a:r>
            <a:r>
              <a:rPr b="0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]</a:t>
            </a:r>
            <a:r>
              <a:rPr b="0" lang="en-US" sz="32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are simple paths (not prime)</a:t>
            </a:r>
            <a:endParaRPr b="0" sz="32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49" name="Google Shape;649;p33"/>
          <p:cNvSpPr txBox="1"/>
          <p:nvPr/>
        </p:nvSpPr>
        <p:spPr>
          <a:xfrm>
            <a:off x="3002354" y="3697808"/>
            <a:ext cx="4248110" cy="1015663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EPC Requirements :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50" name="Google Shape;650;p33"/>
          <p:cNvSpPr txBox="1"/>
          <p:nvPr/>
        </p:nvSpPr>
        <p:spPr>
          <a:xfrm>
            <a:off x="3048559" y="4094569"/>
            <a:ext cx="428282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TR = { </a:t>
            </a: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[1,2,3], [1,2,2], [2,2,3], [2,2,2] </a:t>
            </a: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}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51" name="Google Shape;651;p33"/>
          <p:cNvSpPr txBox="1"/>
          <p:nvPr/>
        </p:nvSpPr>
        <p:spPr>
          <a:xfrm>
            <a:off x="4158166" y="5041269"/>
            <a:ext cx="2889997" cy="1015663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PPC Requirements 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52" name="Google Shape;652;p33"/>
          <p:cNvSpPr txBox="1"/>
          <p:nvPr/>
        </p:nvSpPr>
        <p:spPr>
          <a:xfrm>
            <a:off x="4204373" y="5438030"/>
            <a:ext cx="2576754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TR = { </a:t>
            </a: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[1,2,3], [2,2] </a:t>
            </a: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}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6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34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658" name="Google Shape;658;p34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659" name="Google Shape;659;p34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60" name="Google Shape;660;p34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Prime Path Example</a:t>
            </a:r>
            <a:endParaRPr/>
          </a:p>
        </p:txBody>
      </p:sp>
      <p:sp>
        <p:nvSpPr>
          <p:cNvPr id="661" name="Google Shape;661;p34"/>
          <p:cNvSpPr txBox="1"/>
          <p:nvPr>
            <p:ph idx="1" type="body"/>
          </p:nvPr>
        </p:nvSpPr>
        <p:spPr>
          <a:xfrm>
            <a:off x="138113" y="990600"/>
            <a:ext cx="8867775" cy="517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The previous example has 38 </a:t>
            </a:r>
            <a:r>
              <a:rPr lang="en-US">
                <a:solidFill>
                  <a:schemeClr val="lt2"/>
                </a:solidFill>
              </a:rPr>
              <a:t>simple</a:t>
            </a:r>
            <a:r>
              <a:rPr lang="en-US"/>
              <a:t> paths</a:t>
            </a:r>
            <a:endParaRPr i="1"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Only </a:t>
            </a:r>
            <a:r>
              <a:rPr lang="en-US">
                <a:solidFill>
                  <a:schemeClr val="lt2"/>
                </a:solidFill>
              </a:rPr>
              <a:t>nine</a:t>
            </a:r>
            <a:r>
              <a:rPr lang="en-US"/>
              <a:t> </a:t>
            </a:r>
            <a:r>
              <a:rPr i="1" lang="en-US"/>
              <a:t>prime paths</a:t>
            </a:r>
            <a:endParaRPr/>
          </a:p>
        </p:txBody>
      </p:sp>
      <p:sp>
        <p:nvSpPr>
          <p:cNvPr id="662" name="Google Shape;662;p34"/>
          <p:cNvSpPr txBox="1"/>
          <p:nvPr/>
        </p:nvSpPr>
        <p:spPr>
          <a:xfrm>
            <a:off x="3306763" y="2855913"/>
            <a:ext cx="3303587" cy="3152775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Prime Paths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 2, 3, 4, 7]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 2, 3, 5, 7]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 2, 3, 5, 6]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 3, 4, 7]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 3, 5, 7]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 3, 5, 6]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[6, 5, 7]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[6, 5, 6]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[5, 6, 5]</a:t>
            </a:r>
            <a:endParaRPr/>
          </a:p>
        </p:txBody>
      </p:sp>
      <p:sp>
        <p:nvSpPr>
          <p:cNvPr id="663" name="Google Shape;663;p34"/>
          <p:cNvSpPr/>
          <p:nvPr/>
        </p:nvSpPr>
        <p:spPr>
          <a:xfrm>
            <a:off x="7138988" y="4427538"/>
            <a:ext cx="1554162" cy="6905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5884" y="19861"/>
                </a:moveTo>
                <a:lnTo>
                  <a:pt x="-42412" y="19861"/>
                </a:lnTo>
                <a:lnTo>
                  <a:pt x="-121010" y="80186"/>
                </a:lnTo>
              </a:path>
            </a:pathLst>
          </a:custGeom>
          <a:solidFill>
            <a:srgbClr val="0066FF"/>
          </a:solidFill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Execute loop once</a:t>
            </a:r>
            <a:endParaRPr/>
          </a:p>
        </p:txBody>
      </p:sp>
      <p:sp>
        <p:nvSpPr>
          <p:cNvPr id="664" name="Google Shape;664;p34"/>
          <p:cNvSpPr/>
          <p:nvPr/>
        </p:nvSpPr>
        <p:spPr>
          <a:xfrm>
            <a:off x="6870700" y="5268913"/>
            <a:ext cx="1971675" cy="7223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4639" y="18989"/>
                </a:moveTo>
                <a:lnTo>
                  <a:pt x="-39323" y="18989"/>
                </a:lnTo>
                <a:lnTo>
                  <a:pt x="-86896" y="33486"/>
                </a:lnTo>
              </a:path>
            </a:pathLst>
          </a:custGeom>
          <a:solidFill>
            <a:srgbClr val="0066FF"/>
          </a:solidFill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Execute loop more than once</a:t>
            </a:r>
            <a:endParaRPr/>
          </a:p>
        </p:txBody>
      </p:sp>
      <p:grpSp>
        <p:nvGrpSpPr>
          <p:cNvPr id="665" name="Google Shape;665;p34"/>
          <p:cNvGrpSpPr/>
          <p:nvPr/>
        </p:nvGrpSpPr>
        <p:grpSpPr>
          <a:xfrm>
            <a:off x="455613" y="2395538"/>
            <a:ext cx="2120900" cy="3635375"/>
            <a:chOff x="287" y="1509"/>
            <a:chExt cx="1336" cy="2290"/>
          </a:xfrm>
        </p:grpSpPr>
        <p:grpSp>
          <p:nvGrpSpPr>
            <p:cNvPr id="666" name="Google Shape;666;p34"/>
            <p:cNvGrpSpPr/>
            <p:nvPr/>
          </p:nvGrpSpPr>
          <p:grpSpPr>
            <a:xfrm>
              <a:off x="1273" y="3335"/>
              <a:ext cx="350" cy="296"/>
              <a:chOff x="684" y="3374"/>
              <a:chExt cx="350" cy="296"/>
            </a:xfrm>
          </p:grpSpPr>
          <p:sp>
            <p:nvSpPr>
              <p:cNvPr id="667" name="Google Shape;667;p34"/>
              <p:cNvSpPr/>
              <p:nvPr/>
            </p:nvSpPr>
            <p:spPr>
              <a:xfrm>
                <a:off x="684" y="3374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68" name="Google Shape;668;p34"/>
              <p:cNvSpPr txBox="1"/>
              <p:nvPr/>
            </p:nvSpPr>
            <p:spPr>
              <a:xfrm>
                <a:off x="761" y="3397"/>
                <a:ext cx="196" cy="2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6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669" name="Google Shape;669;p34"/>
            <p:cNvGrpSpPr/>
            <p:nvPr/>
          </p:nvGrpSpPr>
          <p:grpSpPr>
            <a:xfrm>
              <a:off x="684" y="1617"/>
              <a:ext cx="350" cy="296"/>
              <a:chOff x="4288" y="1746"/>
              <a:chExt cx="350" cy="296"/>
            </a:xfrm>
          </p:grpSpPr>
          <p:sp>
            <p:nvSpPr>
              <p:cNvPr id="670" name="Google Shape;670;p34"/>
              <p:cNvSpPr/>
              <p:nvPr/>
            </p:nvSpPr>
            <p:spPr>
              <a:xfrm>
                <a:off x="4288" y="1746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71" name="Google Shape;671;p34"/>
              <p:cNvSpPr txBox="1"/>
              <p:nvPr/>
            </p:nvSpPr>
            <p:spPr>
              <a:xfrm>
                <a:off x="4365" y="1769"/>
                <a:ext cx="196" cy="2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1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672" name="Google Shape;672;p34"/>
            <p:cNvGrpSpPr/>
            <p:nvPr/>
          </p:nvGrpSpPr>
          <p:grpSpPr>
            <a:xfrm>
              <a:off x="684" y="2482"/>
              <a:ext cx="350" cy="296"/>
              <a:chOff x="4738" y="2684"/>
              <a:chExt cx="350" cy="296"/>
            </a:xfrm>
          </p:grpSpPr>
          <p:sp>
            <p:nvSpPr>
              <p:cNvPr id="673" name="Google Shape;673;p34"/>
              <p:cNvSpPr/>
              <p:nvPr/>
            </p:nvSpPr>
            <p:spPr>
              <a:xfrm>
                <a:off x="4738" y="2684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74" name="Google Shape;674;p34"/>
              <p:cNvSpPr txBox="1"/>
              <p:nvPr/>
            </p:nvSpPr>
            <p:spPr>
              <a:xfrm>
                <a:off x="4815" y="2707"/>
                <a:ext cx="196" cy="2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3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675" name="Google Shape;675;p34"/>
            <p:cNvGrpSpPr/>
            <p:nvPr/>
          </p:nvGrpSpPr>
          <p:grpSpPr>
            <a:xfrm>
              <a:off x="287" y="2034"/>
              <a:ext cx="350" cy="296"/>
              <a:chOff x="3838" y="2684"/>
              <a:chExt cx="350" cy="296"/>
            </a:xfrm>
          </p:grpSpPr>
          <p:sp>
            <p:nvSpPr>
              <p:cNvPr id="676" name="Google Shape;676;p34"/>
              <p:cNvSpPr/>
              <p:nvPr/>
            </p:nvSpPr>
            <p:spPr>
              <a:xfrm>
                <a:off x="3838" y="2684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77" name="Google Shape;677;p34"/>
              <p:cNvSpPr txBox="1"/>
              <p:nvPr/>
            </p:nvSpPr>
            <p:spPr>
              <a:xfrm>
                <a:off x="3915" y="2707"/>
                <a:ext cx="196" cy="2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2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cxnSp>
          <p:nvCxnSpPr>
            <p:cNvPr id="678" name="Google Shape;678;p34"/>
            <p:cNvCxnSpPr/>
            <p:nvPr/>
          </p:nvCxnSpPr>
          <p:spPr>
            <a:xfrm flipH="1">
              <a:off x="572" y="2765"/>
              <a:ext cx="212" cy="191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679" name="Google Shape;679;p34"/>
            <p:cNvCxnSpPr/>
            <p:nvPr/>
          </p:nvCxnSpPr>
          <p:spPr>
            <a:xfrm flipH="1">
              <a:off x="859" y="1509"/>
              <a:ext cx="1" cy="99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grpSp>
          <p:nvGrpSpPr>
            <p:cNvPr id="680" name="Google Shape;680;p34"/>
            <p:cNvGrpSpPr/>
            <p:nvPr/>
          </p:nvGrpSpPr>
          <p:grpSpPr>
            <a:xfrm>
              <a:off x="287" y="2930"/>
              <a:ext cx="350" cy="296"/>
              <a:chOff x="4288" y="1746"/>
              <a:chExt cx="350" cy="296"/>
            </a:xfrm>
          </p:grpSpPr>
          <p:sp>
            <p:nvSpPr>
              <p:cNvPr id="681" name="Google Shape;681;p34"/>
              <p:cNvSpPr/>
              <p:nvPr/>
            </p:nvSpPr>
            <p:spPr>
              <a:xfrm>
                <a:off x="4288" y="1746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82" name="Google Shape;682;p34"/>
              <p:cNvSpPr txBox="1"/>
              <p:nvPr/>
            </p:nvSpPr>
            <p:spPr>
              <a:xfrm>
                <a:off x="4365" y="1769"/>
                <a:ext cx="196" cy="2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4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683" name="Google Shape;683;p34"/>
            <p:cNvGrpSpPr/>
            <p:nvPr/>
          </p:nvGrpSpPr>
          <p:grpSpPr>
            <a:xfrm>
              <a:off x="1053" y="2930"/>
              <a:ext cx="350" cy="296"/>
              <a:chOff x="3838" y="2684"/>
              <a:chExt cx="350" cy="296"/>
            </a:xfrm>
          </p:grpSpPr>
          <p:sp>
            <p:nvSpPr>
              <p:cNvPr id="684" name="Google Shape;684;p34"/>
              <p:cNvSpPr/>
              <p:nvPr/>
            </p:nvSpPr>
            <p:spPr>
              <a:xfrm>
                <a:off x="3838" y="2684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85" name="Google Shape;685;p34"/>
              <p:cNvSpPr txBox="1"/>
              <p:nvPr/>
            </p:nvSpPr>
            <p:spPr>
              <a:xfrm>
                <a:off x="3915" y="2707"/>
                <a:ext cx="196" cy="2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5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cxnSp>
          <p:nvCxnSpPr>
            <p:cNvPr id="686" name="Google Shape;686;p34"/>
            <p:cNvCxnSpPr/>
            <p:nvPr/>
          </p:nvCxnSpPr>
          <p:spPr>
            <a:xfrm>
              <a:off x="939" y="2767"/>
              <a:ext cx="180" cy="182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687" name="Google Shape;687;p34"/>
            <p:cNvCxnSpPr/>
            <p:nvPr/>
          </p:nvCxnSpPr>
          <p:spPr>
            <a:xfrm flipH="1">
              <a:off x="932" y="3207"/>
              <a:ext cx="195" cy="309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688" name="Google Shape;688;p34"/>
            <p:cNvCxnSpPr/>
            <p:nvPr/>
          </p:nvCxnSpPr>
          <p:spPr>
            <a:xfrm>
              <a:off x="572" y="2308"/>
              <a:ext cx="194" cy="179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689" name="Google Shape;689;p34"/>
            <p:cNvCxnSpPr/>
            <p:nvPr/>
          </p:nvCxnSpPr>
          <p:spPr>
            <a:xfrm flipH="1">
              <a:off x="603" y="1893"/>
              <a:ext cx="166" cy="185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690" name="Google Shape;690;p34"/>
            <p:cNvCxnSpPr/>
            <p:nvPr/>
          </p:nvCxnSpPr>
          <p:spPr>
            <a:xfrm>
              <a:off x="578" y="3204"/>
              <a:ext cx="195" cy="306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691" name="Google Shape;691;p34"/>
            <p:cNvCxnSpPr/>
            <p:nvPr/>
          </p:nvCxnSpPr>
          <p:spPr>
            <a:xfrm flipH="1">
              <a:off x="857" y="1918"/>
              <a:ext cx="3" cy="541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692" name="Google Shape;692;p34"/>
            <p:cNvCxnSpPr/>
            <p:nvPr/>
          </p:nvCxnSpPr>
          <p:spPr>
            <a:xfrm>
              <a:off x="1234" y="3229"/>
              <a:ext cx="101" cy="146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grpSp>
          <p:nvGrpSpPr>
            <p:cNvPr id="693" name="Google Shape;693;p34"/>
            <p:cNvGrpSpPr/>
            <p:nvPr/>
          </p:nvGrpSpPr>
          <p:grpSpPr>
            <a:xfrm>
              <a:off x="682" y="3503"/>
              <a:ext cx="350" cy="296"/>
              <a:chOff x="4288" y="3622"/>
              <a:chExt cx="350" cy="296"/>
            </a:xfrm>
          </p:grpSpPr>
          <p:sp>
            <p:nvSpPr>
              <p:cNvPr id="694" name="Google Shape;694;p34"/>
              <p:cNvSpPr/>
              <p:nvPr/>
            </p:nvSpPr>
            <p:spPr>
              <a:xfrm>
                <a:off x="4288" y="3622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3810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95" name="Google Shape;695;p34"/>
              <p:cNvSpPr txBox="1"/>
              <p:nvPr/>
            </p:nvSpPr>
            <p:spPr>
              <a:xfrm>
                <a:off x="4365" y="3645"/>
                <a:ext cx="196" cy="2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7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cxnSp>
          <p:nvCxnSpPr>
            <p:cNvPr id="696" name="Google Shape;696;p34"/>
            <p:cNvCxnSpPr/>
            <p:nvPr/>
          </p:nvCxnSpPr>
          <p:spPr>
            <a:xfrm rot="10800000">
              <a:off x="1367" y="3176"/>
              <a:ext cx="101" cy="15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sp>
        <p:nvSpPr>
          <p:cNvPr id="697" name="Google Shape;697;p34"/>
          <p:cNvSpPr/>
          <p:nvPr/>
        </p:nvSpPr>
        <p:spPr>
          <a:xfrm>
            <a:off x="7048500" y="3582988"/>
            <a:ext cx="1554163" cy="6905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5884" y="19861"/>
                </a:moveTo>
                <a:lnTo>
                  <a:pt x="-38366" y="19861"/>
                </a:lnTo>
                <a:lnTo>
                  <a:pt x="-114239" y="170393"/>
                </a:lnTo>
              </a:path>
            </a:pathLst>
          </a:custGeom>
          <a:solidFill>
            <a:srgbClr val="0066FF"/>
          </a:solidFill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Execute loop 0 times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2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p35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704" name="Google Shape;704;p35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705" name="Google Shape;705;p35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06" name="Google Shape;706;p35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Touring, Sidetrips, and Detours</a:t>
            </a:r>
            <a:endParaRPr/>
          </a:p>
        </p:txBody>
      </p:sp>
      <p:sp>
        <p:nvSpPr>
          <p:cNvPr id="707" name="Google Shape;707;p35"/>
          <p:cNvSpPr txBox="1"/>
          <p:nvPr>
            <p:ph idx="1" type="body"/>
          </p:nvPr>
        </p:nvSpPr>
        <p:spPr>
          <a:xfrm>
            <a:off x="138113" y="1085850"/>
            <a:ext cx="8867775" cy="4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Prime paths do not have </a:t>
            </a:r>
            <a:r>
              <a:rPr lang="en-US">
                <a:solidFill>
                  <a:schemeClr val="lt2"/>
                </a:solidFill>
              </a:rPr>
              <a:t>internal loops</a:t>
            </a:r>
            <a:r>
              <a:rPr lang="en-US"/>
              <a:t> … test paths </a:t>
            </a:r>
            <a:r>
              <a:rPr lang="en-US" u="sng"/>
              <a:t>might</a:t>
            </a:r>
            <a:endParaRPr/>
          </a:p>
        </p:txBody>
      </p:sp>
      <p:sp>
        <p:nvSpPr>
          <p:cNvPr id="708" name="Google Shape;708;p35"/>
          <p:cNvSpPr/>
          <p:nvPr/>
        </p:nvSpPr>
        <p:spPr>
          <a:xfrm>
            <a:off x="138113" y="2016707"/>
            <a:ext cx="8867775" cy="4030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Tour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: </a:t>
            </a:r>
            <a:r>
              <a:rPr b="0" i="1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 test path p tours subpath q if q is a subpath of p</a:t>
            </a:r>
            <a:endParaRPr b="0" sz="2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285750" lvl="0" marL="28575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2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Tour With Sidetrips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: </a:t>
            </a:r>
            <a:r>
              <a:rPr b="0" i="1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 test path p tours subpath q with sidetrips iff every edge in q is also in p in the same order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Gill Sans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The tour can include a sidetrip, as long as it comes back to the same node</a:t>
            </a:r>
            <a:endParaRPr b="0" i="0" sz="24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285750" lvl="0" marL="28575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2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Tour With Detours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: </a:t>
            </a:r>
            <a:r>
              <a:rPr b="0" i="1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 test path p tours subpath q with detours iff every node in q is also in p in the same order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Gill Sans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The tour can include a detour from node </a:t>
            </a:r>
            <a:r>
              <a:rPr b="0" i="1" lang="en-US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ni</a:t>
            </a:r>
            <a:r>
              <a:rPr b="0" i="0" lang="en-US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, as long as it comes back to the prime path at a successor of </a:t>
            </a:r>
            <a:r>
              <a:rPr b="0" i="1" lang="en-US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ni</a:t>
            </a:r>
            <a:endParaRPr b="0" i="1" sz="24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2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Google Shape;713;p36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714" name="Google Shape;714;p36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715" name="Google Shape;715;p36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16" name="Google Shape;716;p36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Sidetrips and Detours Example</a:t>
            </a:r>
            <a:endParaRPr/>
          </a:p>
        </p:txBody>
      </p:sp>
      <p:grpSp>
        <p:nvGrpSpPr>
          <p:cNvPr id="717" name="Google Shape;717;p36"/>
          <p:cNvGrpSpPr/>
          <p:nvPr/>
        </p:nvGrpSpPr>
        <p:grpSpPr>
          <a:xfrm>
            <a:off x="1881188" y="1066800"/>
            <a:ext cx="5381625" cy="1381125"/>
            <a:chOff x="842" y="988"/>
            <a:chExt cx="3390" cy="870"/>
          </a:xfrm>
        </p:grpSpPr>
        <p:grpSp>
          <p:nvGrpSpPr>
            <p:cNvPr id="718" name="Google Shape;718;p36"/>
            <p:cNvGrpSpPr/>
            <p:nvPr/>
          </p:nvGrpSpPr>
          <p:grpSpPr>
            <a:xfrm>
              <a:off x="1050" y="989"/>
              <a:ext cx="350" cy="296"/>
              <a:chOff x="4288" y="1746"/>
              <a:chExt cx="350" cy="296"/>
            </a:xfrm>
          </p:grpSpPr>
          <p:sp>
            <p:nvSpPr>
              <p:cNvPr id="719" name="Google Shape;719;p36"/>
              <p:cNvSpPr/>
              <p:nvPr/>
            </p:nvSpPr>
            <p:spPr>
              <a:xfrm>
                <a:off x="4288" y="1746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sz="2000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720" name="Google Shape;720;p36"/>
              <p:cNvSpPr txBox="1"/>
              <p:nvPr/>
            </p:nvSpPr>
            <p:spPr>
              <a:xfrm>
                <a:off x="4364" y="1769"/>
                <a:ext cx="197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lang="en-US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1</a:t>
                </a:r>
                <a:endParaRPr b="0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</p:grpSp>
        <p:grpSp>
          <p:nvGrpSpPr>
            <p:cNvPr id="721" name="Google Shape;721;p36"/>
            <p:cNvGrpSpPr/>
            <p:nvPr/>
          </p:nvGrpSpPr>
          <p:grpSpPr>
            <a:xfrm>
              <a:off x="2457" y="988"/>
              <a:ext cx="350" cy="296"/>
              <a:chOff x="4738" y="2684"/>
              <a:chExt cx="350" cy="296"/>
            </a:xfrm>
          </p:grpSpPr>
          <p:sp>
            <p:nvSpPr>
              <p:cNvPr id="722" name="Google Shape;722;p36"/>
              <p:cNvSpPr/>
              <p:nvPr/>
            </p:nvSpPr>
            <p:spPr>
              <a:xfrm>
                <a:off x="4738" y="2684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sz="2000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723" name="Google Shape;723;p36"/>
              <p:cNvSpPr txBox="1"/>
              <p:nvPr/>
            </p:nvSpPr>
            <p:spPr>
              <a:xfrm>
                <a:off x="4815" y="2707"/>
                <a:ext cx="197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lang="en-US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3</a:t>
                </a:r>
                <a:endParaRPr b="0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</p:grpSp>
        <p:grpSp>
          <p:nvGrpSpPr>
            <p:cNvPr id="724" name="Google Shape;724;p36"/>
            <p:cNvGrpSpPr/>
            <p:nvPr/>
          </p:nvGrpSpPr>
          <p:grpSpPr>
            <a:xfrm>
              <a:off x="1753" y="989"/>
              <a:ext cx="350" cy="296"/>
              <a:chOff x="3838" y="2684"/>
              <a:chExt cx="350" cy="296"/>
            </a:xfrm>
          </p:grpSpPr>
          <p:sp>
            <p:nvSpPr>
              <p:cNvPr id="725" name="Google Shape;725;p36"/>
              <p:cNvSpPr/>
              <p:nvPr/>
            </p:nvSpPr>
            <p:spPr>
              <a:xfrm>
                <a:off x="3838" y="2684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sz="2000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726" name="Google Shape;726;p36"/>
              <p:cNvSpPr txBox="1"/>
              <p:nvPr/>
            </p:nvSpPr>
            <p:spPr>
              <a:xfrm>
                <a:off x="3915" y="2707"/>
                <a:ext cx="197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lang="en-US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2</a:t>
                </a:r>
                <a:endParaRPr b="0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</p:grpSp>
        <p:grpSp>
          <p:nvGrpSpPr>
            <p:cNvPr id="727" name="Google Shape;727;p36"/>
            <p:cNvGrpSpPr/>
            <p:nvPr/>
          </p:nvGrpSpPr>
          <p:grpSpPr>
            <a:xfrm>
              <a:off x="3882" y="988"/>
              <a:ext cx="350" cy="296"/>
              <a:chOff x="4288" y="3622"/>
              <a:chExt cx="350" cy="296"/>
            </a:xfrm>
          </p:grpSpPr>
          <p:sp>
            <p:nvSpPr>
              <p:cNvPr id="728" name="Google Shape;728;p36"/>
              <p:cNvSpPr/>
              <p:nvPr/>
            </p:nvSpPr>
            <p:spPr>
              <a:xfrm>
                <a:off x="4288" y="3622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3810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sz="2000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729" name="Google Shape;729;p36"/>
              <p:cNvSpPr txBox="1"/>
              <p:nvPr/>
            </p:nvSpPr>
            <p:spPr>
              <a:xfrm>
                <a:off x="4365" y="3645"/>
                <a:ext cx="197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lang="en-US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6</a:t>
                </a:r>
                <a:endParaRPr b="0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</p:grpSp>
        <p:cxnSp>
          <p:nvCxnSpPr>
            <p:cNvPr id="730" name="Google Shape;730;p36"/>
            <p:cNvCxnSpPr/>
            <p:nvPr/>
          </p:nvCxnSpPr>
          <p:spPr>
            <a:xfrm flipH="1" rot="10800000">
              <a:off x="2809" y="1286"/>
              <a:ext cx="448" cy="385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731" name="Google Shape;731;p36"/>
            <p:cNvCxnSpPr/>
            <p:nvPr/>
          </p:nvCxnSpPr>
          <p:spPr>
            <a:xfrm>
              <a:off x="842" y="1137"/>
              <a:ext cx="204" cy="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grpSp>
          <p:nvGrpSpPr>
            <p:cNvPr id="732" name="Google Shape;732;p36"/>
            <p:cNvGrpSpPr/>
            <p:nvPr/>
          </p:nvGrpSpPr>
          <p:grpSpPr>
            <a:xfrm>
              <a:off x="2457" y="1562"/>
              <a:ext cx="350" cy="296"/>
              <a:chOff x="4288" y="1746"/>
              <a:chExt cx="350" cy="296"/>
            </a:xfrm>
          </p:grpSpPr>
          <p:sp>
            <p:nvSpPr>
              <p:cNvPr id="733" name="Google Shape;733;p36"/>
              <p:cNvSpPr/>
              <p:nvPr/>
            </p:nvSpPr>
            <p:spPr>
              <a:xfrm>
                <a:off x="4288" y="1746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sz="2000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734" name="Google Shape;734;p36"/>
              <p:cNvSpPr txBox="1"/>
              <p:nvPr/>
            </p:nvSpPr>
            <p:spPr>
              <a:xfrm>
                <a:off x="4364" y="1769"/>
                <a:ext cx="197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lang="en-US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4</a:t>
                </a:r>
                <a:endParaRPr b="0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</p:grpSp>
        <p:grpSp>
          <p:nvGrpSpPr>
            <p:cNvPr id="735" name="Google Shape;735;p36"/>
            <p:cNvGrpSpPr/>
            <p:nvPr/>
          </p:nvGrpSpPr>
          <p:grpSpPr>
            <a:xfrm>
              <a:off x="3171" y="989"/>
              <a:ext cx="350" cy="296"/>
              <a:chOff x="3838" y="2684"/>
              <a:chExt cx="350" cy="296"/>
            </a:xfrm>
          </p:grpSpPr>
          <p:sp>
            <p:nvSpPr>
              <p:cNvPr id="736" name="Google Shape;736;p36"/>
              <p:cNvSpPr/>
              <p:nvPr/>
            </p:nvSpPr>
            <p:spPr>
              <a:xfrm>
                <a:off x="3838" y="2684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sz="2000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737" name="Google Shape;737;p36"/>
              <p:cNvSpPr txBox="1"/>
              <p:nvPr/>
            </p:nvSpPr>
            <p:spPr>
              <a:xfrm>
                <a:off x="3915" y="2707"/>
                <a:ext cx="197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lang="en-US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5</a:t>
                </a:r>
                <a:endParaRPr b="0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</p:grpSp>
        <p:cxnSp>
          <p:nvCxnSpPr>
            <p:cNvPr id="738" name="Google Shape;738;p36"/>
            <p:cNvCxnSpPr/>
            <p:nvPr/>
          </p:nvCxnSpPr>
          <p:spPr>
            <a:xfrm flipH="1">
              <a:off x="2563" y="1283"/>
              <a:ext cx="2" cy="281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739" name="Google Shape;739;p36"/>
            <p:cNvCxnSpPr/>
            <p:nvPr/>
          </p:nvCxnSpPr>
          <p:spPr>
            <a:xfrm>
              <a:off x="1400" y="1137"/>
              <a:ext cx="335" cy="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740" name="Google Shape;740;p36"/>
            <p:cNvCxnSpPr/>
            <p:nvPr/>
          </p:nvCxnSpPr>
          <p:spPr>
            <a:xfrm>
              <a:off x="3532" y="1136"/>
              <a:ext cx="335" cy="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741" name="Google Shape;741;p36"/>
            <p:cNvCxnSpPr/>
            <p:nvPr/>
          </p:nvCxnSpPr>
          <p:spPr>
            <a:xfrm>
              <a:off x="2814" y="1136"/>
              <a:ext cx="335" cy="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742" name="Google Shape;742;p36"/>
            <p:cNvCxnSpPr/>
            <p:nvPr/>
          </p:nvCxnSpPr>
          <p:spPr>
            <a:xfrm>
              <a:off x="2111" y="1136"/>
              <a:ext cx="335" cy="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743" name="Google Shape;743;p36"/>
            <p:cNvCxnSpPr/>
            <p:nvPr/>
          </p:nvCxnSpPr>
          <p:spPr>
            <a:xfrm flipH="1">
              <a:off x="2704" y="1282"/>
              <a:ext cx="2" cy="281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med" w="med" type="stealth"/>
              <a:tailEnd len="med" w="med" type="none"/>
            </a:ln>
          </p:spPr>
        </p:cxnSp>
      </p:grpSp>
      <p:grpSp>
        <p:nvGrpSpPr>
          <p:cNvPr id="744" name="Google Shape;744;p36"/>
          <p:cNvGrpSpPr/>
          <p:nvPr/>
        </p:nvGrpSpPr>
        <p:grpSpPr>
          <a:xfrm>
            <a:off x="1485900" y="2808288"/>
            <a:ext cx="5776913" cy="1381125"/>
            <a:chOff x="936" y="1769"/>
            <a:chExt cx="3639" cy="870"/>
          </a:xfrm>
        </p:grpSpPr>
        <p:grpSp>
          <p:nvGrpSpPr>
            <p:cNvPr id="745" name="Google Shape;745;p36"/>
            <p:cNvGrpSpPr/>
            <p:nvPr/>
          </p:nvGrpSpPr>
          <p:grpSpPr>
            <a:xfrm>
              <a:off x="1185" y="1769"/>
              <a:ext cx="3390" cy="870"/>
              <a:chOff x="842" y="988"/>
              <a:chExt cx="3390" cy="870"/>
            </a:xfrm>
          </p:grpSpPr>
          <p:grpSp>
            <p:nvGrpSpPr>
              <p:cNvPr id="746" name="Google Shape;746;p36"/>
              <p:cNvGrpSpPr/>
              <p:nvPr/>
            </p:nvGrpSpPr>
            <p:grpSpPr>
              <a:xfrm>
                <a:off x="1050" y="989"/>
                <a:ext cx="350" cy="296"/>
                <a:chOff x="4288" y="1746"/>
                <a:chExt cx="350" cy="296"/>
              </a:xfrm>
            </p:grpSpPr>
            <p:sp>
              <p:nvSpPr>
                <p:cNvPr id="747" name="Google Shape;747;p36"/>
                <p:cNvSpPr/>
                <p:nvPr/>
              </p:nvSpPr>
              <p:spPr>
                <a:xfrm>
                  <a:off x="4288" y="1746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748" name="Google Shape;748;p36"/>
                <p:cNvSpPr txBox="1"/>
                <p:nvPr/>
              </p:nvSpPr>
              <p:spPr>
                <a:xfrm>
                  <a:off x="4364" y="1769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lang="en-US" sz="2000">
                      <a:solidFill>
                        <a:schemeClr val="lt1"/>
                      </a:solidFill>
                      <a:latin typeface="Gill Sans"/>
                      <a:ea typeface="Gill Sans"/>
                      <a:cs typeface="Gill Sans"/>
                      <a:sym typeface="Gill Sans"/>
                    </a:rPr>
                    <a:t>1</a:t>
                  </a:r>
                  <a:endParaRPr b="0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</p:grpSp>
          <p:grpSp>
            <p:nvGrpSpPr>
              <p:cNvPr id="749" name="Google Shape;749;p36"/>
              <p:cNvGrpSpPr/>
              <p:nvPr/>
            </p:nvGrpSpPr>
            <p:grpSpPr>
              <a:xfrm>
                <a:off x="2457" y="988"/>
                <a:ext cx="350" cy="296"/>
                <a:chOff x="4738" y="2684"/>
                <a:chExt cx="350" cy="296"/>
              </a:xfrm>
            </p:grpSpPr>
            <p:sp>
              <p:nvSpPr>
                <p:cNvPr id="750" name="Google Shape;750;p36"/>
                <p:cNvSpPr/>
                <p:nvPr/>
              </p:nvSpPr>
              <p:spPr>
                <a:xfrm>
                  <a:off x="47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751" name="Google Shape;751;p36"/>
                <p:cNvSpPr txBox="1"/>
                <p:nvPr/>
              </p:nvSpPr>
              <p:spPr>
                <a:xfrm>
                  <a:off x="4815" y="2707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lang="en-US" sz="2000">
                      <a:solidFill>
                        <a:schemeClr val="lt1"/>
                      </a:solidFill>
                      <a:latin typeface="Gill Sans"/>
                      <a:ea typeface="Gill Sans"/>
                      <a:cs typeface="Gill Sans"/>
                      <a:sym typeface="Gill Sans"/>
                    </a:rPr>
                    <a:t>3</a:t>
                  </a:r>
                  <a:endParaRPr b="0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</p:grpSp>
          <p:grpSp>
            <p:nvGrpSpPr>
              <p:cNvPr id="752" name="Google Shape;752;p36"/>
              <p:cNvGrpSpPr/>
              <p:nvPr/>
            </p:nvGrpSpPr>
            <p:grpSpPr>
              <a:xfrm>
                <a:off x="1753" y="989"/>
                <a:ext cx="350" cy="296"/>
                <a:chOff x="3838" y="2684"/>
                <a:chExt cx="350" cy="296"/>
              </a:xfrm>
            </p:grpSpPr>
            <p:sp>
              <p:nvSpPr>
                <p:cNvPr id="753" name="Google Shape;753;p36"/>
                <p:cNvSpPr/>
                <p:nvPr/>
              </p:nvSpPr>
              <p:spPr>
                <a:xfrm>
                  <a:off x="38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754" name="Google Shape;754;p36"/>
                <p:cNvSpPr txBox="1"/>
                <p:nvPr/>
              </p:nvSpPr>
              <p:spPr>
                <a:xfrm>
                  <a:off x="3915" y="2707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lang="en-US" sz="2000">
                      <a:solidFill>
                        <a:schemeClr val="lt1"/>
                      </a:solidFill>
                      <a:latin typeface="Gill Sans"/>
                      <a:ea typeface="Gill Sans"/>
                      <a:cs typeface="Gill Sans"/>
                      <a:sym typeface="Gill Sans"/>
                    </a:rPr>
                    <a:t>2</a:t>
                  </a:r>
                  <a:endParaRPr b="0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</p:grpSp>
          <p:grpSp>
            <p:nvGrpSpPr>
              <p:cNvPr id="755" name="Google Shape;755;p36"/>
              <p:cNvGrpSpPr/>
              <p:nvPr/>
            </p:nvGrpSpPr>
            <p:grpSpPr>
              <a:xfrm>
                <a:off x="3882" y="988"/>
                <a:ext cx="350" cy="296"/>
                <a:chOff x="4288" y="3622"/>
                <a:chExt cx="350" cy="296"/>
              </a:xfrm>
            </p:grpSpPr>
            <p:sp>
              <p:nvSpPr>
                <p:cNvPr id="756" name="Google Shape;756;p36"/>
                <p:cNvSpPr/>
                <p:nvPr/>
              </p:nvSpPr>
              <p:spPr>
                <a:xfrm>
                  <a:off x="4288" y="3622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3810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757" name="Google Shape;757;p36"/>
                <p:cNvSpPr txBox="1"/>
                <p:nvPr/>
              </p:nvSpPr>
              <p:spPr>
                <a:xfrm>
                  <a:off x="4365" y="3645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lang="en-US" sz="2000">
                      <a:solidFill>
                        <a:schemeClr val="lt1"/>
                      </a:solidFill>
                      <a:latin typeface="Gill Sans"/>
                      <a:ea typeface="Gill Sans"/>
                      <a:cs typeface="Gill Sans"/>
                      <a:sym typeface="Gill Sans"/>
                    </a:rPr>
                    <a:t>6</a:t>
                  </a:r>
                  <a:endParaRPr b="0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</p:grpSp>
          <p:cxnSp>
            <p:nvCxnSpPr>
              <p:cNvPr id="758" name="Google Shape;758;p36"/>
              <p:cNvCxnSpPr/>
              <p:nvPr/>
            </p:nvCxnSpPr>
            <p:spPr>
              <a:xfrm flipH="1" rot="10800000">
                <a:off x="2809" y="1286"/>
                <a:ext cx="448" cy="385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759" name="Google Shape;759;p36"/>
              <p:cNvCxnSpPr/>
              <p:nvPr/>
            </p:nvCxnSpPr>
            <p:spPr>
              <a:xfrm>
                <a:off x="842" y="1137"/>
                <a:ext cx="204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grpSp>
            <p:nvGrpSpPr>
              <p:cNvPr id="760" name="Google Shape;760;p36"/>
              <p:cNvGrpSpPr/>
              <p:nvPr/>
            </p:nvGrpSpPr>
            <p:grpSpPr>
              <a:xfrm>
                <a:off x="2457" y="1562"/>
                <a:ext cx="350" cy="296"/>
                <a:chOff x="4288" y="1746"/>
                <a:chExt cx="350" cy="296"/>
              </a:xfrm>
            </p:grpSpPr>
            <p:sp>
              <p:nvSpPr>
                <p:cNvPr id="761" name="Google Shape;761;p36"/>
                <p:cNvSpPr/>
                <p:nvPr/>
              </p:nvSpPr>
              <p:spPr>
                <a:xfrm>
                  <a:off x="4288" y="1746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762" name="Google Shape;762;p36"/>
                <p:cNvSpPr txBox="1"/>
                <p:nvPr/>
              </p:nvSpPr>
              <p:spPr>
                <a:xfrm>
                  <a:off x="4364" y="1769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lang="en-US" sz="2000">
                      <a:solidFill>
                        <a:schemeClr val="lt1"/>
                      </a:solidFill>
                      <a:latin typeface="Gill Sans"/>
                      <a:ea typeface="Gill Sans"/>
                      <a:cs typeface="Gill Sans"/>
                      <a:sym typeface="Gill Sans"/>
                    </a:rPr>
                    <a:t>4</a:t>
                  </a:r>
                  <a:endParaRPr b="0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</p:grpSp>
          <p:grpSp>
            <p:nvGrpSpPr>
              <p:cNvPr id="763" name="Google Shape;763;p36"/>
              <p:cNvGrpSpPr/>
              <p:nvPr/>
            </p:nvGrpSpPr>
            <p:grpSpPr>
              <a:xfrm>
                <a:off x="3171" y="989"/>
                <a:ext cx="350" cy="296"/>
                <a:chOff x="3838" y="2684"/>
                <a:chExt cx="350" cy="296"/>
              </a:xfrm>
            </p:grpSpPr>
            <p:sp>
              <p:nvSpPr>
                <p:cNvPr id="764" name="Google Shape;764;p36"/>
                <p:cNvSpPr/>
                <p:nvPr/>
              </p:nvSpPr>
              <p:spPr>
                <a:xfrm>
                  <a:off x="38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765" name="Google Shape;765;p36"/>
                <p:cNvSpPr txBox="1"/>
                <p:nvPr/>
              </p:nvSpPr>
              <p:spPr>
                <a:xfrm>
                  <a:off x="3915" y="2707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lang="en-US" sz="2000">
                      <a:solidFill>
                        <a:schemeClr val="lt1"/>
                      </a:solidFill>
                      <a:latin typeface="Gill Sans"/>
                      <a:ea typeface="Gill Sans"/>
                      <a:cs typeface="Gill Sans"/>
                      <a:sym typeface="Gill Sans"/>
                    </a:rPr>
                    <a:t>5</a:t>
                  </a:r>
                  <a:endParaRPr b="0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</p:grpSp>
          <p:cxnSp>
            <p:nvCxnSpPr>
              <p:cNvPr id="766" name="Google Shape;766;p36"/>
              <p:cNvCxnSpPr/>
              <p:nvPr/>
            </p:nvCxnSpPr>
            <p:spPr>
              <a:xfrm flipH="1">
                <a:off x="2563" y="1283"/>
                <a:ext cx="2" cy="28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767" name="Google Shape;767;p36"/>
              <p:cNvCxnSpPr/>
              <p:nvPr/>
            </p:nvCxnSpPr>
            <p:spPr>
              <a:xfrm>
                <a:off x="1400" y="1137"/>
                <a:ext cx="335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768" name="Google Shape;768;p36"/>
              <p:cNvCxnSpPr/>
              <p:nvPr/>
            </p:nvCxnSpPr>
            <p:spPr>
              <a:xfrm>
                <a:off x="3532" y="1136"/>
                <a:ext cx="335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769" name="Google Shape;769;p36"/>
              <p:cNvCxnSpPr/>
              <p:nvPr/>
            </p:nvCxnSpPr>
            <p:spPr>
              <a:xfrm>
                <a:off x="2814" y="1136"/>
                <a:ext cx="335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770" name="Google Shape;770;p36"/>
              <p:cNvCxnSpPr/>
              <p:nvPr/>
            </p:nvCxnSpPr>
            <p:spPr>
              <a:xfrm>
                <a:off x="2111" y="1136"/>
                <a:ext cx="335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771" name="Google Shape;771;p36"/>
              <p:cNvCxnSpPr/>
              <p:nvPr/>
            </p:nvCxnSpPr>
            <p:spPr>
              <a:xfrm flipH="1">
                <a:off x="2704" y="1282"/>
                <a:ext cx="2" cy="28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med" w="med" type="stealth"/>
                <a:tailEnd len="med" w="med" type="none"/>
              </a:ln>
            </p:spPr>
          </p:cxnSp>
        </p:grpSp>
        <p:sp>
          <p:nvSpPr>
            <p:cNvPr id="772" name="Google Shape;772;p36"/>
            <p:cNvSpPr txBox="1"/>
            <p:nvPr/>
          </p:nvSpPr>
          <p:spPr>
            <a:xfrm>
              <a:off x="936" y="2189"/>
              <a:ext cx="1159" cy="442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Touring with a </a:t>
              </a:r>
              <a:r>
                <a:rPr b="0" lang="en-US" sz="2000" u="sng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sidetrip</a:t>
              </a:r>
              <a:endParaRPr/>
            </a:p>
          </p:txBody>
        </p:sp>
      </p:grpSp>
      <p:grpSp>
        <p:nvGrpSpPr>
          <p:cNvPr id="773" name="Google Shape;773;p36"/>
          <p:cNvGrpSpPr/>
          <p:nvPr/>
        </p:nvGrpSpPr>
        <p:grpSpPr>
          <a:xfrm>
            <a:off x="1525588" y="4551363"/>
            <a:ext cx="5737225" cy="1503362"/>
            <a:chOff x="961" y="2867"/>
            <a:chExt cx="3614" cy="947"/>
          </a:xfrm>
        </p:grpSpPr>
        <p:grpSp>
          <p:nvGrpSpPr>
            <p:cNvPr id="774" name="Google Shape;774;p36"/>
            <p:cNvGrpSpPr/>
            <p:nvPr/>
          </p:nvGrpSpPr>
          <p:grpSpPr>
            <a:xfrm>
              <a:off x="1185" y="2867"/>
              <a:ext cx="3390" cy="870"/>
              <a:chOff x="842" y="988"/>
              <a:chExt cx="3390" cy="870"/>
            </a:xfrm>
          </p:grpSpPr>
          <p:grpSp>
            <p:nvGrpSpPr>
              <p:cNvPr id="775" name="Google Shape;775;p36"/>
              <p:cNvGrpSpPr/>
              <p:nvPr/>
            </p:nvGrpSpPr>
            <p:grpSpPr>
              <a:xfrm>
                <a:off x="1050" y="989"/>
                <a:ext cx="350" cy="296"/>
                <a:chOff x="4288" y="1746"/>
                <a:chExt cx="350" cy="296"/>
              </a:xfrm>
            </p:grpSpPr>
            <p:sp>
              <p:nvSpPr>
                <p:cNvPr id="776" name="Google Shape;776;p36"/>
                <p:cNvSpPr/>
                <p:nvPr/>
              </p:nvSpPr>
              <p:spPr>
                <a:xfrm>
                  <a:off x="4288" y="1746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777" name="Google Shape;777;p36"/>
                <p:cNvSpPr txBox="1"/>
                <p:nvPr/>
              </p:nvSpPr>
              <p:spPr>
                <a:xfrm>
                  <a:off x="4364" y="1769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lang="en-US" sz="2000">
                      <a:solidFill>
                        <a:schemeClr val="lt1"/>
                      </a:solidFill>
                      <a:latin typeface="Gill Sans"/>
                      <a:ea typeface="Gill Sans"/>
                      <a:cs typeface="Gill Sans"/>
                      <a:sym typeface="Gill Sans"/>
                    </a:rPr>
                    <a:t>1</a:t>
                  </a:r>
                  <a:endParaRPr b="0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</p:grpSp>
          <p:grpSp>
            <p:nvGrpSpPr>
              <p:cNvPr id="778" name="Google Shape;778;p36"/>
              <p:cNvGrpSpPr/>
              <p:nvPr/>
            </p:nvGrpSpPr>
            <p:grpSpPr>
              <a:xfrm>
                <a:off x="2457" y="988"/>
                <a:ext cx="350" cy="296"/>
                <a:chOff x="4738" y="2684"/>
                <a:chExt cx="350" cy="296"/>
              </a:xfrm>
            </p:grpSpPr>
            <p:sp>
              <p:nvSpPr>
                <p:cNvPr id="779" name="Google Shape;779;p36"/>
                <p:cNvSpPr/>
                <p:nvPr/>
              </p:nvSpPr>
              <p:spPr>
                <a:xfrm>
                  <a:off x="47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780" name="Google Shape;780;p36"/>
                <p:cNvSpPr txBox="1"/>
                <p:nvPr/>
              </p:nvSpPr>
              <p:spPr>
                <a:xfrm>
                  <a:off x="4815" y="2707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lang="en-US" sz="2000">
                      <a:solidFill>
                        <a:schemeClr val="lt1"/>
                      </a:solidFill>
                      <a:latin typeface="Gill Sans"/>
                      <a:ea typeface="Gill Sans"/>
                      <a:cs typeface="Gill Sans"/>
                      <a:sym typeface="Gill Sans"/>
                    </a:rPr>
                    <a:t>3</a:t>
                  </a:r>
                  <a:endParaRPr b="0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</p:grpSp>
          <p:grpSp>
            <p:nvGrpSpPr>
              <p:cNvPr id="781" name="Google Shape;781;p36"/>
              <p:cNvGrpSpPr/>
              <p:nvPr/>
            </p:nvGrpSpPr>
            <p:grpSpPr>
              <a:xfrm>
                <a:off x="1753" y="989"/>
                <a:ext cx="350" cy="296"/>
                <a:chOff x="3838" y="2684"/>
                <a:chExt cx="350" cy="296"/>
              </a:xfrm>
            </p:grpSpPr>
            <p:sp>
              <p:nvSpPr>
                <p:cNvPr id="782" name="Google Shape;782;p36"/>
                <p:cNvSpPr/>
                <p:nvPr/>
              </p:nvSpPr>
              <p:spPr>
                <a:xfrm>
                  <a:off x="38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783" name="Google Shape;783;p36"/>
                <p:cNvSpPr txBox="1"/>
                <p:nvPr/>
              </p:nvSpPr>
              <p:spPr>
                <a:xfrm>
                  <a:off x="3915" y="2707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lang="en-US" sz="2000">
                      <a:solidFill>
                        <a:schemeClr val="lt1"/>
                      </a:solidFill>
                      <a:latin typeface="Gill Sans"/>
                      <a:ea typeface="Gill Sans"/>
                      <a:cs typeface="Gill Sans"/>
                      <a:sym typeface="Gill Sans"/>
                    </a:rPr>
                    <a:t>2</a:t>
                  </a:r>
                  <a:endParaRPr b="0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</p:grpSp>
          <p:grpSp>
            <p:nvGrpSpPr>
              <p:cNvPr id="784" name="Google Shape;784;p36"/>
              <p:cNvGrpSpPr/>
              <p:nvPr/>
            </p:nvGrpSpPr>
            <p:grpSpPr>
              <a:xfrm>
                <a:off x="3882" y="988"/>
                <a:ext cx="350" cy="296"/>
                <a:chOff x="4288" y="3622"/>
                <a:chExt cx="350" cy="296"/>
              </a:xfrm>
            </p:grpSpPr>
            <p:sp>
              <p:nvSpPr>
                <p:cNvPr id="785" name="Google Shape;785;p36"/>
                <p:cNvSpPr/>
                <p:nvPr/>
              </p:nvSpPr>
              <p:spPr>
                <a:xfrm>
                  <a:off x="4288" y="3622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3810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786" name="Google Shape;786;p36"/>
                <p:cNvSpPr txBox="1"/>
                <p:nvPr/>
              </p:nvSpPr>
              <p:spPr>
                <a:xfrm>
                  <a:off x="4365" y="3645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lang="en-US" sz="2000">
                      <a:solidFill>
                        <a:schemeClr val="lt1"/>
                      </a:solidFill>
                      <a:latin typeface="Gill Sans"/>
                      <a:ea typeface="Gill Sans"/>
                      <a:cs typeface="Gill Sans"/>
                      <a:sym typeface="Gill Sans"/>
                    </a:rPr>
                    <a:t>6</a:t>
                  </a:r>
                  <a:endParaRPr b="0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</p:grpSp>
          <p:cxnSp>
            <p:nvCxnSpPr>
              <p:cNvPr id="787" name="Google Shape;787;p36"/>
              <p:cNvCxnSpPr/>
              <p:nvPr/>
            </p:nvCxnSpPr>
            <p:spPr>
              <a:xfrm flipH="1" rot="10800000">
                <a:off x="2809" y="1286"/>
                <a:ext cx="448" cy="385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788" name="Google Shape;788;p36"/>
              <p:cNvCxnSpPr/>
              <p:nvPr/>
            </p:nvCxnSpPr>
            <p:spPr>
              <a:xfrm>
                <a:off x="842" y="1137"/>
                <a:ext cx="204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grpSp>
            <p:nvGrpSpPr>
              <p:cNvPr id="789" name="Google Shape;789;p36"/>
              <p:cNvGrpSpPr/>
              <p:nvPr/>
            </p:nvGrpSpPr>
            <p:grpSpPr>
              <a:xfrm>
                <a:off x="2457" y="1562"/>
                <a:ext cx="350" cy="296"/>
                <a:chOff x="4288" y="1746"/>
                <a:chExt cx="350" cy="296"/>
              </a:xfrm>
            </p:grpSpPr>
            <p:sp>
              <p:nvSpPr>
                <p:cNvPr id="790" name="Google Shape;790;p36"/>
                <p:cNvSpPr/>
                <p:nvPr/>
              </p:nvSpPr>
              <p:spPr>
                <a:xfrm>
                  <a:off x="4288" y="1746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791" name="Google Shape;791;p36"/>
                <p:cNvSpPr txBox="1"/>
                <p:nvPr/>
              </p:nvSpPr>
              <p:spPr>
                <a:xfrm>
                  <a:off x="4364" y="1769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lang="en-US" sz="2000">
                      <a:solidFill>
                        <a:schemeClr val="lt1"/>
                      </a:solidFill>
                      <a:latin typeface="Gill Sans"/>
                      <a:ea typeface="Gill Sans"/>
                      <a:cs typeface="Gill Sans"/>
                      <a:sym typeface="Gill Sans"/>
                    </a:rPr>
                    <a:t>4</a:t>
                  </a:r>
                  <a:endParaRPr b="0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</p:grpSp>
          <p:grpSp>
            <p:nvGrpSpPr>
              <p:cNvPr id="792" name="Google Shape;792;p36"/>
              <p:cNvGrpSpPr/>
              <p:nvPr/>
            </p:nvGrpSpPr>
            <p:grpSpPr>
              <a:xfrm>
                <a:off x="3171" y="989"/>
                <a:ext cx="350" cy="296"/>
                <a:chOff x="3838" y="2684"/>
                <a:chExt cx="350" cy="296"/>
              </a:xfrm>
            </p:grpSpPr>
            <p:sp>
              <p:nvSpPr>
                <p:cNvPr id="793" name="Google Shape;793;p36"/>
                <p:cNvSpPr/>
                <p:nvPr/>
              </p:nvSpPr>
              <p:spPr>
                <a:xfrm>
                  <a:off x="38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794" name="Google Shape;794;p36"/>
                <p:cNvSpPr txBox="1"/>
                <p:nvPr/>
              </p:nvSpPr>
              <p:spPr>
                <a:xfrm>
                  <a:off x="3915" y="2707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lang="en-US" sz="2000">
                      <a:solidFill>
                        <a:schemeClr val="lt1"/>
                      </a:solidFill>
                      <a:latin typeface="Gill Sans"/>
                      <a:ea typeface="Gill Sans"/>
                      <a:cs typeface="Gill Sans"/>
                      <a:sym typeface="Gill Sans"/>
                    </a:rPr>
                    <a:t>5</a:t>
                  </a:r>
                  <a:endParaRPr b="0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</p:grpSp>
          <p:cxnSp>
            <p:nvCxnSpPr>
              <p:cNvPr id="795" name="Google Shape;795;p36"/>
              <p:cNvCxnSpPr/>
              <p:nvPr/>
            </p:nvCxnSpPr>
            <p:spPr>
              <a:xfrm flipH="1">
                <a:off x="2563" y="1283"/>
                <a:ext cx="2" cy="28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796" name="Google Shape;796;p36"/>
              <p:cNvCxnSpPr/>
              <p:nvPr/>
            </p:nvCxnSpPr>
            <p:spPr>
              <a:xfrm>
                <a:off x="1400" y="1137"/>
                <a:ext cx="335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797" name="Google Shape;797;p36"/>
              <p:cNvCxnSpPr/>
              <p:nvPr/>
            </p:nvCxnSpPr>
            <p:spPr>
              <a:xfrm>
                <a:off x="3532" y="1136"/>
                <a:ext cx="335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798" name="Google Shape;798;p36"/>
              <p:cNvCxnSpPr/>
              <p:nvPr/>
            </p:nvCxnSpPr>
            <p:spPr>
              <a:xfrm>
                <a:off x="2814" y="1136"/>
                <a:ext cx="335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799" name="Google Shape;799;p36"/>
              <p:cNvCxnSpPr/>
              <p:nvPr/>
            </p:nvCxnSpPr>
            <p:spPr>
              <a:xfrm>
                <a:off x="2111" y="1136"/>
                <a:ext cx="335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800" name="Google Shape;800;p36"/>
              <p:cNvCxnSpPr/>
              <p:nvPr/>
            </p:nvCxnSpPr>
            <p:spPr>
              <a:xfrm flipH="1">
                <a:off x="2704" y="1282"/>
                <a:ext cx="2" cy="281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med" w="med" type="stealth"/>
                <a:tailEnd len="med" w="med" type="none"/>
              </a:ln>
            </p:spPr>
          </p:cxnSp>
        </p:grpSp>
        <p:sp>
          <p:nvSpPr>
            <p:cNvPr id="801" name="Google Shape;801;p36"/>
            <p:cNvSpPr txBox="1"/>
            <p:nvPr/>
          </p:nvSpPr>
          <p:spPr>
            <a:xfrm>
              <a:off x="961" y="3372"/>
              <a:ext cx="1159" cy="442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Touring with a </a:t>
              </a:r>
              <a:r>
                <a:rPr b="0" lang="en-US" sz="2000" u="sng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detour</a:t>
              </a:r>
              <a:endParaRPr/>
            </a:p>
          </p:txBody>
        </p:sp>
      </p:grpSp>
      <p:grpSp>
        <p:nvGrpSpPr>
          <p:cNvPr id="802" name="Google Shape;802;p36"/>
          <p:cNvGrpSpPr/>
          <p:nvPr/>
        </p:nvGrpSpPr>
        <p:grpSpPr>
          <a:xfrm>
            <a:off x="2805113" y="2555875"/>
            <a:ext cx="477837" cy="396875"/>
            <a:chOff x="1767" y="1612"/>
            <a:chExt cx="301" cy="250"/>
          </a:xfrm>
        </p:grpSpPr>
        <p:cxnSp>
          <p:nvCxnSpPr>
            <p:cNvPr id="803" name="Google Shape;803;p36"/>
            <p:cNvCxnSpPr/>
            <p:nvPr/>
          </p:nvCxnSpPr>
          <p:spPr>
            <a:xfrm>
              <a:off x="1767" y="1830"/>
              <a:ext cx="301" cy="0"/>
            </a:xfrm>
            <a:prstGeom prst="straightConnector1">
              <a:avLst/>
            </a:prstGeom>
            <a:noFill/>
            <a:ln cap="flat" cmpd="sng" w="28575">
              <a:solidFill>
                <a:schemeClr val="hlink"/>
              </a:solidFill>
              <a:prstDash val="dot"/>
              <a:round/>
              <a:headEnd len="sm" w="sm" type="none"/>
              <a:tailEnd len="sm" w="sm" type="triangle"/>
            </a:ln>
          </p:spPr>
        </p:cxnSp>
        <p:sp>
          <p:nvSpPr>
            <p:cNvPr id="804" name="Google Shape;804;p36"/>
            <p:cNvSpPr txBox="1"/>
            <p:nvPr/>
          </p:nvSpPr>
          <p:spPr>
            <a:xfrm>
              <a:off x="1805" y="1612"/>
              <a:ext cx="22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hlink"/>
                  </a:solidFill>
                  <a:latin typeface="Gill Sans"/>
                  <a:ea typeface="Gill Sans"/>
                  <a:cs typeface="Gill Sans"/>
                  <a:sym typeface="Gill Sans"/>
                </a:rPr>
                <a:t>1</a:t>
              </a:r>
              <a:endParaRPr/>
            </a:p>
          </p:txBody>
        </p:sp>
      </p:grpSp>
      <p:grpSp>
        <p:nvGrpSpPr>
          <p:cNvPr id="805" name="Google Shape;805;p36"/>
          <p:cNvGrpSpPr/>
          <p:nvPr/>
        </p:nvGrpSpPr>
        <p:grpSpPr>
          <a:xfrm>
            <a:off x="3910013" y="2555875"/>
            <a:ext cx="477837" cy="396875"/>
            <a:chOff x="1767" y="1612"/>
            <a:chExt cx="301" cy="250"/>
          </a:xfrm>
        </p:grpSpPr>
        <p:cxnSp>
          <p:nvCxnSpPr>
            <p:cNvPr id="806" name="Google Shape;806;p36"/>
            <p:cNvCxnSpPr/>
            <p:nvPr/>
          </p:nvCxnSpPr>
          <p:spPr>
            <a:xfrm>
              <a:off x="1767" y="1830"/>
              <a:ext cx="301" cy="0"/>
            </a:xfrm>
            <a:prstGeom prst="straightConnector1">
              <a:avLst/>
            </a:prstGeom>
            <a:noFill/>
            <a:ln cap="flat" cmpd="sng" w="28575">
              <a:solidFill>
                <a:schemeClr val="hlink"/>
              </a:solidFill>
              <a:prstDash val="dot"/>
              <a:round/>
              <a:headEnd len="sm" w="sm" type="none"/>
              <a:tailEnd len="sm" w="sm" type="triangle"/>
            </a:ln>
          </p:spPr>
        </p:cxnSp>
        <p:sp>
          <p:nvSpPr>
            <p:cNvPr id="807" name="Google Shape;807;p36"/>
            <p:cNvSpPr txBox="1"/>
            <p:nvPr/>
          </p:nvSpPr>
          <p:spPr>
            <a:xfrm>
              <a:off x="1805" y="1612"/>
              <a:ext cx="22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hlink"/>
                  </a:solidFill>
                  <a:latin typeface="Gill Sans"/>
                  <a:ea typeface="Gill Sans"/>
                  <a:cs typeface="Gill Sans"/>
                  <a:sym typeface="Gill Sans"/>
                </a:rPr>
                <a:t>2</a:t>
              </a:r>
              <a:endParaRPr/>
            </a:p>
          </p:txBody>
        </p:sp>
      </p:grpSp>
      <p:grpSp>
        <p:nvGrpSpPr>
          <p:cNvPr id="808" name="Google Shape;808;p36"/>
          <p:cNvGrpSpPr/>
          <p:nvPr/>
        </p:nvGrpSpPr>
        <p:grpSpPr>
          <a:xfrm>
            <a:off x="5029200" y="2555875"/>
            <a:ext cx="477838" cy="396875"/>
            <a:chOff x="1767" y="1612"/>
            <a:chExt cx="301" cy="250"/>
          </a:xfrm>
        </p:grpSpPr>
        <p:cxnSp>
          <p:nvCxnSpPr>
            <p:cNvPr id="809" name="Google Shape;809;p36"/>
            <p:cNvCxnSpPr/>
            <p:nvPr/>
          </p:nvCxnSpPr>
          <p:spPr>
            <a:xfrm>
              <a:off x="1767" y="1830"/>
              <a:ext cx="301" cy="0"/>
            </a:xfrm>
            <a:prstGeom prst="straightConnector1">
              <a:avLst/>
            </a:prstGeom>
            <a:noFill/>
            <a:ln cap="flat" cmpd="sng" w="28575">
              <a:solidFill>
                <a:schemeClr val="hlink"/>
              </a:solidFill>
              <a:prstDash val="dot"/>
              <a:round/>
              <a:headEnd len="sm" w="sm" type="none"/>
              <a:tailEnd len="sm" w="sm" type="triangle"/>
            </a:ln>
          </p:spPr>
        </p:cxnSp>
        <p:sp>
          <p:nvSpPr>
            <p:cNvPr id="810" name="Google Shape;810;p36"/>
            <p:cNvSpPr txBox="1"/>
            <p:nvPr/>
          </p:nvSpPr>
          <p:spPr>
            <a:xfrm>
              <a:off x="1805" y="1612"/>
              <a:ext cx="22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hlink"/>
                  </a:solidFill>
                  <a:latin typeface="Gill Sans"/>
                  <a:ea typeface="Gill Sans"/>
                  <a:cs typeface="Gill Sans"/>
                  <a:sym typeface="Gill Sans"/>
                </a:rPr>
                <a:t>5</a:t>
              </a:r>
              <a:endParaRPr/>
            </a:p>
          </p:txBody>
        </p:sp>
      </p:grpSp>
      <p:grpSp>
        <p:nvGrpSpPr>
          <p:cNvPr id="811" name="Google Shape;811;p36"/>
          <p:cNvGrpSpPr/>
          <p:nvPr/>
        </p:nvGrpSpPr>
        <p:grpSpPr>
          <a:xfrm>
            <a:off x="6157913" y="2555875"/>
            <a:ext cx="477837" cy="396875"/>
            <a:chOff x="1767" y="1612"/>
            <a:chExt cx="301" cy="250"/>
          </a:xfrm>
        </p:grpSpPr>
        <p:cxnSp>
          <p:nvCxnSpPr>
            <p:cNvPr id="812" name="Google Shape;812;p36"/>
            <p:cNvCxnSpPr/>
            <p:nvPr/>
          </p:nvCxnSpPr>
          <p:spPr>
            <a:xfrm>
              <a:off x="1767" y="1830"/>
              <a:ext cx="301" cy="0"/>
            </a:xfrm>
            <a:prstGeom prst="straightConnector1">
              <a:avLst/>
            </a:prstGeom>
            <a:noFill/>
            <a:ln cap="flat" cmpd="sng" w="28575">
              <a:solidFill>
                <a:schemeClr val="hlink"/>
              </a:solidFill>
              <a:prstDash val="dot"/>
              <a:round/>
              <a:headEnd len="sm" w="sm" type="none"/>
              <a:tailEnd len="sm" w="sm" type="triangle"/>
            </a:ln>
          </p:spPr>
        </p:cxnSp>
        <p:sp>
          <p:nvSpPr>
            <p:cNvPr id="813" name="Google Shape;813;p36"/>
            <p:cNvSpPr txBox="1"/>
            <p:nvPr/>
          </p:nvSpPr>
          <p:spPr>
            <a:xfrm>
              <a:off x="1805" y="1612"/>
              <a:ext cx="22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hlink"/>
                  </a:solidFill>
                  <a:latin typeface="Gill Sans"/>
                  <a:ea typeface="Gill Sans"/>
                  <a:cs typeface="Gill Sans"/>
                  <a:sym typeface="Gill Sans"/>
                </a:rPr>
                <a:t>6</a:t>
              </a:r>
              <a:endParaRPr/>
            </a:p>
          </p:txBody>
        </p:sp>
      </p:grpSp>
      <p:grpSp>
        <p:nvGrpSpPr>
          <p:cNvPr id="814" name="Google Shape;814;p36"/>
          <p:cNvGrpSpPr/>
          <p:nvPr/>
        </p:nvGrpSpPr>
        <p:grpSpPr>
          <a:xfrm>
            <a:off x="4157663" y="3225905"/>
            <a:ext cx="355600" cy="477629"/>
            <a:chOff x="4922" y="2173"/>
            <a:chExt cx="224" cy="301"/>
          </a:xfrm>
        </p:grpSpPr>
        <p:cxnSp>
          <p:nvCxnSpPr>
            <p:cNvPr id="815" name="Google Shape;815;p36"/>
            <p:cNvCxnSpPr/>
            <p:nvPr/>
          </p:nvCxnSpPr>
          <p:spPr>
            <a:xfrm rot="5286189">
              <a:off x="4968" y="2323"/>
              <a:ext cx="301" cy="1"/>
            </a:xfrm>
            <a:prstGeom prst="straightConnector1">
              <a:avLst/>
            </a:prstGeom>
            <a:noFill/>
            <a:ln cap="flat" cmpd="sng" w="28575">
              <a:solidFill>
                <a:schemeClr val="hlink"/>
              </a:solidFill>
              <a:prstDash val="dot"/>
              <a:round/>
              <a:headEnd len="sm" w="sm" type="none"/>
              <a:tailEnd len="sm" w="sm" type="triangle"/>
            </a:ln>
          </p:spPr>
        </p:cxnSp>
        <p:sp>
          <p:nvSpPr>
            <p:cNvPr id="816" name="Google Shape;816;p36"/>
            <p:cNvSpPr txBox="1"/>
            <p:nvPr/>
          </p:nvSpPr>
          <p:spPr>
            <a:xfrm>
              <a:off x="4922" y="2197"/>
              <a:ext cx="22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hlink"/>
                  </a:solidFill>
                  <a:latin typeface="Gill Sans"/>
                  <a:ea typeface="Gill Sans"/>
                  <a:cs typeface="Gill Sans"/>
                  <a:sym typeface="Gill Sans"/>
                </a:rPr>
                <a:t>3</a:t>
              </a:r>
              <a:endParaRPr/>
            </a:p>
          </p:txBody>
        </p:sp>
      </p:grpSp>
      <p:grpSp>
        <p:nvGrpSpPr>
          <p:cNvPr id="817" name="Google Shape;817;p36"/>
          <p:cNvGrpSpPr/>
          <p:nvPr/>
        </p:nvGrpSpPr>
        <p:grpSpPr>
          <a:xfrm>
            <a:off x="4805363" y="3228155"/>
            <a:ext cx="355600" cy="477890"/>
            <a:chOff x="5204" y="2698"/>
            <a:chExt cx="224" cy="301"/>
          </a:xfrm>
        </p:grpSpPr>
        <p:cxnSp>
          <p:nvCxnSpPr>
            <p:cNvPr id="818" name="Google Shape;818;p36"/>
            <p:cNvCxnSpPr/>
            <p:nvPr/>
          </p:nvCxnSpPr>
          <p:spPr>
            <a:xfrm rot="5286189">
              <a:off x="5251" y="2846"/>
              <a:ext cx="301" cy="6"/>
            </a:xfrm>
            <a:prstGeom prst="straightConnector1">
              <a:avLst/>
            </a:prstGeom>
            <a:noFill/>
            <a:ln cap="flat" cmpd="sng" w="28575">
              <a:solidFill>
                <a:schemeClr val="hlink"/>
              </a:solidFill>
              <a:prstDash val="dot"/>
              <a:round/>
              <a:headEnd len="sm" w="sm" type="triangle"/>
              <a:tailEnd len="sm" w="sm" type="none"/>
            </a:ln>
          </p:spPr>
        </p:cxnSp>
        <p:sp>
          <p:nvSpPr>
            <p:cNvPr id="819" name="Google Shape;819;p36"/>
            <p:cNvSpPr txBox="1"/>
            <p:nvPr/>
          </p:nvSpPr>
          <p:spPr>
            <a:xfrm>
              <a:off x="5204" y="2722"/>
              <a:ext cx="22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hlink"/>
                  </a:solidFill>
                  <a:latin typeface="Gill Sans"/>
                  <a:ea typeface="Gill Sans"/>
                  <a:cs typeface="Gill Sans"/>
                  <a:sym typeface="Gill Sans"/>
                </a:rPr>
                <a:t>4</a:t>
              </a:r>
              <a:endParaRPr/>
            </a:p>
          </p:txBody>
        </p:sp>
      </p:grpSp>
      <p:grpSp>
        <p:nvGrpSpPr>
          <p:cNvPr id="820" name="Google Shape;820;p36"/>
          <p:cNvGrpSpPr/>
          <p:nvPr/>
        </p:nvGrpSpPr>
        <p:grpSpPr>
          <a:xfrm>
            <a:off x="2782888" y="4305300"/>
            <a:ext cx="477837" cy="396875"/>
            <a:chOff x="1767" y="1612"/>
            <a:chExt cx="301" cy="250"/>
          </a:xfrm>
        </p:grpSpPr>
        <p:cxnSp>
          <p:nvCxnSpPr>
            <p:cNvPr id="821" name="Google Shape;821;p36"/>
            <p:cNvCxnSpPr/>
            <p:nvPr/>
          </p:nvCxnSpPr>
          <p:spPr>
            <a:xfrm>
              <a:off x="1767" y="1830"/>
              <a:ext cx="301" cy="0"/>
            </a:xfrm>
            <a:prstGeom prst="straightConnector1">
              <a:avLst/>
            </a:prstGeom>
            <a:noFill/>
            <a:ln cap="flat" cmpd="sng" w="28575">
              <a:solidFill>
                <a:schemeClr val="hlink"/>
              </a:solidFill>
              <a:prstDash val="dot"/>
              <a:round/>
              <a:headEnd len="sm" w="sm" type="none"/>
              <a:tailEnd len="sm" w="sm" type="triangle"/>
            </a:ln>
          </p:spPr>
        </p:cxnSp>
        <p:sp>
          <p:nvSpPr>
            <p:cNvPr id="822" name="Google Shape;822;p36"/>
            <p:cNvSpPr txBox="1"/>
            <p:nvPr/>
          </p:nvSpPr>
          <p:spPr>
            <a:xfrm>
              <a:off x="1805" y="1612"/>
              <a:ext cx="22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hlink"/>
                  </a:solidFill>
                  <a:latin typeface="Gill Sans"/>
                  <a:ea typeface="Gill Sans"/>
                  <a:cs typeface="Gill Sans"/>
                  <a:sym typeface="Gill Sans"/>
                </a:rPr>
                <a:t>1</a:t>
              </a:r>
              <a:endParaRPr/>
            </a:p>
          </p:txBody>
        </p:sp>
      </p:grpSp>
      <p:grpSp>
        <p:nvGrpSpPr>
          <p:cNvPr id="823" name="Google Shape;823;p36"/>
          <p:cNvGrpSpPr/>
          <p:nvPr/>
        </p:nvGrpSpPr>
        <p:grpSpPr>
          <a:xfrm>
            <a:off x="3887788" y="4305300"/>
            <a:ext cx="477837" cy="396875"/>
            <a:chOff x="1767" y="1612"/>
            <a:chExt cx="301" cy="250"/>
          </a:xfrm>
        </p:grpSpPr>
        <p:cxnSp>
          <p:nvCxnSpPr>
            <p:cNvPr id="824" name="Google Shape;824;p36"/>
            <p:cNvCxnSpPr/>
            <p:nvPr/>
          </p:nvCxnSpPr>
          <p:spPr>
            <a:xfrm>
              <a:off x="1767" y="1830"/>
              <a:ext cx="301" cy="0"/>
            </a:xfrm>
            <a:prstGeom prst="straightConnector1">
              <a:avLst/>
            </a:prstGeom>
            <a:noFill/>
            <a:ln cap="flat" cmpd="sng" w="28575">
              <a:solidFill>
                <a:schemeClr val="hlink"/>
              </a:solidFill>
              <a:prstDash val="dot"/>
              <a:round/>
              <a:headEnd len="sm" w="sm" type="none"/>
              <a:tailEnd len="sm" w="sm" type="triangle"/>
            </a:ln>
          </p:spPr>
        </p:cxnSp>
        <p:sp>
          <p:nvSpPr>
            <p:cNvPr id="825" name="Google Shape;825;p36"/>
            <p:cNvSpPr txBox="1"/>
            <p:nvPr/>
          </p:nvSpPr>
          <p:spPr>
            <a:xfrm>
              <a:off x="1805" y="1612"/>
              <a:ext cx="22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hlink"/>
                  </a:solidFill>
                  <a:latin typeface="Gill Sans"/>
                  <a:ea typeface="Gill Sans"/>
                  <a:cs typeface="Gill Sans"/>
                  <a:sym typeface="Gill Sans"/>
                </a:rPr>
                <a:t>2</a:t>
              </a:r>
              <a:endParaRPr/>
            </a:p>
          </p:txBody>
        </p:sp>
      </p:grpSp>
      <p:grpSp>
        <p:nvGrpSpPr>
          <p:cNvPr id="826" name="Google Shape;826;p36"/>
          <p:cNvGrpSpPr/>
          <p:nvPr/>
        </p:nvGrpSpPr>
        <p:grpSpPr>
          <a:xfrm>
            <a:off x="6135688" y="4305300"/>
            <a:ext cx="477837" cy="396875"/>
            <a:chOff x="1767" y="1612"/>
            <a:chExt cx="301" cy="250"/>
          </a:xfrm>
        </p:grpSpPr>
        <p:cxnSp>
          <p:nvCxnSpPr>
            <p:cNvPr id="827" name="Google Shape;827;p36"/>
            <p:cNvCxnSpPr/>
            <p:nvPr/>
          </p:nvCxnSpPr>
          <p:spPr>
            <a:xfrm>
              <a:off x="1767" y="1830"/>
              <a:ext cx="301" cy="0"/>
            </a:xfrm>
            <a:prstGeom prst="straightConnector1">
              <a:avLst/>
            </a:prstGeom>
            <a:noFill/>
            <a:ln cap="flat" cmpd="sng" w="28575">
              <a:solidFill>
                <a:schemeClr val="hlink"/>
              </a:solidFill>
              <a:prstDash val="dot"/>
              <a:round/>
              <a:headEnd len="sm" w="sm" type="none"/>
              <a:tailEnd len="sm" w="sm" type="triangle"/>
            </a:ln>
          </p:spPr>
        </p:cxnSp>
        <p:sp>
          <p:nvSpPr>
            <p:cNvPr id="828" name="Google Shape;828;p36"/>
            <p:cNvSpPr txBox="1"/>
            <p:nvPr/>
          </p:nvSpPr>
          <p:spPr>
            <a:xfrm>
              <a:off x="1805" y="1612"/>
              <a:ext cx="22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hlink"/>
                  </a:solidFill>
                  <a:latin typeface="Gill Sans"/>
                  <a:ea typeface="Gill Sans"/>
                  <a:cs typeface="Gill Sans"/>
                  <a:sym typeface="Gill Sans"/>
                </a:rPr>
                <a:t>5</a:t>
              </a:r>
              <a:endParaRPr/>
            </a:p>
          </p:txBody>
        </p:sp>
      </p:grpSp>
      <p:grpSp>
        <p:nvGrpSpPr>
          <p:cNvPr id="829" name="Google Shape;829;p36"/>
          <p:cNvGrpSpPr/>
          <p:nvPr/>
        </p:nvGrpSpPr>
        <p:grpSpPr>
          <a:xfrm>
            <a:off x="4167188" y="4973743"/>
            <a:ext cx="355600" cy="477628"/>
            <a:chOff x="4922" y="2173"/>
            <a:chExt cx="224" cy="301"/>
          </a:xfrm>
        </p:grpSpPr>
        <p:cxnSp>
          <p:nvCxnSpPr>
            <p:cNvPr id="830" name="Google Shape;830;p36"/>
            <p:cNvCxnSpPr/>
            <p:nvPr/>
          </p:nvCxnSpPr>
          <p:spPr>
            <a:xfrm rot="5286189">
              <a:off x="4968" y="2323"/>
              <a:ext cx="301" cy="1"/>
            </a:xfrm>
            <a:prstGeom prst="straightConnector1">
              <a:avLst/>
            </a:prstGeom>
            <a:noFill/>
            <a:ln cap="flat" cmpd="sng" w="28575">
              <a:solidFill>
                <a:schemeClr val="hlink"/>
              </a:solidFill>
              <a:prstDash val="dot"/>
              <a:round/>
              <a:headEnd len="sm" w="sm" type="none"/>
              <a:tailEnd len="sm" w="sm" type="triangle"/>
            </a:ln>
          </p:spPr>
        </p:cxnSp>
        <p:sp>
          <p:nvSpPr>
            <p:cNvPr id="831" name="Google Shape;831;p36"/>
            <p:cNvSpPr txBox="1"/>
            <p:nvPr/>
          </p:nvSpPr>
          <p:spPr>
            <a:xfrm>
              <a:off x="4922" y="2197"/>
              <a:ext cx="22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hlink"/>
                  </a:solidFill>
                  <a:latin typeface="Gill Sans"/>
                  <a:ea typeface="Gill Sans"/>
                  <a:cs typeface="Gill Sans"/>
                  <a:sym typeface="Gill Sans"/>
                </a:rPr>
                <a:t>3</a:t>
              </a:r>
              <a:endParaRPr/>
            </a:p>
          </p:txBody>
        </p:sp>
      </p:grpSp>
      <p:grpSp>
        <p:nvGrpSpPr>
          <p:cNvPr id="832" name="Google Shape;832;p36"/>
          <p:cNvGrpSpPr/>
          <p:nvPr/>
        </p:nvGrpSpPr>
        <p:grpSpPr>
          <a:xfrm>
            <a:off x="5227314" y="5255221"/>
            <a:ext cx="478162" cy="458192"/>
            <a:chOff x="3293" y="3310"/>
            <a:chExt cx="301" cy="289"/>
          </a:xfrm>
        </p:grpSpPr>
        <p:cxnSp>
          <p:nvCxnSpPr>
            <p:cNvPr id="833" name="Google Shape;833;p36"/>
            <p:cNvCxnSpPr/>
            <p:nvPr/>
          </p:nvCxnSpPr>
          <p:spPr>
            <a:xfrm rot="5286189">
              <a:off x="3309" y="3302"/>
              <a:ext cx="228" cy="253"/>
            </a:xfrm>
            <a:prstGeom prst="straightConnector1">
              <a:avLst/>
            </a:prstGeom>
            <a:noFill/>
            <a:ln cap="flat" cmpd="sng" w="28575">
              <a:solidFill>
                <a:schemeClr val="hlink"/>
              </a:solidFill>
              <a:prstDash val="dot"/>
              <a:round/>
              <a:headEnd len="sm" w="sm" type="triangle"/>
              <a:tailEnd len="sm" w="sm" type="none"/>
            </a:ln>
          </p:spPr>
        </p:cxnSp>
        <p:sp>
          <p:nvSpPr>
            <p:cNvPr id="834" name="Google Shape;834;p36"/>
            <p:cNvSpPr txBox="1"/>
            <p:nvPr/>
          </p:nvSpPr>
          <p:spPr>
            <a:xfrm>
              <a:off x="3370" y="3349"/>
              <a:ext cx="22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hlink"/>
                  </a:solidFill>
                  <a:latin typeface="Gill Sans"/>
                  <a:ea typeface="Gill Sans"/>
                  <a:cs typeface="Gill Sans"/>
                  <a:sym typeface="Gill Sans"/>
                </a:rPr>
                <a:t>4</a:t>
              </a:r>
              <a:endParaRPr/>
            </a:p>
          </p:txBody>
        </p:sp>
      </p:grpSp>
      <p:grpSp>
        <p:nvGrpSpPr>
          <p:cNvPr id="835" name="Google Shape;835;p36"/>
          <p:cNvGrpSpPr/>
          <p:nvPr/>
        </p:nvGrpSpPr>
        <p:grpSpPr>
          <a:xfrm>
            <a:off x="2786063" y="835025"/>
            <a:ext cx="477837" cy="396875"/>
            <a:chOff x="1767" y="1612"/>
            <a:chExt cx="301" cy="250"/>
          </a:xfrm>
        </p:grpSpPr>
        <p:cxnSp>
          <p:nvCxnSpPr>
            <p:cNvPr id="836" name="Google Shape;836;p36"/>
            <p:cNvCxnSpPr/>
            <p:nvPr/>
          </p:nvCxnSpPr>
          <p:spPr>
            <a:xfrm>
              <a:off x="1767" y="1830"/>
              <a:ext cx="301" cy="0"/>
            </a:xfrm>
            <a:prstGeom prst="straightConnector1">
              <a:avLst/>
            </a:prstGeom>
            <a:noFill/>
            <a:ln cap="flat" cmpd="sng" w="28575">
              <a:solidFill>
                <a:schemeClr val="hlink"/>
              </a:solidFill>
              <a:prstDash val="dot"/>
              <a:round/>
              <a:headEnd len="sm" w="sm" type="none"/>
              <a:tailEnd len="sm" w="sm" type="triangle"/>
            </a:ln>
          </p:spPr>
        </p:cxnSp>
        <p:sp>
          <p:nvSpPr>
            <p:cNvPr id="837" name="Google Shape;837;p36"/>
            <p:cNvSpPr txBox="1"/>
            <p:nvPr/>
          </p:nvSpPr>
          <p:spPr>
            <a:xfrm>
              <a:off x="1805" y="1612"/>
              <a:ext cx="22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hlink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/>
            </a:p>
          </p:txBody>
        </p:sp>
      </p:grpSp>
      <p:grpSp>
        <p:nvGrpSpPr>
          <p:cNvPr id="838" name="Google Shape;838;p36"/>
          <p:cNvGrpSpPr/>
          <p:nvPr/>
        </p:nvGrpSpPr>
        <p:grpSpPr>
          <a:xfrm>
            <a:off x="3890963" y="835025"/>
            <a:ext cx="477837" cy="396875"/>
            <a:chOff x="1767" y="1612"/>
            <a:chExt cx="301" cy="250"/>
          </a:xfrm>
        </p:grpSpPr>
        <p:cxnSp>
          <p:nvCxnSpPr>
            <p:cNvPr id="839" name="Google Shape;839;p36"/>
            <p:cNvCxnSpPr/>
            <p:nvPr/>
          </p:nvCxnSpPr>
          <p:spPr>
            <a:xfrm>
              <a:off x="1767" y="1830"/>
              <a:ext cx="301" cy="0"/>
            </a:xfrm>
            <a:prstGeom prst="straightConnector1">
              <a:avLst/>
            </a:prstGeom>
            <a:noFill/>
            <a:ln cap="flat" cmpd="sng" w="28575">
              <a:solidFill>
                <a:schemeClr val="hlink"/>
              </a:solidFill>
              <a:prstDash val="dot"/>
              <a:round/>
              <a:headEnd len="sm" w="sm" type="none"/>
              <a:tailEnd len="sm" w="sm" type="triangle"/>
            </a:ln>
          </p:spPr>
        </p:cxnSp>
        <p:sp>
          <p:nvSpPr>
            <p:cNvPr id="840" name="Google Shape;840;p36"/>
            <p:cNvSpPr txBox="1"/>
            <p:nvPr/>
          </p:nvSpPr>
          <p:spPr>
            <a:xfrm>
              <a:off x="1805" y="1612"/>
              <a:ext cx="22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hlink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/>
            </a:p>
          </p:txBody>
        </p:sp>
      </p:grpSp>
      <p:grpSp>
        <p:nvGrpSpPr>
          <p:cNvPr id="841" name="Google Shape;841;p36"/>
          <p:cNvGrpSpPr/>
          <p:nvPr/>
        </p:nvGrpSpPr>
        <p:grpSpPr>
          <a:xfrm>
            <a:off x="5010150" y="835025"/>
            <a:ext cx="477838" cy="396875"/>
            <a:chOff x="1767" y="1612"/>
            <a:chExt cx="301" cy="250"/>
          </a:xfrm>
        </p:grpSpPr>
        <p:cxnSp>
          <p:nvCxnSpPr>
            <p:cNvPr id="842" name="Google Shape;842;p36"/>
            <p:cNvCxnSpPr/>
            <p:nvPr/>
          </p:nvCxnSpPr>
          <p:spPr>
            <a:xfrm>
              <a:off x="1767" y="1830"/>
              <a:ext cx="301" cy="0"/>
            </a:xfrm>
            <a:prstGeom prst="straightConnector1">
              <a:avLst/>
            </a:prstGeom>
            <a:noFill/>
            <a:ln cap="flat" cmpd="sng" w="28575">
              <a:solidFill>
                <a:schemeClr val="hlink"/>
              </a:solidFill>
              <a:prstDash val="dot"/>
              <a:round/>
              <a:headEnd len="sm" w="sm" type="none"/>
              <a:tailEnd len="sm" w="sm" type="triangle"/>
            </a:ln>
          </p:spPr>
        </p:cxnSp>
        <p:sp>
          <p:nvSpPr>
            <p:cNvPr id="843" name="Google Shape;843;p36"/>
            <p:cNvSpPr txBox="1"/>
            <p:nvPr/>
          </p:nvSpPr>
          <p:spPr>
            <a:xfrm>
              <a:off x="1805" y="1612"/>
              <a:ext cx="22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hlink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  <a:endParaRPr/>
            </a:p>
          </p:txBody>
        </p:sp>
      </p:grpSp>
      <p:grpSp>
        <p:nvGrpSpPr>
          <p:cNvPr id="844" name="Google Shape;844;p36"/>
          <p:cNvGrpSpPr/>
          <p:nvPr/>
        </p:nvGrpSpPr>
        <p:grpSpPr>
          <a:xfrm>
            <a:off x="6138863" y="835025"/>
            <a:ext cx="477837" cy="396875"/>
            <a:chOff x="1767" y="1612"/>
            <a:chExt cx="301" cy="250"/>
          </a:xfrm>
        </p:grpSpPr>
        <p:cxnSp>
          <p:nvCxnSpPr>
            <p:cNvPr id="845" name="Google Shape;845;p36"/>
            <p:cNvCxnSpPr/>
            <p:nvPr/>
          </p:nvCxnSpPr>
          <p:spPr>
            <a:xfrm>
              <a:off x="1767" y="1830"/>
              <a:ext cx="301" cy="0"/>
            </a:xfrm>
            <a:prstGeom prst="straightConnector1">
              <a:avLst/>
            </a:prstGeom>
            <a:noFill/>
            <a:ln cap="flat" cmpd="sng" w="28575">
              <a:solidFill>
                <a:schemeClr val="hlink"/>
              </a:solidFill>
              <a:prstDash val="dot"/>
              <a:round/>
              <a:headEnd len="sm" w="sm" type="none"/>
              <a:tailEnd len="sm" w="sm" type="triangle"/>
            </a:ln>
          </p:spPr>
        </p:cxnSp>
        <p:sp>
          <p:nvSpPr>
            <p:cNvPr id="846" name="Google Shape;846;p36"/>
            <p:cNvSpPr txBox="1"/>
            <p:nvPr/>
          </p:nvSpPr>
          <p:spPr>
            <a:xfrm>
              <a:off x="1805" y="1612"/>
              <a:ext cx="22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hlink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4</a:t>
              </a:r>
              <a:endParaRPr/>
            </a:p>
          </p:txBody>
        </p:sp>
      </p:grpSp>
      <p:sp>
        <p:nvSpPr>
          <p:cNvPr id="847" name="Google Shape;847;p36"/>
          <p:cNvSpPr txBox="1"/>
          <p:nvPr/>
        </p:nvSpPr>
        <p:spPr>
          <a:xfrm>
            <a:off x="1450975" y="1641475"/>
            <a:ext cx="2855913" cy="1015663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Touring the prime path [1, 2, 3, 5, 6] without </a:t>
            </a:r>
            <a:r>
              <a:rPr b="0" lang="en-US" sz="2000" u="sng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sidetrips or detours</a:t>
            </a:r>
            <a:endParaRPr b="0" sz="2000">
              <a:solidFill>
                <a:srgbClr val="FAFD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2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Google Shape;853;p37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854" name="Google Shape;854;p37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855" name="Google Shape;855;p37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56" name="Google Shape;856;p37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Infeasible Test Requirements</a:t>
            </a:r>
            <a:endParaRPr/>
          </a:p>
        </p:txBody>
      </p:sp>
      <p:sp>
        <p:nvSpPr>
          <p:cNvPr id="857" name="Google Shape;857;p37"/>
          <p:cNvSpPr txBox="1"/>
          <p:nvPr>
            <p:ph idx="1" type="body"/>
          </p:nvPr>
        </p:nvSpPr>
        <p:spPr>
          <a:xfrm>
            <a:off x="138113" y="830010"/>
            <a:ext cx="8867775" cy="120332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An </a:t>
            </a:r>
            <a:r>
              <a:rPr lang="en-US">
                <a:solidFill>
                  <a:schemeClr val="lt2"/>
                </a:solidFill>
              </a:rPr>
              <a:t>infeasible</a:t>
            </a:r>
            <a:r>
              <a:rPr lang="en-US"/>
              <a:t> test requirement </a:t>
            </a:r>
            <a:r>
              <a:rPr lang="en-US" u="sng"/>
              <a:t>cannot be satisfied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–"/>
            </a:pPr>
            <a:r>
              <a:rPr lang="en-US" sz="2000"/>
              <a:t>Unreachable statement (dead code)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–"/>
            </a:pPr>
            <a:r>
              <a:rPr lang="en-US" sz="2000"/>
              <a:t>Subpath that can only be executed with a contradiction (</a:t>
            </a:r>
            <a:r>
              <a:rPr i="1" lang="en-US" sz="2000"/>
              <a:t>X &gt; 0</a:t>
            </a:r>
            <a:r>
              <a:rPr lang="en-US" sz="2000"/>
              <a:t> and </a:t>
            </a:r>
            <a:r>
              <a:rPr i="1" lang="en-US" sz="2000"/>
              <a:t>X &lt; 0</a:t>
            </a:r>
            <a:r>
              <a:rPr lang="en-US" sz="2000"/>
              <a:t>)</a:t>
            </a:r>
            <a:endParaRPr/>
          </a:p>
        </p:txBody>
      </p:sp>
      <p:sp>
        <p:nvSpPr>
          <p:cNvPr id="858" name="Google Shape;858;p37"/>
          <p:cNvSpPr txBox="1"/>
          <p:nvPr/>
        </p:nvSpPr>
        <p:spPr>
          <a:xfrm>
            <a:off x="889000" y="5125726"/>
            <a:ext cx="7366000" cy="1338828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Practical recommendation—</a:t>
            </a:r>
            <a:r>
              <a:rPr b="1" lang="en-US" sz="2400" u="sng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Best Effort Touring</a:t>
            </a:r>
            <a:endParaRPr b="1" sz="2400">
              <a:solidFill>
                <a:schemeClr val="lt2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14300" lvl="1" marL="4572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Char char="–"/>
            </a:pPr>
            <a:r>
              <a:rPr b="1" i="0" lang="en-US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Satisfy as many test requirements as possible without sidetrips</a:t>
            </a:r>
            <a:endParaRPr b="1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14300" lvl="1" marL="4572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Char char="–"/>
            </a:pPr>
            <a:r>
              <a:rPr b="1" i="0" lang="en-US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Allow sidetrips to try to satisfy remaining test requirements</a:t>
            </a:r>
            <a:endParaRPr b="1" i="0" sz="2000" u="none" cap="none" strike="noStrike">
              <a:solidFill>
                <a:srgbClr val="FAFD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59" name="Google Shape;859;p37"/>
          <p:cNvSpPr/>
          <p:nvPr/>
        </p:nvSpPr>
        <p:spPr>
          <a:xfrm>
            <a:off x="138113" y="1985211"/>
            <a:ext cx="8867775" cy="296937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Most test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criteria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have some infeasible test requirements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It is usually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undecidable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whether all test requirements are feasible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When sidetrips are not allowed, many structural criteria have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more infeasible test requirements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However, always allowing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sidetrips weakens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the test criteria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3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38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865" name="Google Shape;865;p38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866" name="Google Shape;866;p38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67" name="Google Shape;867;p38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Simple &amp; Prime Path Example</a:t>
            </a:r>
            <a:endParaRPr/>
          </a:p>
        </p:txBody>
      </p:sp>
      <p:grpSp>
        <p:nvGrpSpPr>
          <p:cNvPr id="868" name="Google Shape;868;p38"/>
          <p:cNvGrpSpPr/>
          <p:nvPr/>
        </p:nvGrpSpPr>
        <p:grpSpPr>
          <a:xfrm>
            <a:off x="130175" y="1857375"/>
            <a:ext cx="2120900" cy="3635375"/>
            <a:chOff x="287" y="1509"/>
            <a:chExt cx="1336" cy="2290"/>
          </a:xfrm>
        </p:grpSpPr>
        <p:grpSp>
          <p:nvGrpSpPr>
            <p:cNvPr id="869" name="Google Shape;869;p38"/>
            <p:cNvGrpSpPr/>
            <p:nvPr/>
          </p:nvGrpSpPr>
          <p:grpSpPr>
            <a:xfrm>
              <a:off x="1273" y="3335"/>
              <a:ext cx="350" cy="296"/>
              <a:chOff x="684" y="3374"/>
              <a:chExt cx="350" cy="296"/>
            </a:xfrm>
          </p:grpSpPr>
          <p:sp>
            <p:nvSpPr>
              <p:cNvPr id="870" name="Google Shape;870;p38"/>
              <p:cNvSpPr/>
              <p:nvPr/>
            </p:nvSpPr>
            <p:spPr>
              <a:xfrm>
                <a:off x="684" y="3374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71" name="Google Shape;871;p38"/>
              <p:cNvSpPr txBox="1"/>
              <p:nvPr/>
            </p:nvSpPr>
            <p:spPr>
              <a:xfrm>
                <a:off x="761" y="3397"/>
                <a:ext cx="196" cy="2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6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872" name="Google Shape;872;p38"/>
            <p:cNvGrpSpPr/>
            <p:nvPr/>
          </p:nvGrpSpPr>
          <p:grpSpPr>
            <a:xfrm>
              <a:off x="684" y="1617"/>
              <a:ext cx="350" cy="296"/>
              <a:chOff x="4288" y="1746"/>
              <a:chExt cx="350" cy="296"/>
            </a:xfrm>
          </p:grpSpPr>
          <p:sp>
            <p:nvSpPr>
              <p:cNvPr id="873" name="Google Shape;873;p38"/>
              <p:cNvSpPr/>
              <p:nvPr/>
            </p:nvSpPr>
            <p:spPr>
              <a:xfrm>
                <a:off x="4288" y="1746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74" name="Google Shape;874;p38"/>
              <p:cNvSpPr txBox="1"/>
              <p:nvPr/>
            </p:nvSpPr>
            <p:spPr>
              <a:xfrm>
                <a:off x="4365" y="1769"/>
                <a:ext cx="196" cy="2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1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875" name="Google Shape;875;p38"/>
            <p:cNvGrpSpPr/>
            <p:nvPr/>
          </p:nvGrpSpPr>
          <p:grpSpPr>
            <a:xfrm>
              <a:off x="684" y="2482"/>
              <a:ext cx="350" cy="296"/>
              <a:chOff x="4738" y="2684"/>
              <a:chExt cx="350" cy="296"/>
            </a:xfrm>
          </p:grpSpPr>
          <p:sp>
            <p:nvSpPr>
              <p:cNvPr id="876" name="Google Shape;876;p38"/>
              <p:cNvSpPr/>
              <p:nvPr/>
            </p:nvSpPr>
            <p:spPr>
              <a:xfrm>
                <a:off x="4738" y="2684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77" name="Google Shape;877;p38"/>
              <p:cNvSpPr txBox="1"/>
              <p:nvPr/>
            </p:nvSpPr>
            <p:spPr>
              <a:xfrm>
                <a:off x="4815" y="2707"/>
                <a:ext cx="196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3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878" name="Google Shape;878;p38"/>
            <p:cNvGrpSpPr/>
            <p:nvPr/>
          </p:nvGrpSpPr>
          <p:grpSpPr>
            <a:xfrm>
              <a:off x="287" y="2034"/>
              <a:ext cx="350" cy="296"/>
              <a:chOff x="3838" y="2684"/>
              <a:chExt cx="350" cy="296"/>
            </a:xfrm>
          </p:grpSpPr>
          <p:sp>
            <p:nvSpPr>
              <p:cNvPr id="879" name="Google Shape;879;p38"/>
              <p:cNvSpPr/>
              <p:nvPr/>
            </p:nvSpPr>
            <p:spPr>
              <a:xfrm>
                <a:off x="3838" y="2684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80" name="Google Shape;880;p38"/>
              <p:cNvSpPr txBox="1"/>
              <p:nvPr/>
            </p:nvSpPr>
            <p:spPr>
              <a:xfrm>
                <a:off x="3915" y="2707"/>
                <a:ext cx="196" cy="2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2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cxnSp>
          <p:nvCxnSpPr>
            <p:cNvPr id="881" name="Google Shape;881;p38"/>
            <p:cNvCxnSpPr/>
            <p:nvPr/>
          </p:nvCxnSpPr>
          <p:spPr>
            <a:xfrm flipH="1">
              <a:off x="572" y="2765"/>
              <a:ext cx="212" cy="191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882" name="Google Shape;882;p38"/>
            <p:cNvCxnSpPr/>
            <p:nvPr/>
          </p:nvCxnSpPr>
          <p:spPr>
            <a:xfrm flipH="1">
              <a:off x="859" y="1509"/>
              <a:ext cx="1" cy="99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grpSp>
          <p:nvGrpSpPr>
            <p:cNvPr id="883" name="Google Shape;883;p38"/>
            <p:cNvGrpSpPr/>
            <p:nvPr/>
          </p:nvGrpSpPr>
          <p:grpSpPr>
            <a:xfrm>
              <a:off x="287" y="2930"/>
              <a:ext cx="350" cy="296"/>
              <a:chOff x="4288" y="1746"/>
              <a:chExt cx="350" cy="296"/>
            </a:xfrm>
          </p:grpSpPr>
          <p:sp>
            <p:nvSpPr>
              <p:cNvPr id="884" name="Google Shape;884;p38"/>
              <p:cNvSpPr/>
              <p:nvPr/>
            </p:nvSpPr>
            <p:spPr>
              <a:xfrm>
                <a:off x="4288" y="1746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85" name="Google Shape;885;p38"/>
              <p:cNvSpPr txBox="1"/>
              <p:nvPr/>
            </p:nvSpPr>
            <p:spPr>
              <a:xfrm>
                <a:off x="4365" y="1769"/>
                <a:ext cx="196" cy="2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4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886" name="Google Shape;886;p38"/>
            <p:cNvGrpSpPr/>
            <p:nvPr/>
          </p:nvGrpSpPr>
          <p:grpSpPr>
            <a:xfrm>
              <a:off x="1053" y="2930"/>
              <a:ext cx="350" cy="296"/>
              <a:chOff x="3838" y="2684"/>
              <a:chExt cx="350" cy="296"/>
            </a:xfrm>
          </p:grpSpPr>
          <p:sp>
            <p:nvSpPr>
              <p:cNvPr id="887" name="Google Shape;887;p38"/>
              <p:cNvSpPr/>
              <p:nvPr/>
            </p:nvSpPr>
            <p:spPr>
              <a:xfrm>
                <a:off x="3838" y="2684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88" name="Google Shape;888;p38"/>
              <p:cNvSpPr txBox="1"/>
              <p:nvPr/>
            </p:nvSpPr>
            <p:spPr>
              <a:xfrm>
                <a:off x="3915" y="2707"/>
                <a:ext cx="196" cy="2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5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cxnSp>
          <p:nvCxnSpPr>
            <p:cNvPr id="889" name="Google Shape;889;p38"/>
            <p:cNvCxnSpPr/>
            <p:nvPr/>
          </p:nvCxnSpPr>
          <p:spPr>
            <a:xfrm>
              <a:off x="939" y="2767"/>
              <a:ext cx="180" cy="182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890" name="Google Shape;890;p38"/>
            <p:cNvCxnSpPr/>
            <p:nvPr/>
          </p:nvCxnSpPr>
          <p:spPr>
            <a:xfrm flipH="1">
              <a:off x="932" y="3207"/>
              <a:ext cx="195" cy="309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891" name="Google Shape;891;p38"/>
            <p:cNvCxnSpPr/>
            <p:nvPr/>
          </p:nvCxnSpPr>
          <p:spPr>
            <a:xfrm>
              <a:off x="572" y="2308"/>
              <a:ext cx="194" cy="179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892" name="Google Shape;892;p38"/>
            <p:cNvCxnSpPr/>
            <p:nvPr/>
          </p:nvCxnSpPr>
          <p:spPr>
            <a:xfrm flipH="1">
              <a:off x="603" y="1893"/>
              <a:ext cx="166" cy="185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893" name="Google Shape;893;p38"/>
            <p:cNvCxnSpPr/>
            <p:nvPr/>
          </p:nvCxnSpPr>
          <p:spPr>
            <a:xfrm>
              <a:off x="578" y="3204"/>
              <a:ext cx="195" cy="306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894" name="Google Shape;894;p38"/>
            <p:cNvCxnSpPr/>
            <p:nvPr/>
          </p:nvCxnSpPr>
          <p:spPr>
            <a:xfrm flipH="1">
              <a:off x="857" y="1918"/>
              <a:ext cx="3" cy="541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895" name="Google Shape;895;p38"/>
            <p:cNvCxnSpPr/>
            <p:nvPr/>
          </p:nvCxnSpPr>
          <p:spPr>
            <a:xfrm>
              <a:off x="1234" y="3229"/>
              <a:ext cx="101" cy="146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grpSp>
          <p:nvGrpSpPr>
            <p:cNvPr id="896" name="Google Shape;896;p38"/>
            <p:cNvGrpSpPr/>
            <p:nvPr/>
          </p:nvGrpSpPr>
          <p:grpSpPr>
            <a:xfrm>
              <a:off x="682" y="3503"/>
              <a:ext cx="350" cy="296"/>
              <a:chOff x="4288" y="3622"/>
              <a:chExt cx="350" cy="296"/>
            </a:xfrm>
          </p:grpSpPr>
          <p:sp>
            <p:nvSpPr>
              <p:cNvPr id="897" name="Google Shape;897;p38"/>
              <p:cNvSpPr/>
              <p:nvPr/>
            </p:nvSpPr>
            <p:spPr>
              <a:xfrm>
                <a:off x="4288" y="3622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3810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98" name="Google Shape;898;p38"/>
              <p:cNvSpPr txBox="1"/>
              <p:nvPr/>
            </p:nvSpPr>
            <p:spPr>
              <a:xfrm>
                <a:off x="4365" y="3645"/>
                <a:ext cx="197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7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cxnSp>
          <p:nvCxnSpPr>
            <p:cNvPr id="899" name="Google Shape;899;p38"/>
            <p:cNvCxnSpPr/>
            <p:nvPr/>
          </p:nvCxnSpPr>
          <p:spPr>
            <a:xfrm rot="10800000">
              <a:off x="1367" y="3176"/>
              <a:ext cx="101" cy="15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sp>
        <p:nvSpPr>
          <p:cNvPr id="900" name="Google Shape;900;p38"/>
          <p:cNvSpPr txBox="1"/>
          <p:nvPr/>
        </p:nvSpPr>
        <p:spPr>
          <a:xfrm>
            <a:off x="2740025" y="1139825"/>
            <a:ext cx="833438" cy="2554545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Len 0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[1]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[2]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[3]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[4]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[5]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[6] 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[7] !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1" name="Google Shape;901;p38"/>
          <p:cNvSpPr/>
          <p:nvPr/>
        </p:nvSpPr>
        <p:spPr>
          <a:xfrm>
            <a:off x="5084763" y="931863"/>
            <a:ext cx="1778000" cy="6715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5144" y="20428"/>
                </a:moveTo>
                <a:lnTo>
                  <a:pt x="-61927" y="20428"/>
                </a:lnTo>
                <a:lnTo>
                  <a:pt x="-120967" y="445388"/>
                </a:lnTo>
              </a:path>
            </a:pathLst>
          </a:custGeom>
          <a:solidFill>
            <a:schemeClr val="lt1"/>
          </a:solidFill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‘!’ means path terminates</a:t>
            </a:r>
            <a:endParaRPr/>
          </a:p>
        </p:txBody>
      </p:sp>
      <p:sp>
        <p:nvSpPr>
          <p:cNvPr id="902" name="Google Shape;902;p38"/>
          <p:cNvSpPr txBox="1"/>
          <p:nvPr/>
        </p:nvSpPr>
        <p:spPr>
          <a:xfrm>
            <a:off x="3884613" y="1139825"/>
            <a:ext cx="935037" cy="3152775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Len 1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 2]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 3]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[2, 3]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[3, 4]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[3, 5]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[4, 7] 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[5, 7] 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[5, 6]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[6, 5]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3" name="Google Shape;903;p38"/>
          <p:cNvSpPr txBox="1"/>
          <p:nvPr/>
        </p:nvSpPr>
        <p:spPr>
          <a:xfrm>
            <a:off x="5130800" y="1139825"/>
            <a:ext cx="1230313" cy="3762375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Len 2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 2, 3]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 3, 4]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 3, 5]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[2, 3, 4]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[2, 3, 5]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[3, 4, 7] 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[3, 5, 7] 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[3, 5, 6] 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[5, 6, 5] *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[6, 5, 7] 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[6, 5, 6] *</a:t>
            </a:r>
            <a:endParaRPr/>
          </a:p>
        </p:txBody>
      </p:sp>
      <p:sp>
        <p:nvSpPr>
          <p:cNvPr id="904" name="Google Shape;904;p38"/>
          <p:cNvSpPr/>
          <p:nvPr/>
        </p:nvSpPr>
        <p:spPr>
          <a:xfrm>
            <a:off x="7146925" y="1530350"/>
            <a:ext cx="1778000" cy="6715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5144" y="20428"/>
                </a:moveTo>
                <a:lnTo>
                  <a:pt x="-26783" y="20428"/>
                </a:lnTo>
                <a:lnTo>
                  <a:pt x="-60533" y="438300"/>
                </a:lnTo>
              </a:path>
            </a:pathLst>
          </a:custGeom>
          <a:solidFill>
            <a:schemeClr val="lt1"/>
          </a:solidFill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‘*’ means path cycles</a:t>
            </a:r>
            <a:endParaRPr/>
          </a:p>
        </p:txBody>
      </p:sp>
      <p:sp>
        <p:nvSpPr>
          <p:cNvPr id="905" name="Google Shape;905;p38"/>
          <p:cNvSpPr txBox="1"/>
          <p:nvPr/>
        </p:nvSpPr>
        <p:spPr>
          <a:xfrm>
            <a:off x="6672263" y="1139825"/>
            <a:ext cx="1443037" cy="2847975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Len 3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 2, 3, 4]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 2, 3, 5]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 3, 4, 7] 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 3, 5, 7] 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 3, 5, 6] 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[2, 3, 4, 7] 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[2, 3, 5, 6] 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[2, 3, 5, 7] !</a:t>
            </a:r>
            <a:endParaRPr/>
          </a:p>
        </p:txBody>
      </p:sp>
      <p:sp>
        <p:nvSpPr>
          <p:cNvPr id="906" name="Google Shape;906;p38"/>
          <p:cNvSpPr txBox="1"/>
          <p:nvPr/>
        </p:nvSpPr>
        <p:spPr>
          <a:xfrm>
            <a:off x="2740025" y="4999038"/>
            <a:ext cx="1981200" cy="1323439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Len 4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 2, 3, 4, 7] 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 2, 3, 5, 7] 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[1, 2, 3, 5, 6] !</a:t>
            </a:r>
            <a:endParaRPr/>
          </a:p>
        </p:txBody>
      </p:sp>
      <p:grpSp>
        <p:nvGrpSpPr>
          <p:cNvPr id="907" name="Google Shape;907;p38"/>
          <p:cNvGrpSpPr/>
          <p:nvPr/>
        </p:nvGrpSpPr>
        <p:grpSpPr>
          <a:xfrm>
            <a:off x="2460625" y="2106613"/>
            <a:ext cx="5889625" cy="4217987"/>
            <a:chOff x="1550" y="1327"/>
            <a:chExt cx="3710" cy="2657"/>
          </a:xfrm>
        </p:grpSpPr>
        <p:sp>
          <p:nvSpPr>
            <p:cNvPr id="908" name="Google Shape;908;p38"/>
            <p:cNvSpPr/>
            <p:nvPr/>
          </p:nvSpPr>
          <p:spPr>
            <a:xfrm>
              <a:off x="1550" y="3363"/>
              <a:ext cx="1390" cy="621"/>
            </a:xfrm>
            <a:prstGeom prst="ellipse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09" name="Google Shape;909;p38"/>
            <p:cNvSpPr/>
            <p:nvPr/>
          </p:nvSpPr>
          <p:spPr>
            <a:xfrm>
              <a:off x="4083" y="1327"/>
              <a:ext cx="1063" cy="621"/>
            </a:xfrm>
            <a:prstGeom prst="ellipse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10" name="Google Shape;910;p38"/>
            <p:cNvSpPr/>
            <p:nvPr/>
          </p:nvSpPr>
          <p:spPr>
            <a:xfrm>
              <a:off x="3161" y="2472"/>
              <a:ext cx="827" cy="621"/>
            </a:xfrm>
            <a:prstGeom prst="ellipse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11" name="Google Shape;911;p38"/>
            <p:cNvSpPr txBox="1"/>
            <p:nvPr/>
          </p:nvSpPr>
          <p:spPr>
            <a:xfrm>
              <a:off x="3628" y="3542"/>
              <a:ext cx="1632" cy="262"/>
            </a:xfrm>
            <a:prstGeom prst="rect">
              <a:avLst/>
            </a:prstGeom>
            <a:solidFill>
              <a:srgbClr val="0033CC"/>
            </a:solidFill>
            <a:ln cap="flat" cmpd="sng" w="190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Prime Paths</a:t>
              </a:r>
              <a:endParaRPr/>
            </a:p>
          </p:txBody>
        </p:sp>
        <p:cxnSp>
          <p:nvCxnSpPr>
            <p:cNvPr id="912" name="Google Shape;912;p38"/>
            <p:cNvCxnSpPr/>
            <p:nvPr/>
          </p:nvCxnSpPr>
          <p:spPr>
            <a:xfrm>
              <a:off x="4621" y="1946"/>
              <a:ext cx="0" cy="1587"/>
            </a:xfrm>
            <a:prstGeom prst="straightConnector1">
              <a:avLst/>
            </a:prstGeom>
            <a:noFill/>
            <a:ln cap="flat" cmpd="sng" w="1905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13" name="Google Shape;913;p38"/>
            <p:cNvCxnSpPr/>
            <p:nvPr/>
          </p:nvCxnSpPr>
          <p:spPr>
            <a:xfrm>
              <a:off x="3859" y="3008"/>
              <a:ext cx="563" cy="525"/>
            </a:xfrm>
            <a:prstGeom prst="straightConnector1">
              <a:avLst/>
            </a:prstGeom>
            <a:noFill/>
            <a:ln cap="flat" cmpd="sng" w="1905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14" name="Google Shape;914;p38"/>
            <p:cNvCxnSpPr/>
            <p:nvPr/>
          </p:nvCxnSpPr>
          <p:spPr>
            <a:xfrm>
              <a:off x="2938" y="3674"/>
              <a:ext cx="684" cy="0"/>
            </a:xfrm>
            <a:prstGeom prst="straightConnector1">
              <a:avLst/>
            </a:prstGeom>
            <a:noFill/>
            <a:ln cap="flat" cmpd="sng" w="1905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915" name="Google Shape;915;p38"/>
          <p:cNvSpPr txBox="1"/>
          <p:nvPr/>
        </p:nvSpPr>
        <p:spPr>
          <a:xfrm>
            <a:off x="1620838" y="1120775"/>
            <a:ext cx="1016000" cy="714375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Simple paths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0" name="Shape 9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Google Shape;921;p39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922" name="Google Shape;922;p39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923" name="Google Shape;923;p39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24" name="Google Shape;924;p39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Round Trips</a:t>
            </a:r>
            <a:endParaRPr/>
          </a:p>
        </p:txBody>
      </p:sp>
      <p:sp>
        <p:nvSpPr>
          <p:cNvPr id="925" name="Google Shape;925;p39"/>
          <p:cNvSpPr txBox="1"/>
          <p:nvPr>
            <p:ph idx="1" type="body"/>
          </p:nvPr>
        </p:nvSpPr>
        <p:spPr>
          <a:xfrm>
            <a:off x="138113" y="1085850"/>
            <a:ext cx="8867775" cy="93503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80"/>
              <a:buFont typeface="Gill Sans"/>
              <a:buChar char="•"/>
            </a:pPr>
            <a:r>
              <a:rPr lang="en-US">
                <a:solidFill>
                  <a:schemeClr val="lt2"/>
                </a:solidFill>
              </a:rPr>
              <a:t>Round-Trip Path</a:t>
            </a:r>
            <a:r>
              <a:rPr lang="en-US"/>
              <a:t> : </a:t>
            </a:r>
            <a:r>
              <a:rPr i="1" lang="en-US"/>
              <a:t>A prime path that starts and ends at the same node</a:t>
            </a:r>
            <a:endParaRPr/>
          </a:p>
        </p:txBody>
      </p:sp>
      <p:sp>
        <p:nvSpPr>
          <p:cNvPr id="926" name="Google Shape;926;p39"/>
          <p:cNvSpPr txBox="1"/>
          <p:nvPr/>
        </p:nvSpPr>
        <p:spPr>
          <a:xfrm>
            <a:off x="439738" y="2159995"/>
            <a:ext cx="8262937" cy="1206500"/>
          </a:xfrm>
          <a:prstGeom prst="rect">
            <a:avLst/>
          </a:prstGeom>
          <a:gradFill>
            <a:gsLst>
              <a:gs pos="0">
                <a:srgbClr val="0066FF"/>
              </a:gs>
              <a:gs pos="100000">
                <a:srgbClr val="0033CC"/>
              </a:gs>
            </a:gsLst>
            <a:path path="circle">
              <a:fillToRect b="50%" l="50%" r="50%" t="50%"/>
            </a:path>
            <a:tileRect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Simple Round Trip Coverage (SRTC)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: TR contains at least one round-trip path for each reachable node in G that begins and ends a round-trip path.</a:t>
            </a:r>
            <a:endParaRPr/>
          </a:p>
        </p:txBody>
      </p:sp>
      <p:sp>
        <p:nvSpPr>
          <p:cNvPr id="927" name="Google Shape;927;p39"/>
          <p:cNvSpPr txBox="1"/>
          <p:nvPr/>
        </p:nvSpPr>
        <p:spPr>
          <a:xfrm>
            <a:off x="439738" y="3672883"/>
            <a:ext cx="8262937" cy="841375"/>
          </a:xfrm>
          <a:prstGeom prst="rect">
            <a:avLst/>
          </a:prstGeom>
          <a:gradFill>
            <a:gsLst>
              <a:gs pos="0">
                <a:srgbClr val="0066FF"/>
              </a:gs>
              <a:gs pos="100000">
                <a:srgbClr val="0033CC"/>
              </a:gs>
            </a:gsLst>
            <a:path path="circle">
              <a:fillToRect b="50%" l="50%" r="50%" t="50%"/>
            </a:path>
            <a:tileRect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Complete Round Trip Coverage (CRTC)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: TR contains all round-trip paths for each reachable node in G.</a:t>
            </a:r>
            <a:endParaRPr/>
          </a:p>
        </p:txBody>
      </p:sp>
      <p:sp>
        <p:nvSpPr>
          <p:cNvPr id="928" name="Google Shape;928;p39"/>
          <p:cNvSpPr/>
          <p:nvPr/>
        </p:nvSpPr>
        <p:spPr>
          <a:xfrm>
            <a:off x="138113" y="4622546"/>
            <a:ext cx="8867775" cy="1790286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These criteria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omit nodes and edges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that are not in round trips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Thus, they do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not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subsume edge-pair, edge, or node coverage</a:t>
            </a:r>
            <a:endParaRPr b="0" i="1" sz="2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2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Google Shape;933;p40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934" name="Google Shape;934;p40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935" name="Google Shape;935;p40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36" name="Google Shape;936;p40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Data Flow Criteria</a:t>
            </a:r>
            <a:endParaRPr/>
          </a:p>
        </p:txBody>
      </p:sp>
      <p:sp>
        <p:nvSpPr>
          <p:cNvPr id="937" name="Google Shape;937;p40"/>
          <p:cNvSpPr txBox="1"/>
          <p:nvPr>
            <p:ph idx="1" type="body"/>
          </p:nvPr>
        </p:nvSpPr>
        <p:spPr>
          <a:xfrm>
            <a:off x="138113" y="1654947"/>
            <a:ext cx="8867775" cy="135812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80"/>
              <a:buFont typeface="Gill Sans"/>
              <a:buChar char="•"/>
            </a:pPr>
            <a:r>
              <a:rPr lang="en-US">
                <a:solidFill>
                  <a:schemeClr val="lt2"/>
                </a:solidFill>
              </a:rPr>
              <a:t>Definition (def)</a:t>
            </a:r>
            <a:r>
              <a:rPr lang="en-US"/>
              <a:t> : A location where a value for a variable is stored into memory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2"/>
              </a:buClr>
              <a:buSzPts val="2380"/>
              <a:buFont typeface="Gill Sans"/>
              <a:buChar char="•"/>
            </a:pPr>
            <a:r>
              <a:rPr lang="en-US">
                <a:solidFill>
                  <a:schemeClr val="lt2"/>
                </a:solidFill>
              </a:rPr>
              <a:t>Use</a:t>
            </a:r>
            <a:r>
              <a:rPr lang="en-US"/>
              <a:t> : A location where a variable’s value is accessed</a:t>
            </a:r>
            <a:endParaRPr/>
          </a:p>
        </p:txBody>
      </p:sp>
      <p:sp>
        <p:nvSpPr>
          <p:cNvPr id="938" name="Google Shape;938;p40"/>
          <p:cNvSpPr txBox="1"/>
          <p:nvPr/>
        </p:nvSpPr>
        <p:spPr>
          <a:xfrm>
            <a:off x="252413" y="832622"/>
            <a:ext cx="8640762" cy="830997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Goal</a:t>
            </a:r>
            <a:r>
              <a:rPr b="1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: Try to ensure that values are computed and used correctly</a:t>
            </a:r>
            <a:endParaRPr/>
          </a:p>
        </p:txBody>
      </p:sp>
      <p:grpSp>
        <p:nvGrpSpPr>
          <p:cNvPr id="939" name="Google Shape;939;p40"/>
          <p:cNvGrpSpPr/>
          <p:nvPr/>
        </p:nvGrpSpPr>
        <p:grpSpPr>
          <a:xfrm>
            <a:off x="431800" y="3411538"/>
            <a:ext cx="4346575" cy="1443037"/>
            <a:chOff x="503" y="2966"/>
            <a:chExt cx="2738" cy="909"/>
          </a:xfrm>
        </p:grpSpPr>
        <p:grpSp>
          <p:nvGrpSpPr>
            <p:cNvPr id="940" name="Google Shape;940;p40"/>
            <p:cNvGrpSpPr/>
            <p:nvPr/>
          </p:nvGrpSpPr>
          <p:grpSpPr>
            <a:xfrm>
              <a:off x="730" y="3273"/>
              <a:ext cx="350" cy="296"/>
              <a:chOff x="4288" y="1746"/>
              <a:chExt cx="350" cy="296"/>
            </a:xfrm>
          </p:grpSpPr>
          <p:sp>
            <p:nvSpPr>
              <p:cNvPr id="941" name="Google Shape;941;p40"/>
              <p:cNvSpPr/>
              <p:nvPr/>
            </p:nvSpPr>
            <p:spPr>
              <a:xfrm>
                <a:off x="4288" y="1746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sz="2000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942" name="Google Shape;942;p40"/>
              <p:cNvSpPr txBox="1"/>
              <p:nvPr/>
            </p:nvSpPr>
            <p:spPr>
              <a:xfrm>
                <a:off x="4364" y="1769"/>
                <a:ext cx="197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lang="en-US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1</a:t>
                </a:r>
                <a:endParaRPr b="0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</p:grpSp>
        <p:grpSp>
          <p:nvGrpSpPr>
            <p:cNvPr id="943" name="Google Shape;943;p40"/>
            <p:cNvGrpSpPr/>
            <p:nvPr/>
          </p:nvGrpSpPr>
          <p:grpSpPr>
            <a:xfrm>
              <a:off x="1255" y="2966"/>
              <a:ext cx="380" cy="908"/>
              <a:chOff x="1346" y="2965"/>
              <a:chExt cx="380" cy="908"/>
            </a:xfrm>
          </p:grpSpPr>
          <p:grpSp>
            <p:nvGrpSpPr>
              <p:cNvPr id="944" name="Google Shape;944;p40"/>
              <p:cNvGrpSpPr/>
              <p:nvPr/>
            </p:nvGrpSpPr>
            <p:grpSpPr>
              <a:xfrm>
                <a:off x="1346" y="3577"/>
                <a:ext cx="350" cy="296"/>
                <a:chOff x="4738" y="2684"/>
                <a:chExt cx="350" cy="296"/>
              </a:xfrm>
            </p:grpSpPr>
            <p:sp>
              <p:nvSpPr>
                <p:cNvPr id="945" name="Google Shape;945;p40"/>
                <p:cNvSpPr/>
                <p:nvPr/>
              </p:nvSpPr>
              <p:spPr>
                <a:xfrm>
                  <a:off x="47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946" name="Google Shape;946;p40"/>
                <p:cNvSpPr txBox="1"/>
                <p:nvPr/>
              </p:nvSpPr>
              <p:spPr>
                <a:xfrm>
                  <a:off x="4815" y="2707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lang="en-US" sz="2000">
                      <a:solidFill>
                        <a:schemeClr val="lt1"/>
                      </a:solidFill>
                      <a:latin typeface="Gill Sans"/>
                      <a:ea typeface="Gill Sans"/>
                      <a:cs typeface="Gill Sans"/>
                      <a:sym typeface="Gill Sans"/>
                    </a:rPr>
                    <a:t>3</a:t>
                  </a:r>
                  <a:endParaRPr b="0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</p:grpSp>
          <p:grpSp>
            <p:nvGrpSpPr>
              <p:cNvPr id="947" name="Google Shape;947;p40"/>
              <p:cNvGrpSpPr/>
              <p:nvPr/>
            </p:nvGrpSpPr>
            <p:grpSpPr>
              <a:xfrm>
                <a:off x="1376" y="2965"/>
                <a:ext cx="350" cy="296"/>
                <a:chOff x="3838" y="2684"/>
                <a:chExt cx="350" cy="296"/>
              </a:xfrm>
            </p:grpSpPr>
            <p:sp>
              <p:nvSpPr>
                <p:cNvPr id="948" name="Google Shape;948;p40"/>
                <p:cNvSpPr/>
                <p:nvPr/>
              </p:nvSpPr>
              <p:spPr>
                <a:xfrm>
                  <a:off x="38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949" name="Google Shape;949;p40"/>
                <p:cNvSpPr txBox="1"/>
                <p:nvPr/>
              </p:nvSpPr>
              <p:spPr>
                <a:xfrm>
                  <a:off x="3915" y="2707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lang="en-US" sz="2000">
                      <a:solidFill>
                        <a:schemeClr val="lt1"/>
                      </a:solidFill>
                      <a:latin typeface="Gill Sans"/>
                      <a:ea typeface="Gill Sans"/>
                      <a:cs typeface="Gill Sans"/>
                      <a:sym typeface="Gill Sans"/>
                    </a:rPr>
                    <a:t>2</a:t>
                  </a:r>
                  <a:endParaRPr b="0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</p:grpSp>
        </p:grpSp>
        <p:grpSp>
          <p:nvGrpSpPr>
            <p:cNvPr id="950" name="Google Shape;950;p40"/>
            <p:cNvGrpSpPr/>
            <p:nvPr/>
          </p:nvGrpSpPr>
          <p:grpSpPr>
            <a:xfrm>
              <a:off x="2891" y="3273"/>
              <a:ext cx="350" cy="296"/>
              <a:chOff x="4288" y="3622"/>
              <a:chExt cx="350" cy="296"/>
            </a:xfrm>
          </p:grpSpPr>
          <p:sp>
            <p:nvSpPr>
              <p:cNvPr id="951" name="Google Shape;951;p40"/>
              <p:cNvSpPr/>
              <p:nvPr/>
            </p:nvSpPr>
            <p:spPr>
              <a:xfrm>
                <a:off x="4288" y="3622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571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sz="2000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952" name="Google Shape;952;p40"/>
              <p:cNvSpPr txBox="1"/>
              <p:nvPr/>
            </p:nvSpPr>
            <p:spPr>
              <a:xfrm>
                <a:off x="4365" y="3645"/>
                <a:ext cx="197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lang="en-US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7</a:t>
                </a:r>
                <a:endParaRPr b="0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</p:grpSp>
        <p:cxnSp>
          <p:nvCxnSpPr>
            <p:cNvPr id="953" name="Google Shape;953;p40"/>
            <p:cNvCxnSpPr/>
            <p:nvPr/>
          </p:nvCxnSpPr>
          <p:spPr>
            <a:xfrm flipH="1" rot="10800000">
              <a:off x="1075" y="3193"/>
              <a:ext cx="250" cy="16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954" name="Google Shape;954;p40"/>
            <p:cNvCxnSpPr/>
            <p:nvPr/>
          </p:nvCxnSpPr>
          <p:spPr>
            <a:xfrm>
              <a:off x="503" y="3421"/>
              <a:ext cx="223" cy="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grpSp>
          <p:nvGrpSpPr>
            <p:cNvPr id="955" name="Google Shape;955;p40"/>
            <p:cNvGrpSpPr/>
            <p:nvPr/>
          </p:nvGrpSpPr>
          <p:grpSpPr>
            <a:xfrm>
              <a:off x="1810" y="3273"/>
              <a:ext cx="350" cy="296"/>
              <a:chOff x="4288" y="1746"/>
              <a:chExt cx="350" cy="296"/>
            </a:xfrm>
          </p:grpSpPr>
          <p:sp>
            <p:nvSpPr>
              <p:cNvPr id="956" name="Google Shape;956;p40"/>
              <p:cNvSpPr/>
              <p:nvPr/>
            </p:nvSpPr>
            <p:spPr>
              <a:xfrm>
                <a:off x="4288" y="1746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sz="2000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957" name="Google Shape;957;p40"/>
              <p:cNvSpPr txBox="1"/>
              <p:nvPr/>
            </p:nvSpPr>
            <p:spPr>
              <a:xfrm>
                <a:off x="4364" y="1769"/>
                <a:ext cx="197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lang="en-US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4</a:t>
                </a:r>
                <a:endParaRPr b="0" sz="20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</p:grpSp>
        <p:grpSp>
          <p:nvGrpSpPr>
            <p:cNvPr id="958" name="Google Shape;958;p40"/>
            <p:cNvGrpSpPr/>
            <p:nvPr/>
          </p:nvGrpSpPr>
          <p:grpSpPr>
            <a:xfrm>
              <a:off x="2335" y="2967"/>
              <a:ext cx="380" cy="908"/>
              <a:chOff x="2450" y="2968"/>
              <a:chExt cx="380" cy="908"/>
            </a:xfrm>
          </p:grpSpPr>
          <p:grpSp>
            <p:nvGrpSpPr>
              <p:cNvPr id="959" name="Google Shape;959;p40"/>
              <p:cNvGrpSpPr/>
              <p:nvPr/>
            </p:nvGrpSpPr>
            <p:grpSpPr>
              <a:xfrm>
                <a:off x="2450" y="3580"/>
                <a:ext cx="350" cy="296"/>
                <a:chOff x="4738" y="2684"/>
                <a:chExt cx="350" cy="296"/>
              </a:xfrm>
            </p:grpSpPr>
            <p:sp>
              <p:nvSpPr>
                <p:cNvPr id="960" name="Google Shape;960;p40"/>
                <p:cNvSpPr/>
                <p:nvPr/>
              </p:nvSpPr>
              <p:spPr>
                <a:xfrm>
                  <a:off x="47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961" name="Google Shape;961;p40"/>
                <p:cNvSpPr txBox="1"/>
                <p:nvPr/>
              </p:nvSpPr>
              <p:spPr>
                <a:xfrm>
                  <a:off x="4815" y="2707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lang="en-US" sz="2000">
                      <a:solidFill>
                        <a:schemeClr val="lt1"/>
                      </a:solidFill>
                      <a:latin typeface="Gill Sans"/>
                      <a:ea typeface="Gill Sans"/>
                      <a:cs typeface="Gill Sans"/>
                      <a:sym typeface="Gill Sans"/>
                    </a:rPr>
                    <a:t>6</a:t>
                  </a:r>
                  <a:endParaRPr b="0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</p:grpSp>
          <p:grpSp>
            <p:nvGrpSpPr>
              <p:cNvPr id="962" name="Google Shape;962;p40"/>
              <p:cNvGrpSpPr/>
              <p:nvPr/>
            </p:nvGrpSpPr>
            <p:grpSpPr>
              <a:xfrm>
                <a:off x="2480" y="2968"/>
                <a:ext cx="350" cy="296"/>
                <a:chOff x="3838" y="2684"/>
                <a:chExt cx="350" cy="296"/>
              </a:xfrm>
            </p:grpSpPr>
            <p:sp>
              <p:nvSpPr>
                <p:cNvPr id="963" name="Google Shape;963;p40"/>
                <p:cNvSpPr/>
                <p:nvPr/>
              </p:nvSpPr>
              <p:spPr>
                <a:xfrm>
                  <a:off x="38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964" name="Google Shape;964;p40"/>
                <p:cNvSpPr txBox="1"/>
                <p:nvPr/>
              </p:nvSpPr>
              <p:spPr>
                <a:xfrm>
                  <a:off x="3915" y="2707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lang="en-US" sz="2000">
                      <a:solidFill>
                        <a:schemeClr val="lt1"/>
                      </a:solidFill>
                      <a:latin typeface="Gill Sans"/>
                      <a:ea typeface="Gill Sans"/>
                      <a:cs typeface="Gill Sans"/>
                      <a:sym typeface="Gill Sans"/>
                    </a:rPr>
                    <a:t>5</a:t>
                  </a:r>
                  <a:endParaRPr b="0" sz="2000">
                    <a:solidFill>
                      <a:schemeClr val="lt1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</p:grpSp>
        </p:grpSp>
        <p:cxnSp>
          <p:nvCxnSpPr>
            <p:cNvPr id="965" name="Google Shape;965;p40"/>
            <p:cNvCxnSpPr/>
            <p:nvPr/>
          </p:nvCxnSpPr>
          <p:spPr>
            <a:xfrm flipH="1" rot="10800000">
              <a:off x="2679" y="3513"/>
              <a:ext cx="250" cy="16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966" name="Google Shape;966;p40"/>
            <p:cNvCxnSpPr/>
            <p:nvPr/>
          </p:nvCxnSpPr>
          <p:spPr>
            <a:xfrm flipH="1" rot="10800000">
              <a:off x="1595" y="3513"/>
              <a:ext cx="250" cy="16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967" name="Google Shape;967;p40"/>
            <p:cNvCxnSpPr/>
            <p:nvPr/>
          </p:nvCxnSpPr>
          <p:spPr>
            <a:xfrm flipH="1" rot="10800000">
              <a:off x="2147" y="3193"/>
              <a:ext cx="250" cy="16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968" name="Google Shape;968;p40"/>
            <p:cNvCxnSpPr/>
            <p:nvPr/>
          </p:nvCxnSpPr>
          <p:spPr>
            <a:xfrm>
              <a:off x="1055" y="3517"/>
              <a:ext cx="218" cy="15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969" name="Google Shape;969;p40"/>
            <p:cNvCxnSpPr/>
            <p:nvPr/>
          </p:nvCxnSpPr>
          <p:spPr>
            <a:xfrm>
              <a:off x="1607" y="3198"/>
              <a:ext cx="218" cy="15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970" name="Google Shape;970;p40"/>
            <p:cNvCxnSpPr/>
            <p:nvPr/>
          </p:nvCxnSpPr>
          <p:spPr>
            <a:xfrm>
              <a:off x="2123" y="3518"/>
              <a:ext cx="218" cy="15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971" name="Google Shape;971;p40"/>
            <p:cNvCxnSpPr/>
            <p:nvPr/>
          </p:nvCxnSpPr>
          <p:spPr>
            <a:xfrm>
              <a:off x="2707" y="3197"/>
              <a:ext cx="218" cy="15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grpSp>
        <p:nvGrpSpPr>
          <p:cNvPr id="972" name="Google Shape;972;p40"/>
          <p:cNvGrpSpPr/>
          <p:nvPr/>
        </p:nvGrpSpPr>
        <p:grpSpPr>
          <a:xfrm>
            <a:off x="547688" y="3068638"/>
            <a:ext cx="3681412" cy="2144712"/>
            <a:chOff x="345" y="2726"/>
            <a:chExt cx="2319" cy="1351"/>
          </a:xfrm>
        </p:grpSpPr>
        <p:sp>
          <p:nvSpPr>
            <p:cNvPr id="973" name="Google Shape;973;p40"/>
            <p:cNvSpPr txBox="1"/>
            <p:nvPr/>
          </p:nvSpPr>
          <p:spPr>
            <a:xfrm>
              <a:off x="345" y="3059"/>
              <a:ext cx="648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2000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rPr>
                <a:t>X = 42</a:t>
              </a:r>
              <a:endParaRPr/>
            </a:p>
          </p:txBody>
        </p:sp>
        <p:sp>
          <p:nvSpPr>
            <p:cNvPr id="974" name="Google Shape;974;p40"/>
            <p:cNvSpPr txBox="1"/>
            <p:nvPr/>
          </p:nvSpPr>
          <p:spPr>
            <a:xfrm>
              <a:off x="1961" y="3825"/>
              <a:ext cx="648" cy="2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2000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rPr>
                <a:t>Z = X-8</a:t>
              </a:r>
              <a:endParaRPr/>
            </a:p>
          </p:txBody>
        </p:sp>
        <p:sp>
          <p:nvSpPr>
            <p:cNvPr id="975" name="Google Shape;975;p40"/>
            <p:cNvSpPr txBox="1"/>
            <p:nvPr/>
          </p:nvSpPr>
          <p:spPr>
            <a:xfrm>
              <a:off x="1908" y="2726"/>
              <a:ext cx="756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2000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rPr>
                <a:t>Z = X*2</a:t>
              </a:r>
              <a:endParaRPr/>
            </a:p>
          </p:txBody>
        </p:sp>
      </p:grpSp>
      <p:sp>
        <p:nvSpPr>
          <p:cNvPr id="976" name="Google Shape;976;p40"/>
          <p:cNvSpPr txBox="1"/>
          <p:nvPr/>
        </p:nvSpPr>
        <p:spPr>
          <a:xfrm>
            <a:off x="5219700" y="3073235"/>
            <a:ext cx="2734597" cy="2246769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000" u="sng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Defs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: def (1) = {X}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      def (5) = {Z}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      def (6) = {Z}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0" lang="en-US" sz="2000" u="sng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Uses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: use (5) = {X}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       use (6) = {X}</a:t>
            </a:r>
            <a:endParaRPr/>
          </a:p>
        </p:txBody>
      </p:sp>
      <p:sp>
        <p:nvSpPr>
          <p:cNvPr id="977" name="Google Shape;977;p40"/>
          <p:cNvSpPr txBox="1"/>
          <p:nvPr/>
        </p:nvSpPr>
        <p:spPr>
          <a:xfrm>
            <a:off x="796925" y="5527675"/>
            <a:ext cx="7550150" cy="830263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The values given in </a:t>
            </a:r>
            <a:r>
              <a:rPr b="0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def</a:t>
            </a:r>
            <a:r>
              <a:rPr b="0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s should </a:t>
            </a:r>
            <a:r>
              <a:rPr b="0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reach</a:t>
            </a:r>
            <a:r>
              <a:rPr b="0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at least one, some, or all possible </a:t>
            </a:r>
            <a:r>
              <a:rPr b="0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use</a:t>
            </a:r>
            <a:r>
              <a:rPr b="0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1" name="Shape 9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Google Shape;982;p41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DU Pairs and DU Paths</a:t>
            </a:r>
            <a:endParaRPr/>
          </a:p>
        </p:txBody>
      </p:sp>
      <p:sp>
        <p:nvSpPr>
          <p:cNvPr id="983" name="Google Shape;983;p41"/>
          <p:cNvSpPr txBox="1"/>
          <p:nvPr>
            <p:ph idx="1" type="body"/>
          </p:nvPr>
        </p:nvSpPr>
        <p:spPr>
          <a:xfrm>
            <a:off x="120650" y="1085850"/>
            <a:ext cx="8867775" cy="539273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17780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Gill Sans"/>
              <a:buNone/>
            </a:pPr>
            <a:r>
              <a:t/>
            </a:r>
            <a:endParaRPr sz="2000"/>
          </a:p>
        </p:txBody>
      </p:sp>
      <p:sp>
        <p:nvSpPr>
          <p:cNvPr id="984" name="Google Shape;984;p41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985" name="Google Shape;985;p41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986" name="Google Shape;986;p41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87" name="Google Shape;987;p41"/>
          <p:cNvSpPr txBox="1"/>
          <p:nvPr/>
        </p:nvSpPr>
        <p:spPr>
          <a:xfrm>
            <a:off x="120650" y="838200"/>
            <a:ext cx="8878888" cy="1322388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270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b="0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def (n) or def (e)</a:t>
            </a:r>
            <a:r>
              <a:rPr b="0" lang="en-US" sz="2000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: The set of variables that are defined by node n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 or edge e</a:t>
            </a:r>
            <a:endParaRPr/>
          </a:p>
          <a:p>
            <a:pPr indent="-1270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b="0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use (n) or use (e)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: The set of variables that are used by node n or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 edge e</a:t>
            </a:r>
            <a:endParaRPr b="0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88" name="Google Shape;988;p41"/>
          <p:cNvSpPr txBox="1"/>
          <p:nvPr/>
        </p:nvSpPr>
        <p:spPr>
          <a:xfrm>
            <a:off x="120650" y="2386013"/>
            <a:ext cx="8878888" cy="708025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270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b="0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DU pair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: A pair of locations (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l</a:t>
            </a:r>
            <a:r>
              <a:rPr b="0" baseline="-2500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i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l</a:t>
            </a:r>
            <a:r>
              <a:rPr b="0" baseline="-2500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j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) such that a variable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v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is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 defined at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l</a:t>
            </a:r>
            <a:r>
              <a:rPr b="0" baseline="-2500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i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and used at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l</a:t>
            </a:r>
            <a:r>
              <a:rPr b="0" baseline="-2500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j</a:t>
            </a:r>
            <a:endParaRPr b="0" i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89" name="Google Shape;989;p41"/>
          <p:cNvSpPr txBox="1"/>
          <p:nvPr/>
        </p:nvSpPr>
        <p:spPr>
          <a:xfrm>
            <a:off x="120650" y="3317875"/>
            <a:ext cx="8878888" cy="1631950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270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b="0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Def-clear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: A path from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l</a:t>
            </a:r>
            <a:r>
              <a:rPr b="0" baseline="-2500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i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to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l</a:t>
            </a:r>
            <a:r>
              <a:rPr b="0" baseline="-2500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j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is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def-clear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with respect to variable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v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if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v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is not given another value on any of the nodes or edges in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the path</a:t>
            </a:r>
            <a:endParaRPr/>
          </a:p>
          <a:p>
            <a:pPr indent="-1270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b="0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Reach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: If there is a def-clear path from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l</a:t>
            </a:r>
            <a:r>
              <a:rPr b="0" baseline="-2500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i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to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l</a:t>
            </a:r>
            <a:r>
              <a:rPr b="0" baseline="-2500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j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with respect to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v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the def of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v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at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l</a:t>
            </a:r>
            <a:r>
              <a:rPr b="0" baseline="-2500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i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reaches the use at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l</a:t>
            </a:r>
            <a:r>
              <a:rPr b="0" baseline="-2500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j</a:t>
            </a:r>
            <a:endParaRPr b="0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90" name="Google Shape;990;p41"/>
          <p:cNvSpPr txBox="1"/>
          <p:nvPr/>
        </p:nvSpPr>
        <p:spPr>
          <a:xfrm>
            <a:off x="120650" y="5173663"/>
            <a:ext cx="8878888" cy="1323975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270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b="0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du-path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: A simple subpath that is def-clear with respect to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v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from a def of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v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to a use of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v</a:t>
            </a:r>
            <a:endParaRPr/>
          </a:p>
          <a:p>
            <a:pPr indent="-1270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b="0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du (</a:t>
            </a:r>
            <a:r>
              <a:rPr b="0" i="1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0" baseline="-25000" i="1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i</a:t>
            </a:r>
            <a:r>
              <a:rPr b="0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b="0" i="1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0" baseline="-25000" i="1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j</a:t>
            </a:r>
            <a:r>
              <a:rPr b="0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b="0" i="1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v</a:t>
            </a:r>
            <a:r>
              <a:rPr b="0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)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– the set of du-paths from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0" baseline="-2500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i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to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0" baseline="-2500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j</a:t>
            </a:r>
            <a:endParaRPr b="0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270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b="0" lang="en-US" sz="2000">
                <a:solidFill>
                  <a:srgbClr val="FFFF00"/>
                </a:solidFill>
                <a:latin typeface="Gill Sans"/>
                <a:ea typeface="Gill Sans"/>
                <a:cs typeface="Gill Sans"/>
                <a:sym typeface="Gill Sans"/>
              </a:rPr>
              <a:t>du </a:t>
            </a:r>
            <a:r>
              <a:rPr b="0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(</a:t>
            </a:r>
            <a:r>
              <a:rPr b="0" i="1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0" baseline="-25000" i="1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i</a:t>
            </a:r>
            <a:r>
              <a:rPr b="0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b="0" i="1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v</a:t>
            </a:r>
            <a:r>
              <a:rPr b="0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)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– the set of du-paths that start at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0" baseline="-2500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i</a:t>
            </a:r>
            <a:endParaRPr b="0" i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5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Covering Graphs  (7.1)</a:t>
            </a:r>
            <a:endParaRPr/>
          </a:p>
        </p:txBody>
      </p:sp>
      <p:sp>
        <p:nvSpPr>
          <p:cNvPr id="161" name="Google Shape;161;p15"/>
          <p:cNvSpPr txBox="1"/>
          <p:nvPr>
            <p:ph idx="1" type="body"/>
          </p:nvPr>
        </p:nvSpPr>
        <p:spPr>
          <a:xfrm>
            <a:off x="1" y="1085850"/>
            <a:ext cx="9005888" cy="539273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Graphs are the most </a:t>
            </a:r>
            <a:r>
              <a:rPr lang="en-US">
                <a:solidFill>
                  <a:schemeClr val="lt2"/>
                </a:solidFill>
              </a:rPr>
              <a:t>commonly</a:t>
            </a:r>
            <a:r>
              <a:rPr lang="en-US"/>
              <a:t> used structure for testing</a:t>
            </a:r>
            <a:endParaRPr/>
          </a:p>
          <a:p>
            <a:pPr indent="-114300" lvl="1" marL="68580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</a:pPr>
            <a:r>
              <a:t/>
            </a:r>
            <a:endParaRPr sz="1800"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Graphs can come from </a:t>
            </a:r>
            <a:r>
              <a:rPr lang="en-US">
                <a:solidFill>
                  <a:schemeClr val="lt2"/>
                </a:solidFill>
              </a:rPr>
              <a:t>many sources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Control flow graphs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Design structure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FSMs and statecharts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Use cases</a:t>
            </a:r>
            <a:endParaRPr/>
          </a:p>
          <a:p>
            <a:pPr indent="-114300" lvl="1" marL="68580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</a:pPr>
            <a:r>
              <a:t/>
            </a:r>
            <a:endParaRPr sz="1800"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Tests usually are intended to “</a:t>
            </a:r>
            <a:r>
              <a:rPr lang="en-US">
                <a:solidFill>
                  <a:schemeClr val="lt2"/>
                </a:solidFill>
              </a:rPr>
              <a:t>cover</a:t>
            </a:r>
            <a:r>
              <a:rPr lang="en-US"/>
              <a:t>” the graph in some way</a:t>
            </a:r>
            <a:endParaRPr/>
          </a:p>
        </p:txBody>
      </p:sp>
      <p:sp>
        <p:nvSpPr>
          <p:cNvPr id="162" name="Google Shape;162;p15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163" name="Google Shape;163;p15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164" name="Google Shape;164;p15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5" name="Shape 9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Google Shape;996;p42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997" name="Google Shape;997;p42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998" name="Google Shape;998;p42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99" name="Google Shape;999;p42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Touring DU-Paths</a:t>
            </a:r>
            <a:endParaRPr/>
          </a:p>
        </p:txBody>
      </p:sp>
      <p:sp>
        <p:nvSpPr>
          <p:cNvPr id="1000" name="Google Shape;1000;p42"/>
          <p:cNvSpPr txBox="1"/>
          <p:nvPr>
            <p:ph idx="1" type="body"/>
          </p:nvPr>
        </p:nvSpPr>
        <p:spPr>
          <a:xfrm>
            <a:off x="68825" y="1620838"/>
            <a:ext cx="9005888" cy="4722812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A test path </a:t>
            </a:r>
            <a:r>
              <a:rPr i="1" lang="en-US"/>
              <a:t>p</a:t>
            </a:r>
            <a:r>
              <a:rPr lang="en-US"/>
              <a:t> </a:t>
            </a:r>
            <a:r>
              <a:rPr i="1" lang="en-US">
                <a:solidFill>
                  <a:schemeClr val="lt2"/>
                </a:solidFill>
              </a:rPr>
              <a:t>du-tours</a:t>
            </a:r>
            <a:r>
              <a:rPr lang="en-US"/>
              <a:t> subpath </a:t>
            </a:r>
            <a:r>
              <a:rPr i="1" lang="en-US"/>
              <a:t>d</a:t>
            </a:r>
            <a:r>
              <a:rPr lang="en-US"/>
              <a:t> with respect to </a:t>
            </a:r>
            <a:r>
              <a:rPr i="1" lang="en-US"/>
              <a:t>v</a:t>
            </a:r>
            <a:r>
              <a:rPr lang="en-US"/>
              <a:t> if </a:t>
            </a:r>
            <a:r>
              <a:rPr i="1" lang="en-US"/>
              <a:t>p</a:t>
            </a:r>
            <a:r>
              <a:rPr lang="en-US"/>
              <a:t> tours </a:t>
            </a:r>
            <a:r>
              <a:rPr i="1" lang="en-US"/>
              <a:t>d</a:t>
            </a:r>
            <a:r>
              <a:rPr lang="en-US"/>
              <a:t> and the subpath taken is def-clear with respect to </a:t>
            </a:r>
            <a:r>
              <a:rPr i="1" lang="en-US"/>
              <a:t>v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t/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2"/>
              </a:buClr>
              <a:buSzPts val="2380"/>
              <a:buFont typeface="Gill Sans"/>
              <a:buChar char="•"/>
            </a:pPr>
            <a:r>
              <a:rPr lang="en-US">
                <a:solidFill>
                  <a:schemeClr val="lt2"/>
                </a:solidFill>
              </a:rPr>
              <a:t>Sidetrips</a:t>
            </a:r>
            <a:r>
              <a:rPr lang="en-US"/>
              <a:t> can be used, just as with previous touring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t/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Three criteria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Use every def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Get to every use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Follow all du-paths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43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1007" name="Google Shape;1007;p43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1008" name="Google Shape;1008;p43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09" name="Google Shape;1009;p43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Data Flow Test Criteria</a:t>
            </a:r>
            <a:endParaRPr/>
          </a:p>
        </p:txBody>
      </p:sp>
      <p:sp>
        <p:nvSpPr>
          <p:cNvPr id="1010" name="Google Shape;1010;p43"/>
          <p:cNvSpPr txBox="1"/>
          <p:nvPr/>
        </p:nvSpPr>
        <p:spPr>
          <a:xfrm>
            <a:off x="441325" y="1688148"/>
            <a:ext cx="8262938" cy="841375"/>
          </a:xfrm>
          <a:prstGeom prst="rect">
            <a:avLst/>
          </a:prstGeom>
          <a:gradFill>
            <a:gsLst>
              <a:gs pos="0">
                <a:srgbClr val="0066FF"/>
              </a:gs>
              <a:gs pos="100000">
                <a:srgbClr val="0033CC"/>
              </a:gs>
            </a:gsLst>
            <a:path path="circle">
              <a:fillToRect b="50%" l="50%" r="50%" t="50%"/>
            </a:path>
            <a:tileRect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All-defs coverage (ADC)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: For each set of du-paths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S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=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du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(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v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), TR contains at least one path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d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in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S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.</a:t>
            </a:r>
            <a:endParaRPr/>
          </a:p>
        </p:txBody>
      </p:sp>
      <p:sp>
        <p:nvSpPr>
          <p:cNvPr id="1011" name="Google Shape;1011;p43"/>
          <p:cNvSpPr txBox="1"/>
          <p:nvPr/>
        </p:nvSpPr>
        <p:spPr>
          <a:xfrm>
            <a:off x="441325" y="3823606"/>
            <a:ext cx="8262938" cy="841375"/>
          </a:xfrm>
          <a:prstGeom prst="rect">
            <a:avLst/>
          </a:prstGeom>
          <a:gradFill>
            <a:gsLst>
              <a:gs pos="0">
                <a:srgbClr val="0066FF"/>
              </a:gs>
              <a:gs pos="100000">
                <a:srgbClr val="0033CC"/>
              </a:gs>
            </a:gsLst>
            <a:path path="circle">
              <a:fillToRect b="50%" l="50%" r="50%" t="50%"/>
            </a:path>
            <a:tileRect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All-uses coverage (AUC)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: For each set of du-paths to uses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S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=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du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(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1" baseline="-25000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i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, n</a:t>
            </a:r>
            <a:r>
              <a:rPr b="1" baseline="-25000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j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v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), TR contains at least one path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d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in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S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.</a:t>
            </a:r>
            <a:endParaRPr/>
          </a:p>
        </p:txBody>
      </p:sp>
      <p:sp>
        <p:nvSpPr>
          <p:cNvPr id="1012" name="Google Shape;1012;p43"/>
          <p:cNvSpPr txBox="1"/>
          <p:nvPr/>
        </p:nvSpPr>
        <p:spPr>
          <a:xfrm>
            <a:off x="439738" y="5592771"/>
            <a:ext cx="8262937" cy="841375"/>
          </a:xfrm>
          <a:prstGeom prst="rect">
            <a:avLst/>
          </a:prstGeom>
          <a:gradFill>
            <a:gsLst>
              <a:gs pos="0">
                <a:srgbClr val="0066FF"/>
              </a:gs>
              <a:gs pos="100000">
                <a:srgbClr val="0033CC"/>
              </a:gs>
            </a:gsLst>
            <a:path path="circle">
              <a:fillToRect b="50%" l="50%" r="50%" t="50%"/>
            </a:path>
            <a:tileRect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All-du-paths coverage (ADUPC)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: For each set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S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=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du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(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ni, nj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v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), TR contains every path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d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in </a:t>
            </a:r>
            <a:r>
              <a:rPr b="1" i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S</a:t>
            </a: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.</a:t>
            </a:r>
            <a:endParaRPr/>
          </a:p>
        </p:txBody>
      </p:sp>
      <p:sp>
        <p:nvSpPr>
          <p:cNvPr id="1013" name="Google Shape;1013;p43"/>
          <p:cNvSpPr/>
          <p:nvPr/>
        </p:nvSpPr>
        <p:spPr>
          <a:xfrm>
            <a:off x="138113" y="2756086"/>
            <a:ext cx="8867775" cy="840957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Then we make sure that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every def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reaches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all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possible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uses</a:t>
            </a:r>
            <a:endParaRPr/>
          </a:p>
        </p:txBody>
      </p:sp>
      <p:sp>
        <p:nvSpPr>
          <p:cNvPr id="1014" name="Google Shape;1014;p43"/>
          <p:cNvSpPr/>
          <p:nvPr/>
        </p:nvSpPr>
        <p:spPr>
          <a:xfrm>
            <a:off x="138113" y="4891544"/>
            <a:ext cx="8867775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Finally, we cover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all the paths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between defs and uses</a:t>
            </a:r>
            <a:endParaRPr/>
          </a:p>
        </p:txBody>
      </p:sp>
      <p:sp>
        <p:nvSpPr>
          <p:cNvPr id="1015" name="Google Shape;1015;p43"/>
          <p:cNvSpPr/>
          <p:nvPr/>
        </p:nvSpPr>
        <p:spPr>
          <a:xfrm>
            <a:off x="138113" y="901197"/>
            <a:ext cx="8867775" cy="56038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First, we make sure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every def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reaches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a use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9" name="Shape 10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" name="Google Shape;1020;p44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1021" name="Google Shape;1021;p44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1022" name="Google Shape;1022;p44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23" name="Google Shape;1023;p44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Data Flow Testing Example</a:t>
            </a:r>
            <a:endParaRPr/>
          </a:p>
        </p:txBody>
      </p:sp>
      <p:grpSp>
        <p:nvGrpSpPr>
          <p:cNvPr id="1024" name="Google Shape;1024;p44"/>
          <p:cNvGrpSpPr/>
          <p:nvPr/>
        </p:nvGrpSpPr>
        <p:grpSpPr>
          <a:xfrm>
            <a:off x="2366963" y="1206500"/>
            <a:ext cx="4346575" cy="2141538"/>
            <a:chOff x="1491" y="760"/>
            <a:chExt cx="2738" cy="1349"/>
          </a:xfrm>
        </p:grpSpPr>
        <p:grpSp>
          <p:nvGrpSpPr>
            <p:cNvPr id="1025" name="Google Shape;1025;p44"/>
            <p:cNvGrpSpPr/>
            <p:nvPr/>
          </p:nvGrpSpPr>
          <p:grpSpPr>
            <a:xfrm>
              <a:off x="1491" y="979"/>
              <a:ext cx="2738" cy="909"/>
              <a:chOff x="503" y="2966"/>
              <a:chExt cx="2738" cy="909"/>
            </a:xfrm>
          </p:grpSpPr>
          <p:grpSp>
            <p:nvGrpSpPr>
              <p:cNvPr id="1026" name="Google Shape;1026;p44"/>
              <p:cNvGrpSpPr/>
              <p:nvPr/>
            </p:nvGrpSpPr>
            <p:grpSpPr>
              <a:xfrm>
                <a:off x="730" y="3273"/>
                <a:ext cx="350" cy="296"/>
                <a:chOff x="4288" y="1746"/>
                <a:chExt cx="350" cy="296"/>
              </a:xfrm>
            </p:grpSpPr>
            <p:sp>
              <p:nvSpPr>
                <p:cNvPr id="1027" name="Google Shape;1027;p44"/>
                <p:cNvSpPr/>
                <p:nvPr/>
              </p:nvSpPr>
              <p:spPr>
                <a:xfrm>
                  <a:off x="4288" y="1746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028" name="Google Shape;1028;p44"/>
                <p:cNvSpPr txBox="1"/>
                <p:nvPr/>
              </p:nvSpPr>
              <p:spPr>
                <a:xfrm>
                  <a:off x="4365" y="1769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1</a:t>
                  </a:r>
                  <a:endParaRPr b="1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029" name="Google Shape;1029;p44"/>
              <p:cNvGrpSpPr/>
              <p:nvPr/>
            </p:nvGrpSpPr>
            <p:grpSpPr>
              <a:xfrm>
                <a:off x="1255" y="2966"/>
                <a:ext cx="380" cy="908"/>
                <a:chOff x="1346" y="2965"/>
                <a:chExt cx="380" cy="908"/>
              </a:xfrm>
            </p:grpSpPr>
            <p:grpSp>
              <p:nvGrpSpPr>
                <p:cNvPr id="1030" name="Google Shape;1030;p44"/>
                <p:cNvGrpSpPr/>
                <p:nvPr/>
              </p:nvGrpSpPr>
              <p:grpSpPr>
                <a:xfrm>
                  <a:off x="1346" y="3577"/>
                  <a:ext cx="350" cy="296"/>
                  <a:chOff x="4738" y="2684"/>
                  <a:chExt cx="350" cy="296"/>
                </a:xfrm>
              </p:grpSpPr>
              <p:sp>
                <p:nvSpPr>
                  <p:cNvPr id="1031" name="Google Shape;1031;p44"/>
                  <p:cNvSpPr/>
                  <p:nvPr/>
                </p:nvSpPr>
                <p:spPr>
                  <a:xfrm>
                    <a:off x="4738" y="2684"/>
                    <a:ext cx="350" cy="296"/>
                  </a:xfrm>
                  <a:prstGeom prst="ellipse">
                    <a:avLst/>
                  </a:prstGeom>
                  <a:solidFill>
                    <a:srgbClr val="0066FF"/>
                  </a:solidFill>
                  <a:ln cap="flat" cmpd="sng" w="19050">
                    <a:solidFill>
                      <a:schemeClr val="lt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FAFD00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1032" name="Google Shape;1032;p44"/>
                  <p:cNvSpPr txBox="1"/>
                  <p:nvPr/>
                </p:nvSpPr>
                <p:spPr>
                  <a:xfrm>
                    <a:off x="4815" y="2707"/>
                    <a:ext cx="197" cy="2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2000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3</a:t>
                    </a:r>
                    <a:endParaRPr b="1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1033" name="Google Shape;1033;p44"/>
                <p:cNvGrpSpPr/>
                <p:nvPr/>
              </p:nvGrpSpPr>
              <p:grpSpPr>
                <a:xfrm>
                  <a:off x="1376" y="2965"/>
                  <a:ext cx="350" cy="296"/>
                  <a:chOff x="3838" y="2684"/>
                  <a:chExt cx="350" cy="296"/>
                </a:xfrm>
              </p:grpSpPr>
              <p:sp>
                <p:nvSpPr>
                  <p:cNvPr id="1034" name="Google Shape;1034;p44"/>
                  <p:cNvSpPr/>
                  <p:nvPr/>
                </p:nvSpPr>
                <p:spPr>
                  <a:xfrm>
                    <a:off x="3838" y="2684"/>
                    <a:ext cx="350" cy="296"/>
                  </a:xfrm>
                  <a:prstGeom prst="ellipse">
                    <a:avLst/>
                  </a:prstGeom>
                  <a:solidFill>
                    <a:srgbClr val="0066FF"/>
                  </a:solidFill>
                  <a:ln cap="flat" cmpd="sng" w="19050">
                    <a:solidFill>
                      <a:schemeClr val="lt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FAFD00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1035" name="Google Shape;1035;p44"/>
                  <p:cNvSpPr txBox="1"/>
                  <p:nvPr/>
                </p:nvSpPr>
                <p:spPr>
                  <a:xfrm>
                    <a:off x="3915" y="2707"/>
                    <a:ext cx="196" cy="25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2000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2</a:t>
                    </a:r>
                    <a:endParaRPr b="1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</p:grpSp>
          <p:grpSp>
            <p:nvGrpSpPr>
              <p:cNvPr id="1036" name="Google Shape;1036;p44"/>
              <p:cNvGrpSpPr/>
              <p:nvPr/>
            </p:nvGrpSpPr>
            <p:grpSpPr>
              <a:xfrm>
                <a:off x="2891" y="3273"/>
                <a:ext cx="350" cy="296"/>
                <a:chOff x="4288" y="3622"/>
                <a:chExt cx="350" cy="296"/>
              </a:xfrm>
            </p:grpSpPr>
            <p:sp>
              <p:nvSpPr>
                <p:cNvPr id="1037" name="Google Shape;1037;p44"/>
                <p:cNvSpPr/>
                <p:nvPr/>
              </p:nvSpPr>
              <p:spPr>
                <a:xfrm>
                  <a:off x="4288" y="3622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571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038" name="Google Shape;1038;p44"/>
                <p:cNvSpPr txBox="1"/>
                <p:nvPr/>
              </p:nvSpPr>
              <p:spPr>
                <a:xfrm>
                  <a:off x="4365" y="3645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7</a:t>
                  </a:r>
                  <a:endParaRPr b="1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cxnSp>
            <p:nvCxnSpPr>
              <p:cNvPr id="1039" name="Google Shape;1039;p44"/>
              <p:cNvCxnSpPr/>
              <p:nvPr/>
            </p:nvCxnSpPr>
            <p:spPr>
              <a:xfrm flipH="1" rot="10800000">
                <a:off x="1075" y="3193"/>
                <a:ext cx="250" cy="167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1040" name="Google Shape;1040;p44"/>
              <p:cNvCxnSpPr/>
              <p:nvPr/>
            </p:nvCxnSpPr>
            <p:spPr>
              <a:xfrm>
                <a:off x="503" y="3421"/>
                <a:ext cx="223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grpSp>
            <p:nvGrpSpPr>
              <p:cNvPr id="1041" name="Google Shape;1041;p44"/>
              <p:cNvGrpSpPr/>
              <p:nvPr/>
            </p:nvGrpSpPr>
            <p:grpSpPr>
              <a:xfrm>
                <a:off x="1810" y="3273"/>
                <a:ext cx="350" cy="296"/>
                <a:chOff x="4288" y="1746"/>
                <a:chExt cx="350" cy="296"/>
              </a:xfrm>
            </p:grpSpPr>
            <p:sp>
              <p:nvSpPr>
                <p:cNvPr id="1042" name="Google Shape;1042;p44"/>
                <p:cNvSpPr/>
                <p:nvPr/>
              </p:nvSpPr>
              <p:spPr>
                <a:xfrm>
                  <a:off x="4288" y="1746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043" name="Google Shape;1043;p44"/>
                <p:cNvSpPr txBox="1"/>
                <p:nvPr/>
              </p:nvSpPr>
              <p:spPr>
                <a:xfrm>
                  <a:off x="4365" y="1769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4</a:t>
                  </a:r>
                  <a:endParaRPr b="1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044" name="Google Shape;1044;p44"/>
              <p:cNvGrpSpPr/>
              <p:nvPr/>
            </p:nvGrpSpPr>
            <p:grpSpPr>
              <a:xfrm>
                <a:off x="2335" y="2967"/>
                <a:ext cx="380" cy="908"/>
                <a:chOff x="2450" y="2968"/>
                <a:chExt cx="380" cy="908"/>
              </a:xfrm>
            </p:grpSpPr>
            <p:grpSp>
              <p:nvGrpSpPr>
                <p:cNvPr id="1045" name="Google Shape;1045;p44"/>
                <p:cNvGrpSpPr/>
                <p:nvPr/>
              </p:nvGrpSpPr>
              <p:grpSpPr>
                <a:xfrm>
                  <a:off x="2450" y="3580"/>
                  <a:ext cx="350" cy="296"/>
                  <a:chOff x="4738" y="2684"/>
                  <a:chExt cx="350" cy="296"/>
                </a:xfrm>
              </p:grpSpPr>
              <p:sp>
                <p:nvSpPr>
                  <p:cNvPr id="1046" name="Google Shape;1046;p44"/>
                  <p:cNvSpPr/>
                  <p:nvPr/>
                </p:nvSpPr>
                <p:spPr>
                  <a:xfrm>
                    <a:off x="4738" y="2684"/>
                    <a:ext cx="350" cy="296"/>
                  </a:xfrm>
                  <a:prstGeom prst="ellipse">
                    <a:avLst/>
                  </a:prstGeom>
                  <a:solidFill>
                    <a:srgbClr val="0066FF"/>
                  </a:solidFill>
                  <a:ln cap="flat" cmpd="sng" w="19050">
                    <a:solidFill>
                      <a:schemeClr val="lt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FAFD00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1047" name="Google Shape;1047;p44"/>
                  <p:cNvSpPr txBox="1"/>
                  <p:nvPr/>
                </p:nvSpPr>
                <p:spPr>
                  <a:xfrm>
                    <a:off x="4815" y="2707"/>
                    <a:ext cx="196" cy="25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2000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6</a:t>
                    </a:r>
                    <a:endParaRPr b="1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1048" name="Google Shape;1048;p44"/>
                <p:cNvGrpSpPr/>
                <p:nvPr/>
              </p:nvGrpSpPr>
              <p:grpSpPr>
                <a:xfrm>
                  <a:off x="2480" y="2968"/>
                  <a:ext cx="350" cy="296"/>
                  <a:chOff x="3838" y="2684"/>
                  <a:chExt cx="350" cy="296"/>
                </a:xfrm>
              </p:grpSpPr>
              <p:sp>
                <p:nvSpPr>
                  <p:cNvPr id="1049" name="Google Shape;1049;p44"/>
                  <p:cNvSpPr/>
                  <p:nvPr/>
                </p:nvSpPr>
                <p:spPr>
                  <a:xfrm>
                    <a:off x="3838" y="2684"/>
                    <a:ext cx="350" cy="296"/>
                  </a:xfrm>
                  <a:prstGeom prst="ellipse">
                    <a:avLst/>
                  </a:prstGeom>
                  <a:solidFill>
                    <a:srgbClr val="0066FF"/>
                  </a:solidFill>
                  <a:ln cap="flat" cmpd="sng" w="19050">
                    <a:solidFill>
                      <a:schemeClr val="lt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2000">
                      <a:solidFill>
                        <a:srgbClr val="FAFD00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1050" name="Google Shape;1050;p44"/>
                  <p:cNvSpPr txBox="1"/>
                  <p:nvPr/>
                </p:nvSpPr>
                <p:spPr>
                  <a:xfrm>
                    <a:off x="3915" y="2707"/>
                    <a:ext cx="196" cy="25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2000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5</a:t>
                    </a:r>
                    <a:endParaRPr b="1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</p:grpSp>
          <p:cxnSp>
            <p:nvCxnSpPr>
              <p:cNvPr id="1051" name="Google Shape;1051;p44"/>
              <p:cNvCxnSpPr/>
              <p:nvPr/>
            </p:nvCxnSpPr>
            <p:spPr>
              <a:xfrm flipH="1" rot="10800000">
                <a:off x="2679" y="3513"/>
                <a:ext cx="250" cy="167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1052" name="Google Shape;1052;p44"/>
              <p:cNvCxnSpPr/>
              <p:nvPr/>
            </p:nvCxnSpPr>
            <p:spPr>
              <a:xfrm flipH="1" rot="10800000">
                <a:off x="1595" y="3513"/>
                <a:ext cx="250" cy="167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1053" name="Google Shape;1053;p44"/>
              <p:cNvCxnSpPr/>
              <p:nvPr/>
            </p:nvCxnSpPr>
            <p:spPr>
              <a:xfrm flipH="1" rot="10800000">
                <a:off x="2147" y="3193"/>
                <a:ext cx="250" cy="167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1054" name="Google Shape;1054;p44"/>
              <p:cNvCxnSpPr/>
              <p:nvPr/>
            </p:nvCxnSpPr>
            <p:spPr>
              <a:xfrm>
                <a:off x="1055" y="3517"/>
                <a:ext cx="218" cy="157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1055" name="Google Shape;1055;p44"/>
              <p:cNvCxnSpPr/>
              <p:nvPr/>
            </p:nvCxnSpPr>
            <p:spPr>
              <a:xfrm>
                <a:off x="1607" y="3198"/>
                <a:ext cx="218" cy="157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1056" name="Google Shape;1056;p44"/>
              <p:cNvCxnSpPr/>
              <p:nvPr/>
            </p:nvCxnSpPr>
            <p:spPr>
              <a:xfrm>
                <a:off x="2123" y="3518"/>
                <a:ext cx="218" cy="157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1057" name="Google Shape;1057;p44"/>
              <p:cNvCxnSpPr/>
              <p:nvPr/>
            </p:nvCxnSpPr>
            <p:spPr>
              <a:xfrm>
                <a:off x="2707" y="3197"/>
                <a:ext cx="218" cy="157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</p:grpSp>
        <p:sp>
          <p:nvSpPr>
            <p:cNvPr id="1058" name="Google Shape;1058;p44"/>
            <p:cNvSpPr txBox="1"/>
            <p:nvPr/>
          </p:nvSpPr>
          <p:spPr>
            <a:xfrm>
              <a:off x="1569" y="1093"/>
              <a:ext cx="648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X = 42</a:t>
              </a:r>
              <a:endParaRPr/>
            </a:p>
          </p:txBody>
        </p:sp>
        <p:sp>
          <p:nvSpPr>
            <p:cNvPr id="1059" name="Google Shape;1059;p44"/>
            <p:cNvSpPr txBox="1"/>
            <p:nvPr/>
          </p:nvSpPr>
          <p:spPr>
            <a:xfrm>
              <a:off x="3185" y="1859"/>
              <a:ext cx="648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Z = X-8</a:t>
              </a:r>
              <a:endParaRPr/>
            </a:p>
          </p:txBody>
        </p:sp>
        <p:sp>
          <p:nvSpPr>
            <p:cNvPr id="1060" name="Google Shape;1060;p44"/>
            <p:cNvSpPr txBox="1"/>
            <p:nvPr/>
          </p:nvSpPr>
          <p:spPr>
            <a:xfrm>
              <a:off x="3132" y="760"/>
              <a:ext cx="756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Z = X*2</a:t>
              </a:r>
              <a:endParaRPr/>
            </a:p>
          </p:txBody>
        </p:sp>
      </p:grpSp>
      <p:grpSp>
        <p:nvGrpSpPr>
          <p:cNvPr id="1061" name="Google Shape;1061;p44"/>
          <p:cNvGrpSpPr/>
          <p:nvPr/>
        </p:nvGrpSpPr>
        <p:grpSpPr>
          <a:xfrm>
            <a:off x="614363" y="3656011"/>
            <a:ext cx="2011362" cy="1015999"/>
            <a:chOff x="382" y="2268"/>
            <a:chExt cx="1080" cy="640"/>
          </a:xfrm>
        </p:grpSpPr>
        <p:sp>
          <p:nvSpPr>
            <p:cNvPr id="1062" name="Google Shape;1062;p44"/>
            <p:cNvSpPr txBox="1"/>
            <p:nvPr/>
          </p:nvSpPr>
          <p:spPr>
            <a:xfrm>
              <a:off x="388" y="2268"/>
              <a:ext cx="1071" cy="640"/>
            </a:xfrm>
            <a:prstGeom prst="rect">
              <a:avLst/>
            </a:prstGeom>
            <a:solidFill>
              <a:srgbClr val="0066FF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All-defs for </a:t>
              </a:r>
              <a:r>
                <a:rPr b="1" i="1" lang="en-US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X</a:t>
              </a:r>
              <a:endParaRPr/>
            </a:p>
            <a:p>
              <a:pPr indent="0" lvl="0" marL="0" marR="0" rtl="0" algn="ctr">
                <a:spcBef>
                  <a:spcPts val="120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[ 1, 2, 4, 5 ]</a:t>
              </a:r>
              <a:endParaRPr/>
            </a:p>
          </p:txBody>
        </p:sp>
        <p:cxnSp>
          <p:nvCxnSpPr>
            <p:cNvPr id="1063" name="Google Shape;1063;p44"/>
            <p:cNvCxnSpPr/>
            <p:nvPr/>
          </p:nvCxnSpPr>
          <p:spPr>
            <a:xfrm>
              <a:off x="382" y="2513"/>
              <a:ext cx="1080" cy="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064" name="Google Shape;1064;p44"/>
          <p:cNvGrpSpPr/>
          <p:nvPr/>
        </p:nvGrpSpPr>
        <p:grpSpPr>
          <a:xfrm>
            <a:off x="3240088" y="3656013"/>
            <a:ext cx="2028825" cy="1565275"/>
            <a:chOff x="1781" y="2364"/>
            <a:chExt cx="1070" cy="986"/>
          </a:xfrm>
        </p:grpSpPr>
        <p:sp>
          <p:nvSpPr>
            <p:cNvPr id="1065" name="Google Shape;1065;p44"/>
            <p:cNvSpPr txBox="1"/>
            <p:nvPr/>
          </p:nvSpPr>
          <p:spPr>
            <a:xfrm>
              <a:off x="1787" y="2364"/>
              <a:ext cx="1064" cy="986"/>
            </a:xfrm>
            <a:prstGeom prst="rect">
              <a:avLst/>
            </a:prstGeom>
            <a:solidFill>
              <a:srgbClr val="0066FF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All-uses for </a:t>
              </a:r>
              <a:r>
                <a:rPr b="1" i="1" lang="en-US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X</a:t>
              </a:r>
              <a:endParaRPr b="1" i="1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ctr">
                <a:spcBef>
                  <a:spcPts val="120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[ 1, 2, 4, 5 ]</a:t>
              </a:r>
              <a:endParaRPr b="1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ctr">
                <a:spcBef>
                  <a:spcPts val="120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[ 1, 2, 4, 6 ]</a:t>
              </a:r>
              <a:endParaRPr/>
            </a:p>
          </p:txBody>
        </p:sp>
        <p:cxnSp>
          <p:nvCxnSpPr>
            <p:cNvPr id="1066" name="Google Shape;1066;p44"/>
            <p:cNvCxnSpPr/>
            <p:nvPr/>
          </p:nvCxnSpPr>
          <p:spPr>
            <a:xfrm>
              <a:off x="1781" y="2609"/>
              <a:ext cx="1066" cy="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067" name="Google Shape;1067;p44"/>
          <p:cNvGrpSpPr/>
          <p:nvPr/>
        </p:nvGrpSpPr>
        <p:grpSpPr>
          <a:xfrm>
            <a:off x="5883275" y="3656014"/>
            <a:ext cx="2646363" cy="2678113"/>
            <a:chOff x="3346" y="2424"/>
            <a:chExt cx="1207" cy="1687"/>
          </a:xfrm>
        </p:grpSpPr>
        <p:sp>
          <p:nvSpPr>
            <p:cNvPr id="1068" name="Google Shape;1068;p44"/>
            <p:cNvSpPr txBox="1"/>
            <p:nvPr/>
          </p:nvSpPr>
          <p:spPr>
            <a:xfrm>
              <a:off x="3352" y="2424"/>
              <a:ext cx="1201" cy="1687"/>
            </a:xfrm>
            <a:prstGeom prst="rect">
              <a:avLst/>
            </a:prstGeom>
            <a:solidFill>
              <a:srgbClr val="0066FF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All-du-paths for </a:t>
              </a:r>
              <a:r>
                <a:rPr b="1" i="1" lang="en-US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X</a:t>
              </a:r>
              <a:endParaRPr b="1" i="1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ctr">
                <a:spcBef>
                  <a:spcPts val="120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[ 1, 2, 4, 5 ]</a:t>
              </a:r>
              <a:endParaRPr/>
            </a:p>
            <a:p>
              <a:pPr indent="0" lvl="0" marL="0" marR="0" rtl="0" algn="ctr">
                <a:spcBef>
                  <a:spcPts val="120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[ 1, 3, 4, 5 ]</a:t>
              </a:r>
              <a:endParaRPr b="1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ctr">
                <a:spcBef>
                  <a:spcPts val="120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[ 1, 2, 4, 6 ]</a:t>
              </a:r>
              <a:endParaRPr/>
            </a:p>
            <a:p>
              <a:pPr indent="0" lvl="0" marL="0" marR="0" rtl="0" algn="ctr">
                <a:spcBef>
                  <a:spcPts val="120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[ 1, 3, 4, 6 ]</a:t>
              </a:r>
              <a:endParaRPr b="1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069" name="Google Shape;1069;p44"/>
            <p:cNvCxnSpPr/>
            <p:nvPr/>
          </p:nvCxnSpPr>
          <p:spPr>
            <a:xfrm>
              <a:off x="3346" y="2669"/>
              <a:ext cx="1204" cy="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3" name="Shape 1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Google Shape;1074;p45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1075" name="Google Shape;1075;p45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1076" name="Google Shape;1076;p45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77" name="Google Shape;1077;p45"/>
          <p:cNvSpPr txBox="1"/>
          <p:nvPr>
            <p:ph type="title"/>
          </p:nvPr>
        </p:nvSpPr>
        <p:spPr>
          <a:xfrm>
            <a:off x="49160" y="96838"/>
            <a:ext cx="9006347" cy="1309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     Graph Coverage Criteria</a:t>
            </a:r>
            <a:br>
              <a:rPr lang="en-US"/>
            </a:br>
            <a:r>
              <a:rPr lang="en-US"/>
              <a:t>        Subsumption </a:t>
            </a:r>
            <a:endParaRPr/>
          </a:p>
        </p:txBody>
      </p:sp>
      <p:grpSp>
        <p:nvGrpSpPr>
          <p:cNvPr id="1078" name="Google Shape;1078;p45"/>
          <p:cNvGrpSpPr/>
          <p:nvPr/>
        </p:nvGrpSpPr>
        <p:grpSpPr>
          <a:xfrm>
            <a:off x="1860487" y="3014923"/>
            <a:ext cx="6788150" cy="5378450"/>
            <a:chOff x="1209675" y="914400"/>
            <a:chExt cx="6788150" cy="5378450"/>
          </a:xfrm>
        </p:grpSpPr>
        <p:grpSp>
          <p:nvGrpSpPr>
            <p:cNvPr id="1079" name="Google Shape;1079;p45"/>
            <p:cNvGrpSpPr/>
            <p:nvPr/>
          </p:nvGrpSpPr>
          <p:grpSpPr>
            <a:xfrm>
              <a:off x="1209675" y="914400"/>
              <a:ext cx="6788150" cy="5378450"/>
              <a:chOff x="1209675" y="914400"/>
              <a:chExt cx="6788150" cy="5378450"/>
            </a:xfrm>
          </p:grpSpPr>
          <p:grpSp>
            <p:nvGrpSpPr>
              <p:cNvPr id="1080" name="Google Shape;1080;p45"/>
              <p:cNvGrpSpPr/>
              <p:nvPr/>
            </p:nvGrpSpPr>
            <p:grpSpPr>
              <a:xfrm>
                <a:off x="1209675" y="914400"/>
                <a:ext cx="6788150" cy="5378450"/>
                <a:chOff x="798" y="576"/>
                <a:chExt cx="4276" cy="3388"/>
              </a:xfrm>
            </p:grpSpPr>
            <p:sp>
              <p:nvSpPr>
                <p:cNvPr id="1081" name="Google Shape;1081;p45"/>
                <p:cNvSpPr/>
                <p:nvPr/>
              </p:nvSpPr>
              <p:spPr>
                <a:xfrm>
                  <a:off x="1344" y="2773"/>
                  <a:ext cx="490" cy="1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1082" name="Google Shape;1082;p45"/>
                <p:cNvSpPr/>
                <p:nvPr/>
              </p:nvSpPr>
              <p:spPr>
                <a:xfrm>
                  <a:off x="2371" y="2720"/>
                  <a:ext cx="490" cy="1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1083" name="Google Shape;1083;p45"/>
                <p:cNvSpPr/>
                <p:nvPr/>
              </p:nvSpPr>
              <p:spPr>
                <a:xfrm>
                  <a:off x="3168" y="1610"/>
                  <a:ext cx="255" cy="1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sp>
              <p:nvSpPr>
                <p:cNvPr id="1084" name="Google Shape;1084;p45"/>
                <p:cNvSpPr/>
                <p:nvPr/>
              </p:nvSpPr>
              <p:spPr>
                <a:xfrm>
                  <a:off x="1337" y="1749"/>
                  <a:ext cx="490" cy="1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p:grpSp>
              <p:nvGrpSpPr>
                <p:cNvPr id="1085" name="Google Shape;1085;p45"/>
                <p:cNvGrpSpPr/>
                <p:nvPr/>
              </p:nvGrpSpPr>
              <p:grpSpPr>
                <a:xfrm>
                  <a:off x="3802" y="3177"/>
                  <a:ext cx="1272" cy="516"/>
                  <a:chOff x="3708" y="3359"/>
                  <a:chExt cx="1148" cy="516"/>
                </a:xfrm>
              </p:grpSpPr>
              <p:sp>
                <p:nvSpPr>
                  <p:cNvPr id="1086" name="Google Shape;1086;p45"/>
                  <p:cNvSpPr txBox="1"/>
                  <p:nvPr/>
                </p:nvSpPr>
                <p:spPr>
                  <a:xfrm>
                    <a:off x="3708" y="3359"/>
                    <a:ext cx="1148" cy="516"/>
                  </a:xfrm>
                  <a:prstGeom prst="rect">
                    <a:avLst/>
                  </a:prstGeom>
                  <a:solidFill>
                    <a:srgbClr val="0066FF"/>
                  </a:solidFill>
                  <a:ln cap="flat" cmpd="sng" w="12700">
                    <a:solidFill>
                      <a:schemeClr val="l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Simple Round Trip Coverage</a:t>
                    </a:r>
                    <a:endParaRPr/>
                  </a:p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90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SRTC</a:t>
                    </a:r>
                    <a:endParaRPr/>
                  </a:p>
                </p:txBody>
              </p:sp>
              <p:cxnSp>
                <p:nvCxnSpPr>
                  <p:cNvPr id="1087" name="Google Shape;1087;p45"/>
                  <p:cNvCxnSpPr/>
                  <p:nvPr/>
                </p:nvCxnSpPr>
                <p:spPr>
                  <a:xfrm>
                    <a:off x="3785" y="3682"/>
                    <a:ext cx="902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chemeClr val="lt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</p:grpSp>
            <p:grpSp>
              <p:nvGrpSpPr>
                <p:cNvPr id="1088" name="Google Shape;1088;p45"/>
                <p:cNvGrpSpPr/>
                <p:nvPr/>
              </p:nvGrpSpPr>
              <p:grpSpPr>
                <a:xfrm>
                  <a:off x="2360" y="3448"/>
                  <a:ext cx="891" cy="516"/>
                  <a:chOff x="2332" y="3448"/>
                  <a:chExt cx="891" cy="516"/>
                </a:xfrm>
              </p:grpSpPr>
              <p:sp>
                <p:nvSpPr>
                  <p:cNvPr id="1089" name="Google Shape;1089;p45"/>
                  <p:cNvSpPr txBox="1"/>
                  <p:nvPr/>
                </p:nvSpPr>
                <p:spPr>
                  <a:xfrm>
                    <a:off x="2332" y="3448"/>
                    <a:ext cx="891" cy="516"/>
                  </a:xfrm>
                  <a:prstGeom prst="rect">
                    <a:avLst/>
                  </a:prstGeom>
                  <a:solidFill>
                    <a:srgbClr val="0066FF"/>
                  </a:solidFill>
                  <a:ln cap="flat" cmpd="sng" w="12700">
                    <a:solidFill>
                      <a:schemeClr val="l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Node Coverage</a:t>
                    </a:r>
                    <a:endParaRPr/>
                  </a:p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90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NC</a:t>
                    </a:r>
                    <a:endParaRPr/>
                  </a:p>
                </p:txBody>
              </p:sp>
              <p:cxnSp>
                <p:nvCxnSpPr>
                  <p:cNvPr id="1090" name="Google Shape;1090;p45"/>
                  <p:cNvCxnSpPr/>
                  <p:nvPr/>
                </p:nvCxnSpPr>
                <p:spPr>
                  <a:xfrm>
                    <a:off x="2390" y="3771"/>
                    <a:ext cx="684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chemeClr val="lt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</p:grpSp>
            <p:grpSp>
              <p:nvGrpSpPr>
                <p:cNvPr id="1091" name="Google Shape;1091;p45"/>
                <p:cNvGrpSpPr/>
                <p:nvPr/>
              </p:nvGrpSpPr>
              <p:grpSpPr>
                <a:xfrm>
                  <a:off x="2370" y="2730"/>
                  <a:ext cx="868" cy="516"/>
                  <a:chOff x="2342" y="2730"/>
                  <a:chExt cx="868" cy="516"/>
                </a:xfrm>
              </p:grpSpPr>
              <p:sp>
                <p:nvSpPr>
                  <p:cNvPr id="1092" name="Google Shape;1092;p45"/>
                  <p:cNvSpPr txBox="1"/>
                  <p:nvPr/>
                </p:nvSpPr>
                <p:spPr>
                  <a:xfrm>
                    <a:off x="2342" y="2730"/>
                    <a:ext cx="868" cy="516"/>
                  </a:xfrm>
                  <a:prstGeom prst="rect">
                    <a:avLst/>
                  </a:prstGeom>
                  <a:solidFill>
                    <a:srgbClr val="0066FF"/>
                  </a:solidFill>
                  <a:ln cap="flat" cmpd="sng" w="12700">
                    <a:solidFill>
                      <a:schemeClr val="l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Edge Coverage</a:t>
                    </a:r>
                    <a:endParaRPr/>
                  </a:p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90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EC</a:t>
                    </a:r>
                    <a:endParaRPr/>
                  </a:p>
                </p:txBody>
              </p:sp>
              <p:cxnSp>
                <p:nvCxnSpPr>
                  <p:cNvPr id="1093" name="Google Shape;1093;p45"/>
                  <p:cNvCxnSpPr/>
                  <p:nvPr/>
                </p:nvCxnSpPr>
                <p:spPr>
                  <a:xfrm>
                    <a:off x="2399" y="3053"/>
                    <a:ext cx="665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chemeClr val="lt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</p:grpSp>
            <p:grpSp>
              <p:nvGrpSpPr>
                <p:cNvPr id="1094" name="Google Shape;1094;p45"/>
                <p:cNvGrpSpPr/>
                <p:nvPr/>
              </p:nvGrpSpPr>
              <p:grpSpPr>
                <a:xfrm>
                  <a:off x="2381" y="2012"/>
                  <a:ext cx="845" cy="512"/>
                  <a:chOff x="2360" y="2012"/>
                  <a:chExt cx="845" cy="512"/>
                </a:xfrm>
              </p:grpSpPr>
              <p:sp>
                <p:nvSpPr>
                  <p:cNvPr id="1095" name="Google Shape;1095;p45"/>
                  <p:cNvSpPr txBox="1"/>
                  <p:nvPr/>
                </p:nvSpPr>
                <p:spPr>
                  <a:xfrm>
                    <a:off x="2360" y="2012"/>
                    <a:ext cx="845" cy="512"/>
                  </a:xfrm>
                  <a:prstGeom prst="rect">
                    <a:avLst/>
                  </a:prstGeom>
                  <a:solidFill>
                    <a:srgbClr val="0066FF"/>
                  </a:solidFill>
                  <a:ln cap="flat" cmpd="sng" w="12700">
                    <a:solidFill>
                      <a:schemeClr val="l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Edge-Pair Coverage</a:t>
                    </a:r>
                    <a:endParaRPr/>
                  </a:p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90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EPC</a:t>
                    </a:r>
                    <a:endParaRPr/>
                  </a:p>
                </p:txBody>
              </p:sp>
              <p:cxnSp>
                <p:nvCxnSpPr>
                  <p:cNvPr id="1096" name="Google Shape;1096;p45"/>
                  <p:cNvCxnSpPr/>
                  <p:nvPr/>
                </p:nvCxnSpPr>
                <p:spPr>
                  <a:xfrm>
                    <a:off x="2415" y="2335"/>
                    <a:ext cx="648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chemeClr val="lt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</p:grpSp>
            <p:grpSp>
              <p:nvGrpSpPr>
                <p:cNvPr id="1097" name="Google Shape;1097;p45"/>
                <p:cNvGrpSpPr/>
                <p:nvPr/>
              </p:nvGrpSpPr>
              <p:grpSpPr>
                <a:xfrm>
                  <a:off x="3149" y="1294"/>
                  <a:ext cx="1092" cy="516"/>
                  <a:chOff x="3153" y="1294"/>
                  <a:chExt cx="1092" cy="516"/>
                </a:xfrm>
              </p:grpSpPr>
              <p:sp>
                <p:nvSpPr>
                  <p:cNvPr id="1098" name="Google Shape;1098;p45"/>
                  <p:cNvSpPr txBox="1"/>
                  <p:nvPr/>
                </p:nvSpPr>
                <p:spPr>
                  <a:xfrm>
                    <a:off x="3153" y="1294"/>
                    <a:ext cx="1092" cy="516"/>
                  </a:xfrm>
                  <a:prstGeom prst="rect">
                    <a:avLst/>
                  </a:prstGeom>
                  <a:solidFill>
                    <a:srgbClr val="0066FF"/>
                  </a:solidFill>
                  <a:ln cap="flat" cmpd="sng" w="12700">
                    <a:solidFill>
                      <a:schemeClr val="l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Prime Path Coverage</a:t>
                    </a:r>
                    <a:endParaRPr/>
                  </a:p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90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PPC</a:t>
                    </a:r>
                    <a:endParaRPr/>
                  </a:p>
                </p:txBody>
              </p:sp>
              <p:cxnSp>
                <p:nvCxnSpPr>
                  <p:cNvPr id="1099" name="Google Shape;1099;p45"/>
                  <p:cNvCxnSpPr/>
                  <p:nvPr/>
                </p:nvCxnSpPr>
                <p:spPr>
                  <a:xfrm>
                    <a:off x="3233" y="1617"/>
                    <a:ext cx="931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chemeClr val="lt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</p:grpSp>
            <p:grpSp>
              <p:nvGrpSpPr>
                <p:cNvPr id="1100" name="Google Shape;1100;p45"/>
                <p:cNvGrpSpPr/>
                <p:nvPr/>
              </p:nvGrpSpPr>
              <p:grpSpPr>
                <a:xfrm>
                  <a:off x="3145" y="576"/>
                  <a:ext cx="1099" cy="516"/>
                  <a:chOff x="3145" y="576"/>
                  <a:chExt cx="1099" cy="516"/>
                </a:xfrm>
              </p:grpSpPr>
              <p:sp>
                <p:nvSpPr>
                  <p:cNvPr id="1101" name="Google Shape;1101;p45"/>
                  <p:cNvSpPr txBox="1"/>
                  <p:nvPr/>
                </p:nvSpPr>
                <p:spPr>
                  <a:xfrm>
                    <a:off x="3145" y="576"/>
                    <a:ext cx="1099" cy="516"/>
                  </a:xfrm>
                  <a:prstGeom prst="rect">
                    <a:avLst/>
                  </a:prstGeom>
                  <a:solidFill>
                    <a:srgbClr val="0066FF"/>
                  </a:solidFill>
                  <a:ln cap="flat" cmpd="sng" w="12700">
                    <a:solidFill>
                      <a:schemeClr val="l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Complete Path Coverage</a:t>
                    </a:r>
                    <a:endParaRPr/>
                  </a:p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90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CPC</a:t>
                    </a:r>
                    <a:endParaRPr/>
                  </a:p>
                </p:txBody>
              </p:sp>
              <p:cxnSp>
                <p:nvCxnSpPr>
                  <p:cNvPr id="1102" name="Google Shape;1102;p45"/>
                  <p:cNvCxnSpPr/>
                  <p:nvPr/>
                </p:nvCxnSpPr>
                <p:spPr>
                  <a:xfrm>
                    <a:off x="3225" y="899"/>
                    <a:ext cx="938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chemeClr val="lt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</p:grpSp>
            <p:grpSp>
              <p:nvGrpSpPr>
                <p:cNvPr id="1103" name="Google Shape;1103;p45"/>
                <p:cNvGrpSpPr/>
                <p:nvPr/>
              </p:nvGrpSpPr>
              <p:grpSpPr>
                <a:xfrm>
                  <a:off x="3800" y="2460"/>
                  <a:ext cx="1271" cy="512"/>
                  <a:chOff x="3707" y="3359"/>
                  <a:chExt cx="1147" cy="512"/>
                </a:xfrm>
              </p:grpSpPr>
              <p:sp>
                <p:nvSpPr>
                  <p:cNvPr id="1104" name="Google Shape;1104;p45"/>
                  <p:cNvSpPr txBox="1"/>
                  <p:nvPr/>
                </p:nvSpPr>
                <p:spPr>
                  <a:xfrm>
                    <a:off x="3707" y="3359"/>
                    <a:ext cx="1147" cy="512"/>
                  </a:xfrm>
                  <a:prstGeom prst="rect">
                    <a:avLst/>
                  </a:prstGeom>
                  <a:solidFill>
                    <a:srgbClr val="0066FF"/>
                  </a:solidFill>
                  <a:ln cap="flat" cmpd="sng" w="12700">
                    <a:solidFill>
                      <a:schemeClr val="l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Complete Round Trip Coverage</a:t>
                    </a:r>
                    <a:endParaRPr/>
                  </a:p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90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CRTC</a:t>
                    </a:r>
                    <a:endParaRPr/>
                  </a:p>
                </p:txBody>
              </p:sp>
              <p:cxnSp>
                <p:nvCxnSpPr>
                  <p:cNvPr id="1105" name="Google Shape;1105;p45"/>
                  <p:cNvCxnSpPr/>
                  <p:nvPr/>
                </p:nvCxnSpPr>
                <p:spPr>
                  <a:xfrm>
                    <a:off x="3785" y="3682"/>
                    <a:ext cx="902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chemeClr val="lt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</p:grpSp>
            <p:grpSp>
              <p:nvGrpSpPr>
                <p:cNvPr id="1106" name="Google Shape;1106;p45"/>
                <p:cNvGrpSpPr/>
                <p:nvPr/>
              </p:nvGrpSpPr>
              <p:grpSpPr>
                <a:xfrm>
                  <a:off x="798" y="1743"/>
                  <a:ext cx="1036" cy="512"/>
                  <a:chOff x="2310" y="2012"/>
                  <a:chExt cx="808" cy="512"/>
                </a:xfrm>
              </p:grpSpPr>
              <p:sp>
                <p:nvSpPr>
                  <p:cNvPr id="1107" name="Google Shape;1107;p45"/>
                  <p:cNvSpPr txBox="1"/>
                  <p:nvPr/>
                </p:nvSpPr>
                <p:spPr>
                  <a:xfrm>
                    <a:off x="2310" y="2012"/>
                    <a:ext cx="808" cy="512"/>
                  </a:xfrm>
                  <a:prstGeom prst="rect">
                    <a:avLst/>
                  </a:prstGeom>
                  <a:solidFill>
                    <a:srgbClr val="0066FF"/>
                  </a:solidFill>
                  <a:ln cap="flat" cmpd="sng" w="12700">
                    <a:solidFill>
                      <a:schemeClr val="l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All-DU-Paths Coverage</a:t>
                    </a:r>
                    <a:endParaRPr/>
                  </a:p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90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ADUP</a:t>
                    </a:r>
                    <a:endParaRPr/>
                  </a:p>
                </p:txBody>
              </p:sp>
              <p:cxnSp>
                <p:nvCxnSpPr>
                  <p:cNvPr id="1108" name="Google Shape;1108;p45"/>
                  <p:cNvCxnSpPr/>
                  <p:nvPr/>
                </p:nvCxnSpPr>
                <p:spPr>
                  <a:xfrm>
                    <a:off x="2415" y="2335"/>
                    <a:ext cx="648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chemeClr val="lt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</p:grpSp>
            <p:grpSp>
              <p:nvGrpSpPr>
                <p:cNvPr id="1109" name="Google Shape;1109;p45"/>
                <p:cNvGrpSpPr/>
                <p:nvPr/>
              </p:nvGrpSpPr>
              <p:grpSpPr>
                <a:xfrm>
                  <a:off x="798" y="2460"/>
                  <a:ext cx="1037" cy="516"/>
                  <a:chOff x="2310" y="2012"/>
                  <a:chExt cx="809" cy="516"/>
                </a:xfrm>
              </p:grpSpPr>
              <p:sp>
                <p:nvSpPr>
                  <p:cNvPr id="1110" name="Google Shape;1110;p45"/>
                  <p:cNvSpPr txBox="1"/>
                  <p:nvPr/>
                </p:nvSpPr>
                <p:spPr>
                  <a:xfrm>
                    <a:off x="2310" y="2012"/>
                    <a:ext cx="809" cy="516"/>
                  </a:xfrm>
                  <a:prstGeom prst="rect">
                    <a:avLst/>
                  </a:prstGeom>
                  <a:solidFill>
                    <a:srgbClr val="0066FF"/>
                  </a:solidFill>
                  <a:ln cap="flat" cmpd="sng" w="12700">
                    <a:solidFill>
                      <a:schemeClr val="l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All-uses Coverage</a:t>
                    </a:r>
                    <a:endParaRPr/>
                  </a:p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90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AUC</a:t>
                    </a:r>
                    <a:endParaRPr/>
                  </a:p>
                </p:txBody>
              </p:sp>
              <p:cxnSp>
                <p:nvCxnSpPr>
                  <p:cNvPr id="1111" name="Google Shape;1111;p45"/>
                  <p:cNvCxnSpPr/>
                  <p:nvPr/>
                </p:nvCxnSpPr>
                <p:spPr>
                  <a:xfrm>
                    <a:off x="2415" y="2335"/>
                    <a:ext cx="648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chemeClr val="lt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</p:grpSp>
            <p:grpSp>
              <p:nvGrpSpPr>
                <p:cNvPr id="1112" name="Google Shape;1112;p45"/>
                <p:cNvGrpSpPr/>
                <p:nvPr/>
              </p:nvGrpSpPr>
              <p:grpSpPr>
                <a:xfrm>
                  <a:off x="798" y="3176"/>
                  <a:ext cx="1037" cy="516"/>
                  <a:chOff x="2310" y="2012"/>
                  <a:chExt cx="809" cy="516"/>
                </a:xfrm>
              </p:grpSpPr>
              <p:sp>
                <p:nvSpPr>
                  <p:cNvPr id="1113" name="Google Shape;1113;p45"/>
                  <p:cNvSpPr txBox="1"/>
                  <p:nvPr/>
                </p:nvSpPr>
                <p:spPr>
                  <a:xfrm>
                    <a:off x="2310" y="2012"/>
                    <a:ext cx="809" cy="516"/>
                  </a:xfrm>
                  <a:prstGeom prst="rect">
                    <a:avLst/>
                  </a:prstGeom>
                  <a:solidFill>
                    <a:srgbClr val="0066FF"/>
                  </a:solidFill>
                  <a:ln cap="flat" cmpd="sng" w="12700">
                    <a:solidFill>
                      <a:schemeClr val="lt1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All-defs Coverage</a:t>
                    </a:r>
                    <a:endParaRPr/>
                  </a:p>
                  <a:p>
                    <a:pPr indent="0" lvl="0" marL="0" marR="0" rtl="0" algn="ctr">
                      <a:lnSpc>
                        <a:spcPct val="70000"/>
                      </a:lnSpc>
                      <a:spcBef>
                        <a:spcPts val="90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-US" sz="18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rPr>
                      <a:t>ADC</a:t>
                    </a:r>
                    <a:endParaRPr/>
                  </a:p>
                </p:txBody>
              </p:sp>
              <p:cxnSp>
                <p:nvCxnSpPr>
                  <p:cNvPr id="1114" name="Google Shape;1114;p45"/>
                  <p:cNvCxnSpPr/>
                  <p:nvPr/>
                </p:nvCxnSpPr>
                <p:spPr>
                  <a:xfrm>
                    <a:off x="2415" y="2335"/>
                    <a:ext cx="648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chemeClr val="lt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</p:grpSp>
            <p:cxnSp>
              <p:nvCxnSpPr>
                <p:cNvPr id="1115" name="Google Shape;1115;p45"/>
                <p:cNvCxnSpPr/>
                <p:nvPr/>
              </p:nvCxnSpPr>
              <p:spPr>
                <a:xfrm>
                  <a:off x="4386" y="2972"/>
                  <a:ext cx="0" cy="2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med" w="med" type="triangle"/>
                </a:ln>
              </p:spPr>
            </p:cxnSp>
            <p:cxnSp>
              <p:nvCxnSpPr>
                <p:cNvPr id="1116" name="Google Shape;1116;p45"/>
                <p:cNvCxnSpPr/>
                <p:nvPr/>
              </p:nvCxnSpPr>
              <p:spPr>
                <a:xfrm>
                  <a:off x="2760" y="3239"/>
                  <a:ext cx="0" cy="2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med" w="med" type="triangle"/>
                </a:ln>
              </p:spPr>
            </p:cxnSp>
            <p:cxnSp>
              <p:nvCxnSpPr>
                <p:cNvPr id="1117" name="Google Shape;1117;p45"/>
                <p:cNvCxnSpPr/>
                <p:nvPr/>
              </p:nvCxnSpPr>
              <p:spPr>
                <a:xfrm>
                  <a:off x="2760" y="2524"/>
                  <a:ext cx="0" cy="2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med" w="med" type="triangle"/>
                </a:ln>
              </p:spPr>
            </p:cxnSp>
            <p:cxnSp>
              <p:nvCxnSpPr>
                <p:cNvPr id="1118" name="Google Shape;1118;p45"/>
                <p:cNvCxnSpPr/>
                <p:nvPr/>
              </p:nvCxnSpPr>
              <p:spPr>
                <a:xfrm>
                  <a:off x="1348" y="2258"/>
                  <a:ext cx="0" cy="2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med" w="med" type="triangle"/>
                </a:ln>
              </p:spPr>
            </p:cxnSp>
            <p:cxnSp>
              <p:nvCxnSpPr>
                <p:cNvPr id="1119" name="Google Shape;1119;p45"/>
                <p:cNvCxnSpPr/>
                <p:nvPr/>
              </p:nvCxnSpPr>
              <p:spPr>
                <a:xfrm>
                  <a:off x="3694" y="1088"/>
                  <a:ext cx="0" cy="2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med" w="med" type="triangle"/>
                </a:ln>
              </p:spPr>
            </p:cxnSp>
            <p:cxnSp>
              <p:nvCxnSpPr>
                <p:cNvPr id="1120" name="Google Shape;1120;p45"/>
                <p:cNvCxnSpPr/>
                <p:nvPr/>
              </p:nvCxnSpPr>
              <p:spPr>
                <a:xfrm>
                  <a:off x="1348" y="2969"/>
                  <a:ext cx="0" cy="2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med" w="med" type="triangle"/>
                </a:ln>
              </p:spPr>
            </p:cxnSp>
            <p:cxnSp>
              <p:nvCxnSpPr>
                <p:cNvPr id="1121" name="Google Shape;1121;p45"/>
                <p:cNvCxnSpPr>
                  <a:stCxn id="1081" idx="2"/>
                  <a:endCxn id="1082" idx="0"/>
                </p:cNvCxnSpPr>
                <p:nvPr/>
              </p:nvCxnSpPr>
              <p:spPr>
                <a:xfrm rot="-5400000">
                  <a:off x="1889" y="2372"/>
                  <a:ext cx="300" cy="900"/>
                </a:xfrm>
                <a:prstGeom prst="curvedConnector5">
                  <a:avLst>
                    <a:gd fmla="val 1178388" name="adj1"/>
                    <a:gd fmla="val -151137" name="adj2"/>
                    <a:gd fmla="val 1178523" name="adj3"/>
                  </a:avLst>
                </a:prstGeom>
                <a:noFill/>
                <a:ln cap="flat" cmpd="sng" w="3810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med" w="med" type="triangle"/>
                </a:ln>
              </p:spPr>
            </p:cxnSp>
            <p:cxnSp>
              <p:nvCxnSpPr>
                <p:cNvPr id="1122" name="Google Shape;1122;p45"/>
                <p:cNvCxnSpPr>
                  <a:stCxn id="1083" idx="2"/>
                  <a:endCxn id="1084" idx="0"/>
                </p:cNvCxnSpPr>
                <p:nvPr/>
              </p:nvCxnSpPr>
              <p:spPr>
                <a:xfrm>
                  <a:off x="2396" y="909"/>
                  <a:ext cx="0" cy="1800"/>
                </a:xfrm>
                <a:prstGeom prst="curvedConnector5">
                  <a:avLst>
                    <a:gd fmla="val 3013034" name="adj1"/>
                    <a:gd fmla="val 190107" name="adj2"/>
                    <a:gd fmla="val 3013546" name="adj3"/>
                  </a:avLst>
                </a:prstGeom>
                <a:noFill/>
                <a:ln cap="flat" cmpd="sng" w="3810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med" w="med" type="triangle"/>
                </a:ln>
              </p:spPr>
            </p:cxnSp>
            <p:cxnSp>
              <p:nvCxnSpPr>
                <p:cNvPr id="1123" name="Google Shape;1123;p45"/>
                <p:cNvCxnSpPr/>
                <p:nvPr/>
              </p:nvCxnSpPr>
              <p:spPr>
                <a:xfrm>
                  <a:off x="3989" y="1813"/>
                  <a:ext cx="413" cy="64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med" w="med" type="triangle"/>
                </a:ln>
              </p:spPr>
            </p:cxnSp>
          </p:grpSp>
          <p:cxnSp>
            <p:nvCxnSpPr>
              <p:cNvPr id="1124" name="Google Shape;1124;p45"/>
              <p:cNvCxnSpPr/>
              <p:nvPr/>
            </p:nvCxnSpPr>
            <p:spPr>
              <a:xfrm rot="5400000">
                <a:off x="4453738" y="3001238"/>
                <a:ext cx="1430400" cy="1209600"/>
              </a:xfrm>
              <a:prstGeom prst="curvedConnector3">
                <a:avLst>
                  <a:gd fmla="val 81343" name="adj1"/>
                </a:avLst>
              </a:prstGeom>
              <a:noFill/>
              <a:ln cap="flat" cmpd="sng" w="38100">
                <a:solidFill>
                  <a:schemeClr val="lt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cxnSp>
          <p:nvCxnSpPr>
            <p:cNvPr id="1125" name="Google Shape;1125;p45"/>
            <p:cNvCxnSpPr>
              <a:endCxn id="1095" idx="0"/>
            </p:cNvCxnSpPr>
            <p:nvPr/>
          </p:nvCxnSpPr>
          <p:spPr>
            <a:xfrm rot="5400000">
              <a:off x="4034456" y="2098900"/>
              <a:ext cx="1454100" cy="736200"/>
            </a:xfrm>
            <a:prstGeom prst="curvedConnector3">
              <a:avLst>
                <a:gd fmla="val 40534" name="adj1"/>
              </a:avLst>
            </a:prstGeom>
            <a:noFill/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9" name="Shape 1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Google Shape;1130;p46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 7.1-7.2</a:t>
            </a:r>
            <a:endParaRPr/>
          </a:p>
        </p:txBody>
      </p:sp>
      <p:sp>
        <p:nvSpPr>
          <p:cNvPr id="1131" name="Google Shape;1131;p46"/>
          <p:cNvSpPr txBox="1"/>
          <p:nvPr>
            <p:ph idx="1" type="body"/>
          </p:nvPr>
        </p:nvSpPr>
        <p:spPr>
          <a:xfrm>
            <a:off x="1" y="1085850"/>
            <a:ext cx="9005888" cy="539273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Graphs are a very </a:t>
            </a:r>
            <a:r>
              <a:rPr lang="en-US">
                <a:solidFill>
                  <a:schemeClr val="lt2"/>
                </a:solidFill>
              </a:rPr>
              <a:t>powerful abstraction</a:t>
            </a:r>
            <a:r>
              <a:rPr lang="en-US"/>
              <a:t> for designing tests</a:t>
            </a:r>
            <a:endParaRPr/>
          </a:p>
          <a:p>
            <a:pPr indent="-285750" lvl="0" marL="285750" rtl="0" algn="l">
              <a:lnSpc>
                <a:spcPct val="114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The various criteria allow lots of </a:t>
            </a:r>
            <a:r>
              <a:rPr lang="en-US">
                <a:solidFill>
                  <a:schemeClr val="lt2"/>
                </a:solidFill>
              </a:rPr>
              <a:t>cost / benefit</a:t>
            </a:r>
            <a:r>
              <a:rPr lang="en-US"/>
              <a:t> tradeoffs</a:t>
            </a:r>
            <a:endParaRPr/>
          </a:p>
          <a:p>
            <a:pPr indent="-285750" lvl="0" marL="285750" rtl="0" algn="l">
              <a:lnSpc>
                <a:spcPct val="114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These two sections are entirely at the “</a:t>
            </a:r>
            <a:r>
              <a:rPr lang="en-US">
                <a:solidFill>
                  <a:schemeClr val="lt2"/>
                </a:solidFill>
              </a:rPr>
              <a:t>design abstraction level</a:t>
            </a:r>
            <a:r>
              <a:rPr lang="en-US"/>
              <a:t>” from chapter 2</a:t>
            </a:r>
            <a:endParaRPr/>
          </a:p>
          <a:p>
            <a:pPr indent="-285750" lvl="0" marL="285750" rtl="0" algn="l">
              <a:lnSpc>
                <a:spcPct val="114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Graphs appear in </a:t>
            </a:r>
            <a:r>
              <a:rPr lang="en-US">
                <a:solidFill>
                  <a:schemeClr val="lt2"/>
                </a:solidFill>
              </a:rPr>
              <a:t>many situations</a:t>
            </a:r>
            <a:r>
              <a:rPr lang="en-US"/>
              <a:t> in software</a:t>
            </a:r>
            <a:endParaRPr/>
          </a:p>
          <a:p>
            <a:pPr indent="-228600" lvl="1" marL="685800" rtl="0" algn="l">
              <a:lnSpc>
                <a:spcPct val="114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As discussed in the rest of chapter 7</a:t>
            </a:r>
            <a:endParaRPr/>
          </a:p>
        </p:txBody>
      </p:sp>
      <p:sp>
        <p:nvSpPr>
          <p:cNvPr id="1132" name="Google Shape;1132;p46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1133" name="Google Shape;1133;p46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1134" name="Google Shape;1134;p46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6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171" name="Google Shape;171;p16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172" name="Google Shape;172;p16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3" name="Google Shape;173;p16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Definition of a Graph</a:t>
            </a:r>
            <a:endParaRPr/>
          </a:p>
        </p:txBody>
      </p:sp>
      <p:sp>
        <p:nvSpPr>
          <p:cNvPr id="174" name="Google Shape;174;p16"/>
          <p:cNvSpPr txBox="1"/>
          <p:nvPr>
            <p:ph idx="1" type="body"/>
          </p:nvPr>
        </p:nvSpPr>
        <p:spPr>
          <a:xfrm>
            <a:off x="1" y="1085850"/>
            <a:ext cx="9005888" cy="539273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A set </a:t>
            </a:r>
            <a:r>
              <a:rPr i="1" lang="en-US"/>
              <a:t>N</a:t>
            </a:r>
            <a:r>
              <a:rPr lang="en-US"/>
              <a:t> of </a:t>
            </a:r>
            <a:r>
              <a:rPr lang="en-US">
                <a:solidFill>
                  <a:schemeClr val="lt2"/>
                </a:solidFill>
              </a:rPr>
              <a:t>nodes</a:t>
            </a:r>
            <a:r>
              <a:rPr lang="en-US"/>
              <a:t>, </a:t>
            </a:r>
            <a:r>
              <a:rPr i="1" lang="en-US"/>
              <a:t>N</a:t>
            </a:r>
            <a:r>
              <a:rPr lang="en-US"/>
              <a:t> is not empty</a:t>
            </a:r>
            <a:endParaRPr/>
          </a:p>
          <a:p>
            <a:pPr indent="-114300" lvl="1" marL="68580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</a:pPr>
            <a:r>
              <a:t/>
            </a:r>
            <a:endParaRPr sz="1800"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A set </a:t>
            </a:r>
            <a:r>
              <a:rPr i="1" lang="en-US"/>
              <a:t>N</a:t>
            </a:r>
            <a:r>
              <a:rPr baseline="-25000" i="1" lang="en-US"/>
              <a:t>0</a:t>
            </a:r>
            <a:r>
              <a:rPr lang="en-US"/>
              <a:t> of </a:t>
            </a:r>
            <a:r>
              <a:rPr lang="en-US">
                <a:solidFill>
                  <a:schemeClr val="lt2"/>
                </a:solidFill>
              </a:rPr>
              <a:t>initial nodes</a:t>
            </a:r>
            <a:r>
              <a:rPr lang="en-US"/>
              <a:t>, </a:t>
            </a:r>
            <a:r>
              <a:rPr i="1" lang="en-US"/>
              <a:t>N</a:t>
            </a:r>
            <a:r>
              <a:rPr baseline="-25000" i="1" lang="en-US"/>
              <a:t>0</a:t>
            </a:r>
            <a:r>
              <a:rPr lang="en-US"/>
              <a:t> is not empty</a:t>
            </a:r>
            <a:endParaRPr/>
          </a:p>
          <a:p>
            <a:pPr indent="-114300" lvl="1" marL="68580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</a:pPr>
            <a:r>
              <a:t/>
            </a:r>
            <a:endParaRPr sz="1800"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A set </a:t>
            </a:r>
            <a:r>
              <a:rPr i="1" lang="en-US"/>
              <a:t>N</a:t>
            </a:r>
            <a:r>
              <a:rPr baseline="-25000" i="1" lang="en-US"/>
              <a:t>f</a:t>
            </a:r>
            <a:r>
              <a:rPr lang="en-US"/>
              <a:t> of </a:t>
            </a:r>
            <a:r>
              <a:rPr lang="en-US">
                <a:solidFill>
                  <a:schemeClr val="lt2"/>
                </a:solidFill>
              </a:rPr>
              <a:t>final nodes</a:t>
            </a:r>
            <a:r>
              <a:rPr lang="en-US"/>
              <a:t>, </a:t>
            </a:r>
            <a:r>
              <a:rPr i="1" lang="en-US"/>
              <a:t>N</a:t>
            </a:r>
            <a:r>
              <a:rPr baseline="-25000" i="1" lang="en-US"/>
              <a:t>f</a:t>
            </a:r>
            <a:r>
              <a:rPr lang="en-US"/>
              <a:t> is not empty</a:t>
            </a:r>
            <a:endParaRPr/>
          </a:p>
          <a:p>
            <a:pPr indent="-114300" lvl="1" marL="68580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</a:pPr>
            <a:r>
              <a:t/>
            </a:r>
            <a:endParaRPr sz="1800"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A set </a:t>
            </a:r>
            <a:r>
              <a:rPr i="1" lang="en-US"/>
              <a:t>E</a:t>
            </a:r>
            <a:r>
              <a:rPr lang="en-US"/>
              <a:t> of </a:t>
            </a:r>
            <a:r>
              <a:rPr lang="en-US">
                <a:solidFill>
                  <a:schemeClr val="lt2"/>
                </a:solidFill>
              </a:rPr>
              <a:t>edges</a:t>
            </a:r>
            <a:r>
              <a:rPr lang="en-US"/>
              <a:t>, each edge from one node to another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Char char="–"/>
            </a:pPr>
            <a:r>
              <a:rPr lang="en-US" sz="1800"/>
              <a:t>( </a:t>
            </a:r>
            <a:r>
              <a:rPr i="1" lang="en-US"/>
              <a:t>n</a:t>
            </a:r>
            <a:r>
              <a:rPr baseline="-25000" i="1" lang="en-US"/>
              <a:t>i</a:t>
            </a:r>
            <a:r>
              <a:rPr lang="en-US"/>
              <a:t> , </a:t>
            </a:r>
            <a:r>
              <a:rPr i="1" lang="en-US"/>
              <a:t>n</a:t>
            </a:r>
            <a:r>
              <a:rPr baseline="-25000" i="1" lang="en-US"/>
              <a:t>j</a:t>
            </a:r>
            <a:r>
              <a:rPr lang="en-US"/>
              <a:t> ), </a:t>
            </a:r>
            <a:r>
              <a:rPr i="1" lang="en-US"/>
              <a:t>i</a:t>
            </a:r>
            <a:r>
              <a:rPr lang="en-US"/>
              <a:t> is </a:t>
            </a:r>
            <a:r>
              <a:rPr lang="en-US">
                <a:solidFill>
                  <a:schemeClr val="lt2"/>
                </a:solidFill>
              </a:rPr>
              <a:t>predecessor</a:t>
            </a:r>
            <a:r>
              <a:rPr lang="en-US"/>
              <a:t>, </a:t>
            </a:r>
            <a:r>
              <a:rPr i="1" lang="en-US"/>
              <a:t>j</a:t>
            </a:r>
            <a:r>
              <a:rPr lang="en-US"/>
              <a:t> is </a:t>
            </a:r>
            <a:r>
              <a:rPr lang="en-US">
                <a:solidFill>
                  <a:schemeClr val="lt2"/>
                </a:solidFill>
              </a:rPr>
              <a:t>successor</a:t>
            </a:r>
            <a:endParaRPr sz="18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7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180" name="Google Shape;180;p17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181" name="Google Shape;181;p17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2" name="Google Shape;182;p17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Example Graphs</a:t>
            </a:r>
            <a:endParaRPr/>
          </a:p>
        </p:txBody>
      </p:sp>
      <p:grpSp>
        <p:nvGrpSpPr>
          <p:cNvPr id="183" name="Google Shape;183;p17"/>
          <p:cNvGrpSpPr/>
          <p:nvPr/>
        </p:nvGrpSpPr>
        <p:grpSpPr>
          <a:xfrm>
            <a:off x="160338" y="873639"/>
            <a:ext cx="1984375" cy="3794125"/>
            <a:chOff x="101" y="801"/>
            <a:chExt cx="1250" cy="2390"/>
          </a:xfrm>
        </p:grpSpPr>
        <p:sp>
          <p:nvSpPr>
            <p:cNvPr id="184" name="Google Shape;184;p17"/>
            <p:cNvSpPr/>
            <p:nvPr/>
          </p:nvSpPr>
          <p:spPr>
            <a:xfrm>
              <a:off x="551" y="1019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5" name="Google Shape;185;p17"/>
            <p:cNvSpPr txBox="1"/>
            <p:nvPr/>
          </p:nvSpPr>
          <p:spPr>
            <a:xfrm>
              <a:off x="628" y="1042"/>
              <a:ext cx="196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6" name="Google Shape;186;p17"/>
            <p:cNvSpPr/>
            <p:nvPr/>
          </p:nvSpPr>
          <p:spPr>
            <a:xfrm>
              <a:off x="1001" y="1957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7" name="Google Shape;187;p17"/>
            <p:cNvSpPr txBox="1"/>
            <p:nvPr/>
          </p:nvSpPr>
          <p:spPr>
            <a:xfrm>
              <a:off x="1078" y="1980"/>
              <a:ext cx="196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8" name="Google Shape;188;p17"/>
            <p:cNvSpPr/>
            <p:nvPr/>
          </p:nvSpPr>
          <p:spPr>
            <a:xfrm>
              <a:off x="101" y="1957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9" name="Google Shape;189;p17"/>
            <p:cNvSpPr txBox="1"/>
            <p:nvPr/>
          </p:nvSpPr>
          <p:spPr>
            <a:xfrm>
              <a:off x="178" y="1980"/>
              <a:ext cx="196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0" name="Google Shape;190;p17"/>
            <p:cNvSpPr/>
            <p:nvPr/>
          </p:nvSpPr>
          <p:spPr>
            <a:xfrm>
              <a:off x="551" y="2895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571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1" name="Google Shape;191;p17"/>
            <p:cNvSpPr txBox="1"/>
            <p:nvPr/>
          </p:nvSpPr>
          <p:spPr>
            <a:xfrm>
              <a:off x="628" y="2918"/>
              <a:ext cx="196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4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92" name="Google Shape;192;p17"/>
            <p:cNvCxnSpPr/>
            <p:nvPr/>
          </p:nvCxnSpPr>
          <p:spPr>
            <a:xfrm flipH="1">
              <a:off x="360" y="1312"/>
              <a:ext cx="327" cy="664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193" name="Google Shape;193;p17"/>
            <p:cNvCxnSpPr/>
            <p:nvPr/>
          </p:nvCxnSpPr>
          <p:spPr>
            <a:xfrm>
              <a:off x="384" y="2239"/>
              <a:ext cx="280" cy="653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194" name="Google Shape;194;p17"/>
            <p:cNvCxnSpPr/>
            <p:nvPr/>
          </p:nvCxnSpPr>
          <p:spPr>
            <a:xfrm flipH="1">
              <a:off x="780" y="2235"/>
              <a:ext cx="303" cy="65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195" name="Google Shape;195;p17"/>
            <p:cNvCxnSpPr/>
            <p:nvPr/>
          </p:nvCxnSpPr>
          <p:spPr>
            <a:xfrm>
              <a:off x="780" y="1317"/>
              <a:ext cx="303" cy="659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196" name="Google Shape;196;p17"/>
            <p:cNvCxnSpPr/>
            <p:nvPr/>
          </p:nvCxnSpPr>
          <p:spPr>
            <a:xfrm>
              <a:off x="726" y="801"/>
              <a:ext cx="0" cy="202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sp>
        <p:nvSpPr>
          <p:cNvPr id="197" name="Google Shape;197;p17"/>
          <p:cNvSpPr txBox="1"/>
          <p:nvPr/>
        </p:nvSpPr>
        <p:spPr>
          <a:xfrm>
            <a:off x="160338" y="4802187"/>
            <a:ext cx="2066395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1" baseline="-2500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= { 1}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1" baseline="-2500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f</a:t>
            </a: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= { 4 }</a:t>
            </a:r>
            <a:endParaRPr/>
          </a:p>
          <a:p>
            <a:pPr indent="0" lvl="0" marL="0" marR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E = { (1,2), (1,3), (2,4), (3,4) }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198" name="Google Shape;198;p17"/>
          <p:cNvGrpSpPr/>
          <p:nvPr/>
        </p:nvGrpSpPr>
        <p:grpSpPr>
          <a:xfrm>
            <a:off x="7058025" y="1219714"/>
            <a:ext cx="1984375" cy="3448050"/>
            <a:chOff x="4446" y="1019"/>
            <a:chExt cx="1250" cy="2172"/>
          </a:xfrm>
        </p:grpSpPr>
        <p:sp>
          <p:nvSpPr>
            <p:cNvPr id="199" name="Google Shape;199;p17"/>
            <p:cNvSpPr/>
            <p:nvPr/>
          </p:nvSpPr>
          <p:spPr>
            <a:xfrm>
              <a:off x="4896" y="1019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0" name="Google Shape;200;p17"/>
            <p:cNvSpPr txBox="1"/>
            <p:nvPr/>
          </p:nvSpPr>
          <p:spPr>
            <a:xfrm>
              <a:off x="4973" y="1042"/>
              <a:ext cx="197" cy="2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1" name="Google Shape;201;p17"/>
            <p:cNvSpPr/>
            <p:nvPr/>
          </p:nvSpPr>
          <p:spPr>
            <a:xfrm>
              <a:off x="5346" y="1957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2" name="Google Shape;202;p17"/>
            <p:cNvSpPr txBox="1"/>
            <p:nvPr/>
          </p:nvSpPr>
          <p:spPr>
            <a:xfrm>
              <a:off x="5423" y="1980"/>
              <a:ext cx="196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3" name="Google Shape;203;p17"/>
            <p:cNvSpPr/>
            <p:nvPr/>
          </p:nvSpPr>
          <p:spPr>
            <a:xfrm>
              <a:off x="4446" y="1957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4" name="Google Shape;204;p17"/>
            <p:cNvSpPr/>
            <p:nvPr/>
          </p:nvSpPr>
          <p:spPr>
            <a:xfrm>
              <a:off x="4896" y="2895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571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5" name="Google Shape;205;p17"/>
            <p:cNvSpPr txBox="1"/>
            <p:nvPr/>
          </p:nvSpPr>
          <p:spPr>
            <a:xfrm>
              <a:off x="4973" y="2918"/>
              <a:ext cx="197" cy="2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4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06" name="Google Shape;206;p17"/>
            <p:cNvCxnSpPr/>
            <p:nvPr/>
          </p:nvCxnSpPr>
          <p:spPr>
            <a:xfrm flipH="1">
              <a:off x="4705" y="1312"/>
              <a:ext cx="327" cy="67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07" name="Google Shape;207;p17"/>
            <p:cNvCxnSpPr/>
            <p:nvPr/>
          </p:nvCxnSpPr>
          <p:spPr>
            <a:xfrm>
              <a:off x="4729" y="2239"/>
              <a:ext cx="244" cy="653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08" name="Google Shape;208;p17"/>
            <p:cNvCxnSpPr/>
            <p:nvPr/>
          </p:nvCxnSpPr>
          <p:spPr>
            <a:xfrm flipH="1">
              <a:off x="5129" y="2235"/>
              <a:ext cx="299" cy="65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09" name="Google Shape;209;p17"/>
            <p:cNvCxnSpPr/>
            <p:nvPr/>
          </p:nvCxnSpPr>
          <p:spPr>
            <a:xfrm>
              <a:off x="5125" y="1317"/>
              <a:ext cx="280" cy="668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sp>
        <p:nvSpPr>
          <p:cNvPr id="210" name="Google Shape;210;p17"/>
          <p:cNvSpPr txBox="1"/>
          <p:nvPr/>
        </p:nvSpPr>
        <p:spPr>
          <a:xfrm>
            <a:off x="6908800" y="4802187"/>
            <a:ext cx="2133600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1" baseline="-2500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= { }</a:t>
            </a:r>
            <a:endParaRPr/>
          </a:p>
          <a:p>
            <a:pPr indent="0" lvl="0" marL="0" marR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1" baseline="-2500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f</a:t>
            </a: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= { 4 }</a:t>
            </a:r>
            <a:endParaRPr/>
          </a:p>
          <a:p>
            <a:pPr indent="0" lvl="0" marL="0" marR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E = { (1,2), (1,3), (2,4), (3,4) }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211" name="Google Shape;211;p17"/>
          <p:cNvGrpSpPr/>
          <p:nvPr/>
        </p:nvGrpSpPr>
        <p:grpSpPr>
          <a:xfrm>
            <a:off x="2363788" y="868876"/>
            <a:ext cx="4475162" cy="3798888"/>
            <a:chOff x="1489" y="798"/>
            <a:chExt cx="2819" cy="2393"/>
          </a:xfrm>
        </p:grpSpPr>
        <p:sp>
          <p:nvSpPr>
            <p:cNvPr id="212" name="Google Shape;212;p17"/>
            <p:cNvSpPr/>
            <p:nvPr/>
          </p:nvSpPr>
          <p:spPr>
            <a:xfrm>
              <a:off x="3548" y="2895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571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3" name="Google Shape;213;p17"/>
            <p:cNvSpPr txBox="1"/>
            <p:nvPr/>
          </p:nvSpPr>
          <p:spPr>
            <a:xfrm>
              <a:off x="3598" y="2918"/>
              <a:ext cx="278" cy="2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10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4" name="Google Shape;214;p17"/>
            <p:cNvSpPr/>
            <p:nvPr/>
          </p:nvSpPr>
          <p:spPr>
            <a:xfrm>
              <a:off x="1899" y="1016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5" name="Google Shape;215;p17"/>
            <p:cNvSpPr txBox="1"/>
            <p:nvPr/>
          </p:nvSpPr>
          <p:spPr>
            <a:xfrm>
              <a:off x="1976" y="1039"/>
              <a:ext cx="196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6" name="Google Shape;216;p17"/>
            <p:cNvSpPr/>
            <p:nvPr/>
          </p:nvSpPr>
          <p:spPr>
            <a:xfrm>
              <a:off x="2309" y="1954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7" name="Google Shape;217;p17"/>
            <p:cNvSpPr txBox="1"/>
            <p:nvPr/>
          </p:nvSpPr>
          <p:spPr>
            <a:xfrm>
              <a:off x="2386" y="1977"/>
              <a:ext cx="197" cy="2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5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8" name="Google Shape;218;p17"/>
            <p:cNvSpPr/>
            <p:nvPr/>
          </p:nvSpPr>
          <p:spPr>
            <a:xfrm>
              <a:off x="1489" y="1954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9" name="Google Shape;219;p17"/>
            <p:cNvSpPr txBox="1"/>
            <p:nvPr/>
          </p:nvSpPr>
          <p:spPr>
            <a:xfrm>
              <a:off x="1566" y="1977"/>
              <a:ext cx="196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4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0" name="Google Shape;220;p17"/>
            <p:cNvSpPr/>
            <p:nvPr/>
          </p:nvSpPr>
          <p:spPr>
            <a:xfrm>
              <a:off x="1899" y="2892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571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1" name="Google Shape;221;p17"/>
            <p:cNvSpPr txBox="1"/>
            <p:nvPr/>
          </p:nvSpPr>
          <p:spPr>
            <a:xfrm>
              <a:off x="1976" y="2915"/>
              <a:ext cx="197" cy="2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8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22" name="Google Shape;222;p17"/>
            <p:cNvCxnSpPr/>
            <p:nvPr/>
          </p:nvCxnSpPr>
          <p:spPr>
            <a:xfrm flipH="1">
              <a:off x="1732" y="1309"/>
              <a:ext cx="303" cy="645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23" name="Google Shape;223;p17"/>
            <p:cNvCxnSpPr/>
            <p:nvPr/>
          </p:nvCxnSpPr>
          <p:spPr>
            <a:xfrm>
              <a:off x="1732" y="2236"/>
              <a:ext cx="280" cy="656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24" name="Google Shape;224;p17"/>
            <p:cNvCxnSpPr/>
            <p:nvPr/>
          </p:nvCxnSpPr>
          <p:spPr>
            <a:xfrm flipH="1">
              <a:off x="2128" y="2250"/>
              <a:ext cx="303" cy="642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25" name="Google Shape;225;p17"/>
            <p:cNvCxnSpPr/>
            <p:nvPr/>
          </p:nvCxnSpPr>
          <p:spPr>
            <a:xfrm>
              <a:off x="2128" y="1314"/>
              <a:ext cx="280" cy="643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26" name="Google Shape;226;p17"/>
            <p:cNvCxnSpPr/>
            <p:nvPr/>
          </p:nvCxnSpPr>
          <p:spPr>
            <a:xfrm>
              <a:off x="2074" y="798"/>
              <a:ext cx="0" cy="202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sp>
          <p:nvSpPr>
            <p:cNvPr id="227" name="Google Shape;227;p17"/>
            <p:cNvSpPr/>
            <p:nvPr/>
          </p:nvSpPr>
          <p:spPr>
            <a:xfrm>
              <a:off x="2725" y="1018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8" name="Google Shape;228;p17"/>
            <p:cNvSpPr txBox="1"/>
            <p:nvPr/>
          </p:nvSpPr>
          <p:spPr>
            <a:xfrm>
              <a:off x="2802" y="1041"/>
              <a:ext cx="196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9" name="Google Shape;229;p17"/>
            <p:cNvSpPr/>
            <p:nvPr/>
          </p:nvSpPr>
          <p:spPr>
            <a:xfrm>
              <a:off x="3135" y="1956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0" name="Google Shape;230;p17"/>
            <p:cNvSpPr txBox="1"/>
            <p:nvPr/>
          </p:nvSpPr>
          <p:spPr>
            <a:xfrm>
              <a:off x="3212" y="1979"/>
              <a:ext cx="197" cy="2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6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1" name="Google Shape;231;p17"/>
            <p:cNvSpPr/>
            <p:nvPr/>
          </p:nvSpPr>
          <p:spPr>
            <a:xfrm>
              <a:off x="2725" y="2894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571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2" name="Google Shape;232;p17"/>
            <p:cNvSpPr txBox="1"/>
            <p:nvPr/>
          </p:nvSpPr>
          <p:spPr>
            <a:xfrm>
              <a:off x="2802" y="2917"/>
              <a:ext cx="197" cy="2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9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33" name="Google Shape;233;p17"/>
            <p:cNvCxnSpPr/>
            <p:nvPr/>
          </p:nvCxnSpPr>
          <p:spPr>
            <a:xfrm>
              <a:off x="2592" y="2238"/>
              <a:ext cx="249" cy="654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34" name="Google Shape;234;p17"/>
            <p:cNvCxnSpPr/>
            <p:nvPr/>
          </p:nvCxnSpPr>
          <p:spPr>
            <a:xfrm flipH="1">
              <a:off x="2972" y="2250"/>
              <a:ext cx="293" cy="661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med" w="med" type="stealth"/>
              <a:tailEnd len="med" w="med" type="none"/>
            </a:ln>
          </p:spPr>
        </p:cxnSp>
        <p:cxnSp>
          <p:nvCxnSpPr>
            <p:cNvPr id="235" name="Google Shape;235;p17"/>
            <p:cNvCxnSpPr/>
            <p:nvPr/>
          </p:nvCxnSpPr>
          <p:spPr>
            <a:xfrm rot="10800000">
              <a:off x="2967" y="1293"/>
              <a:ext cx="241" cy="683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36" name="Google Shape;236;p17"/>
            <p:cNvCxnSpPr/>
            <p:nvPr/>
          </p:nvCxnSpPr>
          <p:spPr>
            <a:xfrm>
              <a:off x="2900" y="800"/>
              <a:ext cx="0" cy="202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sp>
          <p:nvSpPr>
            <p:cNvPr id="237" name="Google Shape;237;p17"/>
            <p:cNvSpPr/>
            <p:nvPr/>
          </p:nvSpPr>
          <p:spPr>
            <a:xfrm>
              <a:off x="3548" y="1019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8" name="Google Shape;238;p17"/>
            <p:cNvSpPr txBox="1"/>
            <p:nvPr/>
          </p:nvSpPr>
          <p:spPr>
            <a:xfrm>
              <a:off x="3625" y="1042"/>
              <a:ext cx="197" cy="2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9" name="Google Shape;239;p17"/>
            <p:cNvSpPr/>
            <p:nvPr/>
          </p:nvSpPr>
          <p:spPr>
            <a:xfrm>
              <a:off x="3958" y="1957"/>
              <a:ext cx="350" cy="296"/>
            </a:xfrm>
            <a:prstGeom prst="ellipse">
              <a:avLst/>
            </a:prstGeom>
            <a:solidFill>
              <a:srgbClr val="0066F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0" name="Google Shape;240;p17"/>
            <p:cNvSpPr txBox="1"/>
            <p:nvPr/>
          </p:nvSpPr>
          <p:spPr>
            <a:xfrm>
              <a:off x="4035" y="1980"/>
              <a:ext cx="196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7</a:t>
              </a:r>
              <a:endParaRPr b="1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41" name="Google Shape;241;p17"/>
            <p:cNvCxnSpPr/>
            <p:nvPr/>
          </p:nvCxnSpPr>
          <p:spPr>
            <a:xfrm flipH="1">
              <a:off x="3368" y="1312"/>
              <a:ext cx="298" cy="645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42" name="Google Shape;242;p17"/>
            <p:cNvCxnSpPr/>
            <p:nvPr/>
          </p:nvCxnSpPr>
          <p:spPr>
            <a:xfrm>
              <a:off x="3414" y="2231"/>
              <a:ext cx="252" cy="661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43" name="Google Shape;243;p17"/>
            <p:cNvCxnSpPr/>
            <p:nvPr/>
          </p:nvCxnSpPr>
          <p:spPr>
            <a:xfrm flipH="1">
              <a:off x="3782" y="2262"/>
              <a:ext cx="319" cy="63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44" name="Google Shape;244;p17"/>
            <p:cNvCxnSpPr/>
            <p:nvPr/>
          </p:nvCxnSpPr>
          <p:spPr>
            <a:xfrm>
              <a:off x="3782" y="1309"/>
              <a:ext cx="280" cy="668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45" name="Google Shape;245;p17"/>
            <p:cNvCxnSpPr/>
            <p:nvPr/>
          </p:nvCxnSpPr>
          <p:spPr>
            <a:xfrm flipH="1">
              <a:off x="2545" y="1319"/>
              <a:ext cx="296" cy="638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46" name="Google Shape;246;p17"/>
            <p:cNvCxnSpPr/>
            <p:nvPr/>
          </p:nvCxnSpPr>
          <p:spPr>
            <a:xfrm>
              <a:off x="3723" y="806"/>
              <a:ext cx="0" cy="202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sp>
        <p:nvSpPr>
          <p:cNvPr id="247" name="Google Shape;247;p17"/>
          <p:cNvSpPr txBox="1"/>
          <p:nvPr/>
        </p:nvSpPr>
        <p:spPr>
          <a:xfrm>
            <a:off x="2363788" y="4802187"/>
            <a:ext cx="4545012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1" baseline="-2500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= { 1, 2, 3 }</a:t>
            </a:r>
            <a:endParaRPr/>
          </a:p>
          <a:p>
            <a:pPr indent="0" lvl="0" marL="0" marR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1" baseline="-2500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f</a:t>
            </a: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= { 8, 9, 10 }</a:t>
            </a:r>
            <a:endParaRPr/>
          </a:p>
          <a:p>
            <a:pPr indent="0" lvl="0" marL="0" marR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E = { (1,4), (1,5), (2,5), (3,6), (3, 7), (4, 8), (5,8), (5,9), (6,2), (6,10), (7,10) (9,6) }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48" name="Google Shape;248;p17"/>
          <p:cNvSpPr/>
          <p:nvPr/>
        </p:nvSpPr>
        <p:spPr>
          <a:xfrm>
            <a:off x="7243762" y="1628781"/>
            <a:ext cx="1798638" cy="1608138"/>
          </a:xfrm>
          <a:prstGeom prst="irregularSeal2">
            <a:avLst/>
          </a:prstGeom>
          <a:solidFill>
            <a:srgbClr val="A5A5A5"/>
          </a:solidFill>
          <a:ln cap="flat" cmpd="sng" w="2857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 a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valid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graph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8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254" name="Google Shape;254;p18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255" name="Google Shape;255;p18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56" name="Google Shape;256;p18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Paths in Graphs</a:t>
            </a:r>
            <a:endParaRPr/>
          </a:p>
        </p:txBody>
      </p:sp>
      <p:sp>
        <p:nvSpPr>
          <p:cNvPr id="257" name="Google Shape;257;p18"/>
          <p:cNvSpPr txBox="1"/>
          <p:nvPr>
            <p:ph idx="1" type="body"/>
          </p:nvPr>
        </p:nvSpPr>
        <p:spPr>
          <a:xfrm>
            <a:off x="138113" y="768858"/>
            <a:ext cx="8867775" cy="252412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80"/>
              <a:buFont typeface="Gill Sans"/>
              <a:buChar char="•"/>
            </a:pPr>
            <a:r>
              <a:rPr lang="en-US">
                <a:solidFill>
                  <a:schemeClr val="lt2"/>
                </a:solidFill>
              </a:rPr>
              <a:t>Path</a:t>
            </a:r>
            <a:r>
              <a:rPr lang="en-US"/>
              <a:t> : A sequence of nodes – [n</a:t>
            </a:r>
            <a:r>
              <a:rPr baseline="-25000" lang="en-US"/>
              <a:t>1</a:t>
            </a:r>
            <a:r>
              <a:rPr lang="en-US"/>
              <a:t>, n</a:t>
            </a:r>
            <a:r>
              <a:rPr baseline="-25000" lang="en-US"/>
              <a:t>2</a:t>
            </a:r>
            <a:r>
              <a:rPr lang="en-US"/>
              <a:t>, …, n</a:t>
            </a:r>
            <a:r>
              <a:rPr baseline="-25000" lang="en-US"/>
              <a:t>M</a:t>
            </a:r>
            <a:r>
              <a:rPr lang="en-US"/>
              <a:t>]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Each pair of nodes is an edge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2"/>
              </a:buClr>
              <a:buSzPts val="2380"/>
              <a:buFont typeface="Gill Sans"/>
              <a:buChar char="•"/>
            </a:pPr>
            <a:r>
              <a:rPr lang="en-US">
                <a:solidFill>
                  <a:schemeClr val="lt2"/>
                </a:solidFill>
              </a:rPr>
              <a:t>Length</a:t>
            </a:r>
            <a:r>
              <a:rPr lang="en-US"/>
              <a:t> : The number of edges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A single node is a path of length 0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2"/>
              </a:buClr>
              <a:buSzPts val="2380"/>
              <a:buFont typeface="Gill Sans"/>
              <a:buChar char="•"/>
            </a:pPr>
            <a:r>
              <a:rPr lang="en-US">
                <a:solidFill>
                  <a:schemeClr val="lt2"/>
                </a:solidFill>
              </a:rPr>
              <a:t>Subpath</a:t>
            </a:r>
            <a:r>
              <a:rPr lang="en-US"/>
              <a:t> : A subsequence of nodes in </a:t>
            </a:r>
            <a:r>
              <a:rPr i="1" lang="en-US"/>
              <a:t>p</a:t>
            </a:r>
            <a:r>
              <a:rPr lang="en-US"/>
              <a:t> is a subpath of </a:t>
            </a:r>
            <a:r>
              <a:rPr i="1" lang="en-US"/>
              <a:t>p</a:t>
            </a:r>
            <a:endParaRPr/>
          </a:p>
        </p:txBody>
      </p:sp>
      <p:grpSp>
        <p:nvGrpSpPr>
          <p:cNvPr id="258" name="Google Shape;258;p18"/>
          <p:cNvGrpSpPr/>
          <p:nvPr/>
        </p:nvGrpSpPr>
        <p:grpSpPr>
          <a:xfrm>
            <a:off x="177800" y="3620090"/>
            <a:ext cx="4475163" cy="2892425"/>
            <a:chOff x="244" y="2197"/>
            <a:chExt cx="2819" cy="1822"/>
          </a:xfrm>
        </p:grpSpPr>
        <p:cxnSp>
          <p:nvCxnSpPr>
            <p:cNvPr id="259" name="Google Shape;259;p18"/>
            <p:cNvCxnSpPr/>
            <p:nvPr/>
          </p:nvCxnSpPr>
          <p:spPr>
            <a:xfrm flipH="1">
              <a:off x="463" y="2641"/>
              <a:ext cx="239" cy="401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60" name="Google Shape;260;p18"/>
            <p:cNvCxnSpPr/>
            <p:nvPr/>
          </p:nvCxnSpPr>
          <p:spPr>
            <a:xfrm>
              <a:off x="509" y="3338"/>
              <a:ext cx="222" cy="382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61" name="Google Shape;261;p18"/>
            <p:cNvCxnSpPr/>
            <p:nvPr/>
          </p:nvCxnSpPr>
          <p:spPr>
            <a:xfrm flipH="1">
              <a:off x="898" y="3318"/>
              <a:ext cx="229" cy="402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62" name="Google Shape;262;p18"/>
            <p:cNvCxnSpPr/>
            <p:nvPr/>
          </p:nvCxnSpPr>
          <p:spPr>
            <a:xfrm>
              <a:off x="939" y="2646"/>
              <a:ext cx="188" cy="432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63" name="Google Shape;263;p18"/>
            <p:cNvCxnSpPr/>
            <p:nvPr/>
          </p:nvCxnSpPr>
          <p:spPr>
            <a:xfrm>
              <a:off x="829" y="2202"/>
              <a:ext cx="0" cy="166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grpSp>
          <p:nvGrpSpPr>
            <p:cNvPr id="264" name="Google Shape;264;p18"/>
            <p:cNvGrpSpPr/>
            <p:nvPr/>
          </p:nvGrpSpPr>
          <p:grpSpPr>
            <a:xfrm>
              <a:off x="654" y="3720"/>
              <a:ext cx="1999" cy="299"/>
              <a:chOff x="654" y="3720"/>
              <a:chExt cx="1999" cy="299"/>
            </a:xfrm>
          </p:grpSpPr>
          <p:grpSp>
            <p:nvGrpSpPr>
              <p:cNvPr id="265" name="Google Shape;265;p18"/>
              <p:cNvGrpSpPr/>
              <p:nvPr/>
            </p:nvGrpSpPr>
            <p:grpSpPr>
              <a:xfrm>
                <a:off x="2303" y="3723"/>
                <a:ext cx="350" cy="296"/>
                <a:chOff x="2303" y="3723"/>
                <a:chExt cx="350" cy="296"/>
              </a:xfrm>
            </p:grpSpPr>
            <p:sp>
              <p:nvSpPr>
                <p:cNvPr id="266" name="Google Shape;266;p18"/>
                <p:cNvSpPr/>
                <p:nvPr/>
              </p:nvSpPr>
              <p:spPr>
                <a:xfrm>
                  <a:off x="2303" y="3723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571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67" name="Google Shape;267;p18"/>
                <p:cNvSpPr txBox="1"/>
                <p:nvPr/>
              </p:nvSpPr>
              <p:spPr>
                <a:xfrm>
                  <a:off x="2340" y="3746"/>
                  <a:ext cx="278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10</a:t>
                  </a:r>
                  <a:endParaRPr b="1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68" name="Google Shape;268;p18"/>
              <p:cNvGrpSpPr/>
              <p:nvPr/>
            </p:nvGrpSpPr>
            <p:grpSpPr>
              <a:xfrm>
                <a:off x="654" y="3720"/>
                <a:ext cx="350" cy="296"/>
                <a:chOff x="654" y="3720"/>
                <a:chExt cx="350" cy="296"/>
              </a:xfrm>
            </p:grpSpPr>
            <p:sp>
              <p:nvSpPr>
                <p:cNvPr id="269" name="Google Shape;269;p18"/>
                <p:cNvSpPr/>
                <p:nvPr/>
              </p:nvSpPr>
              <p:spPr>
                <a:xfrm>
                  <a:off x="654" y="3720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571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70" name="Google Shape;270;p18"/>
                <p:cNvSpPr txBox="1"/>
                <p:nvPr/>
              </p:nvSpPr>
              <p:spPr>
                <a:xfrm>
                  <a:off x="731" y="3743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8</a:t>
                  </a:r>
                  <a:endParaRPr b="1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71" name="Google Shape;271;p18"/>
              <p:cNvGrpSpPr/>
              <p:nvPr/>
            </p:nvGrpSpPr>
            <p:grpSpPr>
              <a:xfrm>
                <a:off x="1478" y="3722"/>
                <a:ext cx="350" cy="296"/>
                <a:chOff x="1480" y="3722"/>
                <a:chExt cx="350" cy="296"/>
              </a:xfrm>
            </p:grpSpPr>
            <p:sp>
              <p:nvSpPr>
                <p:cNvPr id="272" name="Google Shape;272;p18"/>
                <p:cNvSpPr/>
                <p:nvPr/>
              </p:nvSpPr>
              <p:spPr>
                <a:xfrm>
                  <a:off x="1480" y="3722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571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73" name="Google Shape;273;p18"/>
                <p:cNvSpPr txBox="1"/>
                <p:nvPr/>
              </p:nvSpPr>
              <p:spPr>
                <a:xfrm>
                  <a:off x="1557" y="3745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9</a:t>
                  </a:r>
                  <a:endParaRPr b="1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</p:grpSp>
        <p:cxnSp>
          <p:nvCxnSpPr>
            <p:cNvPr id="274" name="Google Shape;274;p18"/>
            <p:cNvCxnSpPr/>
            <p:nvPr/>
          </p:nvCxnSpPr>
          <p:spPr>
            <a:xfrm>
              <a:off x="1343" y="3318"/>
              <a:ext cx="236" cy="402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75" name="Google Shape;275;p18"/>
            <p:cNvCxnSpPr/>
            <p:nvPr/>
          </p:nvCxnSpPr>
          <p:spPr>
            <a:xfrm flipH="1">
              <a:off x="1734" y="3330"/>
              <a:ext cx="223" cy="409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med" w="med" type="stealth"/>
              <a:tailEnd len="med" w="med" type="none"/>
            </a:ln>
          </p:spPr>
        </p:cxnSp>
        <p:cxnSp>
          <p:nvCxnSpPr>
            <p:cNvPr id="276" name="Google Shape;276;p18"/>
            <p:cNvCxnSpPr/>
            <p:nvPr/>
          </p:nvCxnSpPr>
          <p:spPr>
            <a:xfrm>
              <a:off x="1768" y="2640"/>
              <a:ext cx="212" cy="44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med" w="med" type="stealth"/>
              <a:tailEnd len="med" w="med" type="none"/>
            </a:ln>
          </p:spPr>
        </p:cxnSp>
        <p:cxnSp>
          <p:nvCxnSpPr>
            <p:cNvPr id="277" name="Google Shape;277;p18"/>
            <p:cNvCxnSpPr/>
            <p:nvPr/>
          </p:nvCxnSpPr>
          <p:spPr>
            <a:xfrm>
              <a:off x="1655" y="2197"/>
              <a:ext cx="0" cy="173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grpSp>
          <p:nvGrpSpPr>
            <p:cNvPr id="278" name="Google Shape;278;p18"/>
            <p:cNvGrpSpPr/>
            <p:nvPr/>
          </p:nvGrpSpPr>
          <p:grpSpPr>
            <a:xfrm>
              <a:off x="654" y="2376"/>
              <a:ext cx="1999" cy="299"/>
              <a:chOff x="654" y="2376"/>
              <a:chExt cx="1999" cy="299"/>
            </a:xfrm>
          </p:grpSpPr>
          <p:grpSp>
            <p:nvGrpSpPr>
              <p:cNvPr id="279" name="Google Shape;279;p18"/>
              <p:cNvGrpSpPr/>
              <p:nvPr/>
            </p:nvGrpSpPr>
            <p:grpSpPr>
              <a:xfrm>
                <a:off x="654" y="2376"/>
                <a:ext cx="350" cy="296"/>
                <a:chOff x="654" y="1844"/>
                <a:chExt cx="350" cy="296"/>
              </a:xfrm>
            </p:grpSpPr>
            <p:sp>
              <p:nvSpPr>
                <p:cNvPr id="280" name="Google Shape;280;p18"/>
                <p:cNvSpPr/>
                <p:nvPr/>
              </p:nvSpPr>
              <p:spPr>
                <a:xfrm>
                  <a:off x="654" y="184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81" name="Google Shape;281;p18"/>
                <p:cNvSpPr txBox="1"/>
                <p:nvPr/>
              </p:nvSpPr>
              <p:spPr>
                <a:xfrm>
                  <a:off x="731" y="1867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1</a:t>
                  </a:r>
                  <a:endParaRPr b="1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82" name="Google Shape;282;p18"/>
              <p:cNvGrpSpPr/>
              <p:nvPr/>
            </p:nvGrpSpPr>
            <p:grpSpPr>
              <a:xfrm>
                <a:off x="1478" y="2378"/>
                <a:ext cx="350" cy="296"/>
                <a:chOff x="1480" y="1846"/>
                <a:chExt cx="350" cy="296"/>
              </a:xfrm>
            </p:grpSpPr>
            <p:sp>
              <p:nvSpPr>
                <p:cNvPr id="283" name="Google Shape;283;p18"/>
                <p:cNvSpPr/>
                <p:nvPr/>
              </p:nvSpPr>
              <p:spPr>
                <a:xfrm>
                  <a:off x="1480" y="1846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84" name="Google Shape;284;p18"/>
                <p:cNvSpPr txBox="1"/>
                <p:nvPr/>
              </p:nvSpPr>
              <p:spPr>
                <a:xfrm>
                  <a:off x="1557" y="1869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2</a:t>
                  </a:r>
                  <a:endParaRPr b="1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85" name="Google Shape;285;p18"/>
              <p:cNvGrpSpPr/>
              <p:nvPr/>
            </p:nvGrpSpPr>
            <p:grpSpPr>
              <a:xfrm>
                <a:off x="2303" y="2379"/>
                <a:ext cx="350" cy="296"/>
                <a:chOff x="2303" y="1847"/>
                <a:chExt cx="350" cy="296"/>
              </a:xfrm>
            </p:grpSpPr>
            <p:sp>
              <p:nvSpPr>
                <p:cNvPr id="286" name="Google Shape;286;p18"/>
                <p:cNvSpPr/>
                <p:nvPr/>
              </p:nvSpPr>
              <p:spPr>
                <a:xfrm>
                  <a:off x="2303" y="1847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87" name="Google Shape;287;p18"/>
                <p:cNvSpPr txBox="1"/>
                <p:nvPr/>
              </p:nvSpPr>
              <p:spPr>
                <a:xfrm>
                  <a:off x="2380" y="1870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3</a:t>
                  </a:r>
                  <a:endParaRPr b="1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</p:grpSp>
        <p:grpSp>
          <p:nvGrpSpPr>
            <p:cNvPr id="288" name="Google Shape;288;p18"/>
            <p:cNvGrpSpPr/>
            <p:nvPr/>
          </p:nvGrpSpPr>
          <p:grpSpPr>
            <a:xfrm>
              <a:off x="244" y="3048"/>
              <a:ext cx="2819" cy="299"/>
              <a:chOff x="244" y="3153"/>
              <a:chExt cx="2819" cy="299"/>
            </a:xfrm>
          </p:grpSpPr>
          <p:grpSp>
            <p:nvGrpSpPr>
              <p:cNvPr id="289" name="Google Shape;289;p18"/>
              <p:cNvGrpSpPr/>
              <p:nvPr/>
            </p:nvGrpSpPr>
            <p:grpSpPr>
              <a:xfrm>
                <a:off x="1067" y="3153"/>
                <a:ext cx="350" cy="296"/>
                <a:chOff x="1064" y="2782"/>
                <a:chExt cx="350" cy="296"/>
              </a:xfrm>
            </p:grpSpPr>
            <p:sp>
              <p:nvSpPr>
                <p:cNvPr id="290" name="Google Shape;290;p18"/>
                <p:cNvSpPr/>
                <p:nvPr/>
              </p:nvSpPr>
              <p:spPr>
                <a:xfrm>
                  <a:off x="1064" y="2782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91" name="Google Shape;291;p18"/>
                <p:cNvSpPr txBox="1"/>
                <p:nvPr/>
              </p:nvSpPr>
              <p:spPr>
                <a:xfrm>
                  <a:off x="1141" y="2805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5</a:t>
                  </a:r>
                  <a:endParaRPr b="1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92" name="Google Shape;292;p18"/>
              <p:cNvGrpSpPr/>
              <p:nvPr/>
            </p:nvGrpSpPr>
            <p:grpSpPr>
              <a:xfrm>
                <a:off x="244" y="3153"/>
                <a:ext cx="350" cy="296"/>
                <a:chOff x="244" y="2782"/>
                <a:chExt cx="350" cy="296"/>
              </a:xfrm>
            </p:grpSpPr>
            <p:sp>
              <p:nvSpPr>
                <p:cNvPr id="293" name="Google Shape;293;p18"/>
                <p:cNvSpPr/>
                <p:nvPr/>
              </p:nvSpPr>
              <p:spPr>
                <a:xfrm>
                  <a:off x="244" y="2782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94" name="Google Shape;294;p18"/>
                <p:cNvSpPr txBox="1"/>
                <p:nvPr/>
              </p:nvSpPr>
              <p:spPr>
                <a:xfrm>
                  <a:off x="321" y="2805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4</a:t>
                  </a:r>
                  <a:endParaRPr b="1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95" name="Google Shape;295;p18"/>
              <p:cNvGrpSpPr/>
              <p:nvPr/>
            </p:nvGrpSpPr>
            <p:grpSpPr>
              <a:xfrm>
                <a:off x="1890" y="3155"/>
                <a:ext cx="350" cy="296"/>
                <a:chOff x="1890" y="2784"/>
                <a:chExt cx="350" cy="296"/>
              </a:xfrm>
            </p:grpSpPr>
            <p:sp>
              <p:nvSpPr>
                <p:cNvPr id="296" name="Google Shape;296;p18"/>
                <p:cNvSpPr/>
                <p:nvPr/>
              </p:nvSpPr>
              <p:spPr>
                <a:xfrm>
                  <a:off x="1890" y="27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97" name="Google Shape;297;p18"/>
                <p:cNvSpPr txBox="1"/>
                <p:nvPr/>
              </p:nvSpPr>
              <p:spPr>
                <a:xfrm>
                  <a:off x="1967" y="2807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6</a:t>
                  </a:r>
                  <a:endParaRPr b="1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98" name="Google Shape;298;p18"/>
              <p:cNvGrpSpPr/>
              <p:nvPr/>
            </p:nvGrpSpPr>
            <p:grpSpPr>
              <a:xfrm>
                <a:off x="2713" y="3156"/>
                <a:ext cx="350" cy="296"/>
                <a:chOff x="2713" y="2785"/>
                <a:chExt cx="350" cy="296"/>
              </a:xfrm>
            </p:grpSpPr>
            <p:sp>
              <p:nvSpPr>
                <p:cNvPr id="299" name="Google Shape;299;p18"/>
                <p:cNvSpPr/>
                <p:nvPr/>
              </p:nvSpPr>
              <p:spPr>
                <a:xfrm>
                  <a:off x="2713" y="2785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300" name="Google Shape;300;p18"/>
                <p:cNvSpPr txBox="1"/>
                <p:nvPr/>
              </p:nvSpPr>
              <p:spPr>
                <a:xfrm>
                  <a:off x="2790" y="2808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7</a:t>
                  </a:r>
                  <a:endParaRPr b="1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</p:grpSp>
        <p:cxnSp>
          <p:nvCxnSpPr>
            <p:cNvPr id="301" name="Google Shape;301;p18"/>
            <p:cNvCxnSpPr/>
            <p:nvPr/>
          </p:nvCxnSpPr>
          <p:spPr>
            <a:xfrm flipH="1">
              <a:off x="2142" y="2640"/>
              <a:ext cx="219" cy="421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302" name="Google Shape;302;p18"/>
            <p:cNvCxnSpPr/>
            <p:nvPr/>
          </p:nvCxnSpPr>
          <p:spPr>
            <a:xfrm>
              <a:off x="2181" y="3335"/>
              <a:ext cx="212" cy="392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303" name="Google Shape;303;p18"/>
            <p:cNvCxnSpPr/>
            <p:nvPr/>
          </p:nvCxnSpPr>
          <p:spPr>
            <a:xfrm flipH="1">
              <a:off x="2533" y="3302"/>
              <a:ext cx="231" cy="418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304" name="Google Shape;304;p18"/>
            <p:cNvCxnSpPr/>
            <p:nvPr/>
          </p:nvCxnSpPr>
          <p:spPr>
            <a:xfrm>
              <a:off x="2589" y="2633"/>
              <a:ext cx="200" cy="456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305" name="Google Shape;305;p18"/>
            <p:cNvCxnSpPr/>
            <p:nvPr/>
          </p:nvCxnSpPr>
          <p:spPr>
            <a:xfrm flipH="1">
              <a:off x="1340" y="2655"/>
              <a:ext cx="208" cy="418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306" name="Google Shape;306;p18"/>
            <p:cNvCxnSpPr/>
            <p:nvPr/>
          </p:nvCxnSpPr>
          <p:spPr>
            <a:xfrm>
              <a:off x="2478" y="2232"/>
              <a:ext cx="0" cy="144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sp>
        <p:nvSpPr>
          <p:cNvPr id="307" name="Google Shape;307;p18"/>
          <p:cNvSpPr txBox="1"/>
          <p:nvPr/>
        </p:nvSpPr>
        <p:spPr>
          <a:xfrm>
            <a:off x="5676977" y="4080465"/>
            <a:ext cx="1712913" cy="1781175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Few Paths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[ 1, 4, 8 ]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[ 2, 5, 9, 6, 2 ]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[ 3, 7, 10 ]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9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313" name="Google Shape;313;p19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314" name="Google Shape;314;p19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5" name="Google Shape;315;p19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Test Paths and SESEs</a:t>
            </a:r>
            <a:endParaRPr/>
          </a:p>
        </p:txBody>
      </p:sp>
      <p:sp>
        <p:nvSpPr>
          <p:cNvPr id="316" name="Google Shape;316;p19"/>
          <p:cNvSpPr txBox="1"/>
          <p:nvPr>
            <p:ph idx="1" type="body"/>
          </p:nvPr>
        </p:nvSpPr>
        <p:spPr>
          <a:xfrm>
            <a:off x="138113" y="971550"/>
            <a:ext cx="8867775" cy="5292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80"/>
              <a:buFont typeface="Gill Sans"/>
              <a:buChar char="•"/>
            </a:pPr>
            <a:r>
              <a:rPr lang="en-US">
                <a:solidFill>
                  <a:schemeClr val="lt2"/>
                </a:solidFill>
              </a:rPr>
              <a:t>Test Path</a:t>
            </a:r>
            <a:r>
              <a:rPr lang="en-US"/>
              <a:t> : A path that starts at an initial node and ends at a final node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Test paths represent execution of test cases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–"/>
            </a:pPr>
            <a:r>
              <a:rPr lang="en-US" sz="2000"/>
              <a:t>Some test paths can be executed by many tests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–"/>
            </a:pPr>
            <a:r>
              <a:rPr lang="en-US" sz="2000"/>
              <a:t>Some test paths cannot be executed by any tests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2"/>
              </a:buClr>
              <a:buSzPts val="2380"/>
              <a:buFont typeface="Gill Sans"/>
              <a:buChar char="•"/>
            </a:pPr>
            <a:r>
              <a:rPr lang="en-US">
                <a:solidFill>
                  <a:schemeClr val="lt2"/>
                </a:solidFill>
              </a:rPr>
              <a:t>SESE graphs</a:t>
            </a:r>
            <a:r>
              <a:rPr lang="en-US"/>
              <a:t> : All  test paths start at a single node and end at another node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–"/>
            </a:pPr>
            <a:r>
              <a:rPr lang="en-US" sz="2000"/>
              <a:t>Single-entry, single-exit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–"/>
            </a:pPr>
            <a:r>
              <a:rPr lang="en-US" sz="2000"/>
              <a:t>N0 and Nf have exactly one node</a:t>
            </a:r>
            <a:endParaRPr/>
          </a:p>
        </p:txBody>
      </p:sp>
      <p:grpSp>
        <p:nvGrpSpPr>
          <p:cNvPr id="317" name="Google Shape;317;p19"/>
          <p:cNvGrpSpPr/>
          <p:nvPr/>
        </p:nvGrpSpPr>
        <p:grpSpPr>
          <a:xfrm>
            <a:off x="798513" y="4708525"/>
            <a:ext cx="4346575" cy="1443038"/>
            <a:chOff x="503" y="2966"/>
            <a:chExt cx="2738" cy="909"/>
          </a:xfrm>
        </p:grpSpPr>
        <p:grpSp>
          <p:nvGrpSpPr>
            <p:cNvPr id="318" name="Google Shape;318;p19"/>
            <p:cNvGrpSpPr/>
            <p:nvPr/>
          </p:nvGrpSpPr>
          <p:grpSpPr>
            <a:xfrm>
              <a:off x="730" y="3273"/>
              <a:ext cx="350" cy="296"/>
              <a:chOff x="4288" y="1746"/>
              <a:chExt cx="350" cy="296"/>
            </a:xfrm>
          </p:grpSpPr>
          <p:sp>
            <p:nvSpPr>
              <p:cNvPr id="319" name="Google Shape;319;p19"/>
              <p:cNvSpPr/>
              <p:nvPr/>
            </p:nvSpPr>
            <p:spPr>
              <a:xfrm>
                <a:off x="4288" y="1746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20" name="Google Shape;320;p19"/>
              <p:cNvSpPr txBox="1"/>
              <p:nvPr/>
            </p:nvSpPr>
            <p:spPr>
              <a:xfrm>
                <a:off x="4365" y="1769"/>
                <a:ext cx="196" cy="2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1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321" name="Google Shape;321;p19"/>
            <p:cNvGrpSpPr/>
            <p:nvPr/>
          </p:nvGrpSpPr>
          <p:grpSpPr>
            <a:xfrm>
              <a:off x="1255" y="2966"/>
              <a:ext cx="380" cy="908"/>
              <a:chOff x="1346" y="2965"/>
              <a:chExt cx="380" cy="908"/>
            </a:xfrm>
          </p:grpSpPr>
          <p:grpSp>
            <p:nvGrpSpPr>
              <p:cNvPr id="322" name="Google Shape;322;p19"/>
              <p:cNvGrpSpPr/>
              <p:nvPr/>
            </p:nvGrpSpPr>
            <p:grpSpPr>
              <a:xfrm>
                <a:off x="1346" y="3577"/>
                <a:ext cx="350" cy="296"/>
                <a:chOff x="4738" y="2684"/>
                <a:chExt cx="350" cy="296"/>
              </a:xfrm>
            </p:grpSpPr>
            <p:sp>
              <p:nvSpPr>
                <p:cNvPr id="323" name="Google Shape;323;p19"/>
                <p:cNvSpPr/>
                <p:nvPr/>
              </p:nvSpPr>
              <p:spPr>
                <a:xfrm>
                  <a:off x="47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324" name="Google Shape;324;p19"/>
                <p:cNvSpPr txBox="1"/>
                <p:nvPr/>
              </p:nvSpPr>
              <p:spPr>
                <a:xfrm>
                  <a:off x="4815" y="2707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3</a:t>
                  </a:r>
                  <a:endParaRPr b="1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325" name="Google Shape;325;p19"/>
              <p:cNvGrpSpPr/>
              <p:nvPr/>
            </p:nvGrpSpPr>
            <p:grpSpPr>
              <a:xfrm>
                <a:off x="1376" y="2965"/>
                <a:ext cx="350" cy="296"/>
                <a:chOff x="3838" y="2684"/>
                <a:chExt cx="350" cy="296"/>
              </a:xfrm>
            </p:grpSpPr>
            <p:sp>
              <p:nvSpPr>
                <p:cNvPr id="326" name="Google Shape;326;p19"/>
                <p:cNvSpPr/>
                <p:nvPr/>
              </p:nvSpPr>
              <p:spPr>
                <a:xfrm>
                  <a:off x="38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327" name="Google Shape;327;p19"/>
                <p:cNvSpPr txBox="1"/>
                <p:nvPr/>
              </p:nvSpPr>
              <p:spPr>
                <a:xfrm>
                  <a:off x="3915" y="2707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2</a:t>
                  </a:r>
                  <a:endParaRPr b="1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</p:grpSp>
        <p:grpSp>
          <p:nvGrpSpPr>
            <p:cNvPr id="328" name="Google Shape;328;p19"/>
            <p:cNvGrpSpPr/>
            <p:nvPr/>
          </p:nvGrpSpPr>
          <p:grpSpPr>
            <a:xfrm>
              <a:off x="2891" y="3273"/>
              <a:ext cx="350" cy="296"/>
              <a:chOff x="4288" y="3622"/>
              <a:chExt cx="350" cy="296"/>
            </a:xfrm>
          </p:grpSpPr>
          <p:sp>
            <p:nvSpPr>
              <p:cNvPr id="329" name="Google Shape;329;p19"/>
              <p:cNvSpPr/>
              <p:nvPr/>
            </p:nvSpPr>
            <p:spPr>
              <a:xfrm>
                <a:off x="4288" y="3622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571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30" name="Google Shape;330;p19"/>
              <p:cNvSpPr txBox="1"/>
              <p:nvPr/>
            </p:nvSpPr>
            <p:spPr>
              <a:xfrm>
                <a:off x="4365" y="3645"/>
                <a:ext cx="196" cy="2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7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cxnSp>
          <p:nvCxnSpPr>
            <p:cNvPr id="331" name="Google Shape;331;p19"/>
            <p:cNvCxnSpPr/>
            <p:nvPr/>
          </p:nvCxnSpPr>
          <p:spPr>
            <a:xfrm flipH="1" rot="10800000">
              <a:off x="1075" y="3193"/>
              <a:ext cx="250" cy="16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332" name="Google Shape;332;p19"/>
            <p:cNvCxnSpPr/>
            <p:nvPr/>
          </p:nvCxnSpPr>
          <p:spPr>
            <a:xfrm>
              <a:off x="503" y="3421"/>
              <a:ext cx="223" cy="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grpSp>
          <p:nvGrpSpPr>
            <p:cNvPr id="333" name="Google Shape;333;p19"/>
            <p:cNvGrpSpPr/>
            <p:nvPr/>
          </p:nvGrpSpPr>
          <p:grpSpPr>
            <a:xfrm>
              <a:off x="1810" y="3273"/>
              <a:ext cx="350" cy="296"/>
              <a:chOff x="4288" y="1746"/>
              <a:chExt cx="350" cy="296"/>
            </a:xfrm>
          </p:grpSpPr>
          <p:sp>
            <p:nvSpPr>
              <p:cNvPr id="334" name="Google Shape;334;p19"/>
              <p:cNvSpPr/>
              <p:nvPr/>
            </p:nvSpPr>
            <p:spPr>
              <a:xfrm>
                <a:off x="4288" y="1746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000">
                  <a:solidFill>
                    <a:srgbClr val="FAFD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35" name="Google Shape;335;p19"/>
              <p:cNvSpPr txBox="1"/>
              <p:nvPr/>
            </p:nvSpPr>
            <p:spPr>
              <a:xfrm>
                <a:off x="4364" y="1769"/>
                <a:ext cx="197" cy="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4</a:t>
                </a:r>
                <a:endParaRPr b="1" sz="20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336" name="Google Shape;336;p19"/>
            <p:cNvGrpSpPr/>
            <p:nvPr/>
          </p:nvGrpSpPr>
          <p:grpSpPr>
            <a:xfrm>
              <a:off x="2335" y="2967"/>
              <a:ext cx="380" cy="908"/>
              <a:chOff x="2450" y="2968"/>
              <a:chExt cx="380" cy="908"/>
            </a:xfrm>
          </p:grpSpPr>
          <p:grpSp>
            <p:nvGrpSpPr>
              <p:cNvPr id="337" name="Google Shape;337;p19"/>
              <p:cNvGrpSpPr/>
              <p:nvPr/>
            </p:nvGrpSpPr>
            <p:grpSpPr>
              <a:xfrm>
                <a:off x="2450" y="3580"/>
                <a:ext cx="350" cy="296"/>
                <a:chOff x="4738" y="2684"/>
                <a:chExt cx="350" cy="296"/>
              </a:xfrm>
            </p:grpSpPr>
            <p:sp>
              <p:nvSpPr>
                <p:cNvPr id="338" name="Google Shape;338;p19"/>
                <p:cNvSpPr/>
                <p:nvPr/>
              </p:nvSpPr>
              <p:spPr>
                <a:xfrm>
                  <a:off x="47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339" name="Google Shape;339;p19"/>
                <p:cNvSpPr txBox="1"/>
                <p:nvPr/>
              </p:nvSpPr>
              <p:spPr>
                <a:xfrm>
                  <a:off x="4815" y="2707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6</a:t>
                  </a:r>
                  <a:endParaRPr b="1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340" name="Google Shape;340;p19"/>
              <p:cNvGrpSpPr/>
              <p:nvPr/>
            </p:nvGrpSpPr>
            <p:grpSpPr>
              <a:xfrm>
                <a:off x="2480" y="2968"/>
                <a:ext cx="350" cy="296"/>
                <a:chOff x="3838" y="2684"/>
                <a:chExt cx="350" cy="296"/>
              </a:xfrm>
            </p:grpSpPr>
            <p:sp>
              <p:nvSpPr>
                <p:cNvPr id="341" name="Google Shape;341;p19"/>
                <p:cNvSpPr/>
                <p:nvPr/>
              </p:nvSpPr>
              <p:spPr>
                <a:xfrm>
                  <a:off x="38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cap="flat" cmpd="sng" w="19050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000">
                    <a:solidFill>
                      <a:srgbClr val="FAFD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342" name="Google Shape;342;p19"/>
                <p:cNvSpPr txBox="1"/>
                <p:nvPr/>
              </p:nvSpPr>
              <p:spPr>
                <a:xfrm>
                  <a:off x="3915" y="2707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2000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5</a:t>
                  </a:r>
                  <a:endParaRPr b="1" sz="20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</p:grpSp>
        <p:cxnSp>
          <p:nvCxnSpPr>
            <p:cNvPr id="343" name="Google Shape;343;p19"/>
            <p:cNvCxnSpPr/>
            <p:nvPr/>
          </p:nvCxnSpPr>
          <p:spPr>
            <a:xfrm flipH="1" rot="10800000">
              <a:off x="2679" y="3513"/>
              <a:ext cx="250" cy="16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344" name="Google Shape;344;p19"/>
            <p:cNvCxnSpPr/>
            <p:nvPr/>
          </p:nvCxnSpPr>
          <p:spPr>
            <a:xfrm flipH="1" rot="10800000">
              <a:off x="1595" y="3513"/>
              <a:ext cx="250" cy="16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345" name="Google Shape;345;p19"/>
            <p:cNvCxnSpPr/>
            <p:nvPr/>
          </p:nvCxnSpPr>
          <p:spPr>
            <a:xfrm flipH="1" rot="10800000">
              <a:off x="2147" y="3193"/>
              <a:ext cx="250" cy="16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346" name="Google Shape;346;p19"/>
            <p:cNvCxnSpPr/>
            <p:nvPr/>
          </p:nvCxnSpPr>
          <p:spPr>
            <a:xfrm>
              <a:off x="1055" y="3517"/>
              <a:ext cx="218" cy="15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347" name="Google Shape;347;p19"/>
            <p:cNvCxnSpPr/>
            <p:nvPr/>
          </p:nvCxnSpPr>
          <p:spPr>
            <a:xfrm>
              <a:off x="1607" y="3198"/>
              <a:ext cx="218" cy="15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348" name="Google Shape;348;p19"/>
            <p:cNvCxnSpPr/>
            <p:nvPr/>
          </p:nvCxnSpPr>
          <p:spPr>
            <a:xfrm>
              <a:off x="2123" y="3518"/>
              <a:ext cx="218" cy="15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349" name="Google Shape;349;p19"/>
            <p:cNvCxnSpPr/>
            <p:nvPr/>
          </p:nvCxnSpPr>
          <p:spPr>
            <a:xfrm>
              <a:off x="2707" y="3197"/>
              <a:ext cx="218" cy="157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sp>
        <p:nvSpPr>
          <p:cNvPr id="350" name="Google Shape;350;p19"/>
          <p:cNvSpPr txBox="1"/>
          <p:nvPr/>
        </p:nvSpPr>
        <p:spPr>
          <a:xfrm>
            <a:off x="5543550" y="4464050"/>
            <a:ext cx="3303588" cy="1938992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u="sng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Double-diamond graph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Four test paths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[1, 2, 4, 5, 7]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[1, 2, 4, 6, 7]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[1, 3, 4, 5, 7]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[1, 3, 4, 6, 7]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0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357" name="Google Shape;357;p20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358" name="Google Shape;358;p20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59" name="Google Shape;359;p20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Visiting and Touring</a:t>
            </a:r>
            <a:endParaRPr/>
          </a:p>
        </p:txBody>
      </p:sp>
      <p:sp>
        <p:nvSpPr>
          <p:cNvPr id="360" name="Google Shape;360;p20"/>
          <p:cNvSpPr txBox="1"/>
          <p:nvPr>
            <p:ph idx="1" type="body"/>
          </p:nvPr>
        </p:nvSpPr>
        <p:spPr>
          <a:xfrm>
            <a:off x="138113" y="1085850"/>
            <a:ext cx="8867775" cy="157956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80"/>
              <a:buFont typeface="Gill Sans"/>
              <a:buChar char="•"/>
            </a:pPr>
            <a:r>
              <a:rPr lang="en-US">
                <a:solidFill>
                  <a:schemeClr val="lt2"/>
                </a:solidFill>
              </a:rPr>
              <a:t>Visit</a:t>
            </a:r>
            <a:r>
              <a:rPr lang="en-US"/>
              <a:t> : A test path </a:t>
            </a:r>
            <a:r>
              <a:rPr i="1" lang="en-US"/>
              <a:t>p</a:t>
            </a:r>
            <a:r>
              <a:rPr lang="en-US"/>
              <a:t> </a:t>
            </a:r>
            <a:r>
              <a:rPr i="1" lang="en-US">
                <a:solidFill>
                  <a:schemeClr val="lt2"/>
                </a:solidFill>
              </a:rPr>
              <a:t>visits</a:t>
            </a:r>
            <a:r>
              <a:rPr lang="en-US"/>
              <a:t> node </a:t>
            </a:r>
            <a:r>
              <a:rPr i="1" lang="en-US"/>
              <a:t>n</a:t>
            </a:r>
            <a:r>
              <a:rPr lang="en-US"/>
              <a:t> if </a:t>
            </a:r>
            <a:r>
              <a:rPr i="1" lang="en-US"/>
              <a:t>n</a:t>
            </a:r>
            <a:r>
              <a:rPr lang="en-US"/>
              <a:t> is in </a:t>
            </a:r>
            <a:r>
              <a:rPr i="1" lang="en-US"/>
              <a:t>p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None/>
            </a:pPr>
            <a:r>
              <a:rPr lang="en-US"/>
              <a:t>               A test path </a:t>
            </a:r>
            <a:r>
              <a:rPr i="1" lang="en-US"/>
              <a:t>p</a:t>
            </a:r>
            <a:r>
              <a:rPr lang="en-US"/>
              <a:t> </a:t>
            </a:r>
            <a:r>
              <a:rPr i="1" lang="en-US">
                <a:solidFill>
                  <a:schemeClr val="lt2"/>
                </a:solidFill>
              </a:rPr>
              <a:t>visits</a:t>
            </a:r>
            <a:r>
              <a:rPr lang="en-US"/>
              <a:t> edge </a:t>
            </a:r>
            <a:r>
              <a:rPr i="1" lang="en-US"/>
              <a:t>e</a:t>
            </a:r>
            <a:r>
              <a:rPr lang="en-US"/>
              <a:t> if </a:t>
            </a:r>
            <a:r>
              <a:rPr i="1" lang="en-US"/>
              <a:t>e</a:t>
            </a:r>
            <a:r>
              <a:rPr lang="en-US"/>
              <a:t> is in </a:t>
            </a:r>
            <a:r>
              <a:rPr i="1" lang="en-US"/>
              <a:t>p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2"/>
              </a:buClr>
              <a:buSzPts val="2380"/>
              <a:buFont typeface="Gill Sans"/>
              <a:buChar char="•"/>
            </a:pPr>
            <a:r>
              <a:rPr lang="en-US">
                <a:solidFill>
                  <a:schemeClr val="lt2"/>
                </a:solidFill>
              </a:rPr>
              <a:t>Tour</a:t>
            </a:r>
            <a:r>
              <a:rPr lang="en-US"/>
              <a:t> : A test path </a:t>
            </a:r>
            <a:r>
              <a:rPr i="1" lang="en-US"/>
              <a:t>p</a:t>
            </a:r>
            <a:r>
              <a:rPr lang="en-US"/>
              <a:t> </a:t>
            </a:r>
            <a:r>
              <a:rPr i="1" lang="en-US">
                <a:solidFill>
                  <a:schemeClr val="lt2"/>
                </a:solidFill>
              </a:rPr>
              <a:t>tours</a:t>
            </a:r>
            <a:r>
              <a:rPr lang="en-US"/>
              <a:t> subpath </a:t>
            </a:r>
            <a:r>
              <a:rPr i="1" lang="en-US"/>
              <a:t>q</a:t>
            </a:r>
            <a:r>
              <a:rPr lang="en-US"/>
              <a:t> if </a:t>
            </a:r>
            <a:r>
              <a:rPr i="1" lang="en-US"/>
              <a:t>q</a:t>
            </a:r>
            <a:r>
              <a:rPr lang="en-US"/>
              <a:t> is a subpath of </a:t>
            </a:r>
            <a:r>
              <a:rPr i="1" lang="en-US"/>
              <a:t>p</a:t>
            </a:r>
            <a:endParaRPr/>
          </a:p>
        </p:txBody>
      </p:sp>
      <p:sp>
        <p:nvSpPr>
          <p:cNvPr id="361" name="Google Shape;361;p20"/>
          <p:cNvSpPr txBox="1"/>
          <p:nvPr/>
        </p:nvSpPr>
        <p:spPr>
          <a:xfrm>
            <a:off x="747713" y="3028950"/>
            <a:ext cx="7646987" cy="3046988"/>
          </a:xfrm>
          <a:prstGeom prst="rect">
            <a:avLst/>
          </a:prstGeom>
          <a:solidFill>
            <a:srgbClr val="0066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Path [ 1, 2, 4, 5, 7 ]</a:t>
            </a:r>
            <a:endParaRPr b="1" sz="24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Visits nodes 1, 2, 4, 5, 7</a:t>
            </a:r>
            <a:endParaRPr b="1" sz="24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Visits edges (1, 2),   (2, 4),   (4, 5),  (5, 7)</a:t>
            </a:r>
            <a:endParaRPr b="1" sz="24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Tours subpaths [1, 2, 4],   [2, 4, 5],   [4, 5, 7],   [1, 2, 4, 5],   [2, 4, 5, 7],  [1, 2, 4, 5, 7]</a:t>
            </a:r>
            <a:endParaRPr/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(</a:t>
            </a:r>
            <a:r>
              <a:rPr b="1" i="1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Also, each edge is technically a subpath</a:t>
            </a:r>
            <a:r>
              <a:rPr b="1" lang="en-US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)</a:t>
            </a:r>
            <a:endParaRPr b="1" sz="24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21"/>
          <p:cNvSpPr txBox="1"/>
          <p:nvPr>
            <p:ph idx="10" type="dt"/>
          </p:nvPr>
        </p:nvSpPr>
        <p:spPr>
          <a:xfrm>
            <a:off x="85725" y="6507163"/>
            <a:ext cx="377031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07)</a:t>
            </a:r>
            <a:endParaRPr/>
          </a:p>
        </p:txBody>
      </p:sp>
      <p:sp>
        <p:nvSpPr>
          <p:cNvPr id="368" name="Google Shape;368;p21"/>
          <p:cNvSpPr txBox="1"/>
          <p:nvPr>
            <p:ph idx="11" type="ftr"/>
          </p:nvPr>
        </p:nvSpPr>
        <p:spPr>
          <a:xfrm>
            <a:off x="4038600" y="6497638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369" name="Google Shape;369;p21"/>
          <p:cNvSpPr txBox="1"/>
          <p:nvPr>
            <p:ph idx="12" type="sldNum"/>
          </p:nvPr>
        </p:nvSpPr>
        <p:spPr>
          <a:xfrm>
            <a:off x="7216775" y="6489700"/>
            <a:ext cx="1905000" cy="29051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70" name="Google Shape;370;p21"/>
          <p:cNvSpPr txBox="1"/>
          <p:nvPr>
            <p:ph type="title"/>
          </p:nvPr>
        </p:nvSpPr>
        <p:spPr>
          <a:xfrm>
            <a:off x="85090" y="96838"/>
            <a:ext cx="896112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Tests and Test Paths</a:t>
            </a:r>
            <a:endParaRPr/>
          </a:p>
        </p:txBody>
      </p:sp>
      <p:sp>
        <p:nvSpPr>
          <p:cNvPr id="371" name="Google Shape;371;p21"/>
          <p:cNvSpPr txBox="1"/>
          <p:nvPr>
            <p:ph idx="1" type="body"/>
          </p:nvPr>
        </p:nvSpPr>
        <p:spPr>
          <a:xfrm>
            <a:off x="138113" y="1271588"/>
            <a:ext cx="8867775" cy="5072062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80"/>
              <a:buFont typeface="Gill Sans"/>
              <a:buChar char="•"/>
            </a:pPr>
            <a:r>
              <a:rPr lang="en-US">
                <a:solidFill>
                  <a:schemeClr val="lt2"/>
                </a:solidFill>
              </a:rPr>
              <a:t>path (</a:t>
            </a:r>
            <a:r>
              <a:rPr i="1" lang="en-US">
                <a:solidFill>
                  <a:schemeClr val="lt2"/>
                </a:solidFill>
              </a:rPr>
              <a:t>t</a:t>
            </a:r>
            <a:r>
              <a:rPr lang="en-US">
                <a:solidFill>
                  <a:schemeClr val="lt2"/>
                </a:solidFill>
              </a:rPr>
              <a:t>)</a:t>
            </a:r>
            <a:r>
              <a:rPr lang="en-US"/>
              <a:t> : The test path executed by test </a:t>
            </a:r>
            <a:r>
              <a:rPr i="1" lang="en-US"/>
              <a:t>t</a:t>
            </a:r>
            <a:endParaRPr sz="1800"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2"/>
              </a:buClr>
              <a:buSzPts val="2380"/>
              <a:buFont typeface="Gill Sans"/>
              <a:buChar char="•"/>
            </a:pPr>
            <a:r>
              <a:rPr lang="en-US">
                <a:solidFill>
                  <a:schemeClr val="lt2"/>
                </a:solidFill>
              </a:rPr>
              <a:t>path (</a:t>
            </a:r>
            <a:r>
              <a:rPr i="1" lang="en-US">
                <a:solidFill>
                  <a:schemeClr val="lt2"/>
                </a:solidFill>
              </a:rPr>
              <a:t>T</a:t>
            </a:r>
            <a:r>
              <a:rPr lang="en-US">
                <a:solidFill>
                  <a:schemeClr val="lt2"/>
                </a:solidFill>
              </a:rPr>
              <a:t>)</a:t>
            </a:r>
            <a:r>
              <a:rPr lang="en-US"/>
              <a:t> : The set of test paths executed by the set of tests </a:t>
            </a:r>
            <a:r>
              <a:rPr i="1" lang="en-US"/>
              <a:t>T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Each test executes </a:t>
            </a:r>
            <a:r>
              <a:rPr lang="en-US">
                <a:solidFill>
                  <a:schemeClr val="lt2"/>
                </a:solidFill>
              </a:rPr>
              <a:t>one and only one</a:t>
            </a:r>
            <a:r>
              <a:rPr lang="en-US"/>
              <a:t> test path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Complete execution from a start node to an final node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Gill Sans"/>
              <a:buChar char="•"/>
            </a:pPr>
            <a:r>
              <a:rPr lang="en-US"/>
              <a:t>A location in a graph (node or edge) can be </a:t>
            </a:r>
            <a:r>
              <a:rPr lang="en-US">
                <a:solidFill>
                  <a:schemeClr val="lt2"/>
                </a:solidFill>
              </a:rPr>
              <a:t>reached</a:t>
            </a:r>
            <a:r>
              <a:rPr lang="en-US"/>
              <a:t> from another location if there is a sequence of edges from the first location to the second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Gill Sans"/>
              <a:buChar char="–"/>
            </a:pPr>
            <a:r>
              <a:rPr i="1" lang="en-US">
                <a:solidFill>
                  <a:schemeClr val="lt2"/>
                </a:solidFill>
              </a:rPr>
              <a:t>Syntactic</a:t>
            </a:r>
            <a:r>
              <a:rPr i="1" lang="en-US"/>
              <a:t> reach</a:t>
            </a:r>
            <a:r>
              <a:rPr lang="en-US"/>
              <a:t> : A subpath exists in the graph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Gill Sans"/>
              <a:buChar char="–"/>
            </a:pPr>
            <a:r>
              <a:rPr i="1" lang="en-US">
                <a:solidFill>
                  <a:schemeClr val="lt2"/>
                </a:solidFill>
              </a:rPr>
              <a:t>Semantic</a:t>
            </a:r>
            <a:r>
              <a:rPr i="1" lang="en-US"/>
              <a:t> reach</a:t>
            </a:r>
            <a:r>
              <a:rPr lang="en-US"/>
              <a:t> : A test exists that can execute that subpath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This distinction will become important in section 7.3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intro">
  <a:themeElements>
    <a:clrScheme name="Custom 6">
      <a:dk1>
        <a:srgbClr val="5F5F5F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66CC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5CB9E7"/>
      </a:accent6>
      <a:hlink>
        <a:srgbClr val="FFFF00"/>
      </a:hlink>
      <a:folHlink>
        <a:srgbClr val="FFC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