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notesMasterIdLst>
    <p:notesMasterId r:id="rId34"/>
  </p:notesMasterIdLst>
  <p:sldIdLst>
    <p:sldId id="256" r:id="rId2"/>
    <p:sldId id="257" r:id="rId3"/>
    <p:sldId id="258" r:id="rId4"/>
    <p:sldId id="260" r:id="rId5"/>
    <p:sldId id="261" r:id="rId6"/>
    <p:sldId id="271" r:id="rId7"/>
    <p:sldId id="279" r:id="rId8"/>
    <p:sldId id="284" r:id="rId9"/>
    <p:sldId id="293" r:id="rId10"/>
    <p:sldId id="287" r:id="rId11"/>
    <p:sldId id="289" r:id="rId12"/>
    <p:sldId id="292" r:id="rId13"/>
    <p:sldId id="280" r:id="rId14"/>
    <p:sldId id="290" r:id="rId15"/>
    <p:sldId id="262" r:id="rId16"/>
    <p:sldId id="264" r:id="rId17"/>
    <p:sldId id="265" r:id="rId18"/>
    <p:sldId id="266" r:id="rId19"/>
    <p:sldId id="267" r:id="rId20"/>
    <p:sldId id="282" r:id="rId21"/>
    <p:sldId id="272" r:id="rId22"/>
    <p:sldId id="281" r:id="rId23"/>
    <p:sldId id="270" r:id="rId24"/>
    <p:sldId id="273" r:id="rId25"/>
    <p:sldId id="274" r:id="rId26"/>
    <p:sldId id="275" r:id="rId27"/>
    <p:sldId id="276" r:id="rId28"/>
    <p:sldId id="277" r:id="rId29"/>
    <p:sldId id="278" r:id="rId30"/>
    <p:sldId id="294" r:id="rId31"/>
    <p:sldId id="286" r:id="rId32"/>
    <p:sldId id="283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1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9EE378-5957-4E2F-BC3C-66B456ED477F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5A8C3-FA96-4762-A7D4-8430E50D31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1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0E543-E504-4950-BD29-83E36187481E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00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50FE-711D-4907-BAB0-B1F991F6B029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6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22CC8-0EAD-41C4-B0C3-B42C8A939C60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2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68AD-C66B-4C03-BCA6-5D102B2A201D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4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698D9-C2E4-4D5E-BE3D-4684B6398996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186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38079-B00D-49B9-AC4C-56A7EE89E2B9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0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66C7-262C-4654-9DF7-AD4FB7A89725}" type="datetime1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0509B-CCD1-4F8E-9836-65F02A851476}" type="datetime1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051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88484-ABE0-4AA3-A5AD-277EE3294784}" type="datetime1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7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6BD622A-E1B8-4CA8-9C9B-B63820F5AE08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2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D7AE-7533-4CC1-99AC-322B0664ADE9}" type="datetime1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0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3680F4-AF8B-4F01-BDD1-1B5A3F6CD61A}" type="datetime1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B634A6-C860-4969-84C4-BEC365B487C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695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2ED80-8895-48F7-8162-80D678C5A8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Scientific and technical writing for ICT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7B63FE-31B1-4C15-B937-9F8071D061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Lecture 4. </a:t>
            </a:r>
            <a:r>
              <a:rPr lang="en-US" sz="3200" dirty="0"/>
              <a:t>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DFB80-D509-4F82-A374-4E130C03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0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1. </a:t>
            </a:r>
            <a:r>
              <a:rPr lang="en-US" dirty="0"/>
              <a:t>Identify the requirements and follow the instructions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Follow the instructions.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Look for sample reports.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Look at samples in libraries or provided by the ICT department.</a:t>
            </a:r>
          </a:p>
          <a:p>
            <a:pPr lvl="3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1600" b="1" dirty="0">
                <a:solidFill>
                  <a:srgbClr val="FF0000"/>
                </a:solidFill>
              </a:rPr>
              <a:t>DO NOT CONSIDER IT AS PERFECT, YOU HAVE TO IMPROVE IT.</a:t>
            </a:r>
            <a:endParaRPr lang="en-US" sz="160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You must respect the report constraints: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Template, structures, page limitation, font rules, etc.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Try to reach at the maximum number of pages.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0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5D2D9-1E31-4001-9181-AA42482F1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BA3DC-FC68-4095-94F2-322AE28BD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2. Structure and list your idea, problematic, story</a:t>
            </a:r>
          </a:p>
          <a:p>
            <a:pPr marL="38862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Can be innovative and creative.</a:t>
            </a:r>
          </a:p>
          <a:p>
            <a:pPr marL="38862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/>
              <a:t>Typical structure: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Introduction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Proposed Methods, Proposed Systems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Methodology/Technology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Experiments and Results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Conclusion and perspectives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87F79-78D6-4594-8F9A-7070B720B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59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dirty="0"/>
              <a:t>3. Prepare your data/information.</a:t>
            </a:r>
          </a:p>
          <a:p>
            <a:r>
              <a:rPr lang="en-US" dirty="0"/>
              <a:t>Figure: </a:t>
            </a:r>
            <a:r>
              <a:rPr lang="en-US" b="1" dirty="0">
                <a:solidFill>
                  <a:srgbClr val="FF0000"/>
                </a:solidFill>
              </a:rPr>
              <a:t>DO NOT capture screen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use “export” to save your figures as images</a:t>
            </a:r>
            <a:r>
              <a:rPr lang="en-US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Architecture: 3-layer, C4 model, MVC,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Frameworks, models, or pipelines for the input/output processing.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Diagrams: flowchart, database, class, object, entity relation, use-case, sequence, activity, etc.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Charts: pie, bar, line, etc., for performance analysis.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u="sng" dirty="0"/>
              <a:t>Caption is placed below the figure and ends with a period</a:t>
            </a:r>
            <a:r>
              <a:rPr lang="en-US" dirty="0"/>
              <a:t>. </a:t>
            </a:r>
          </a:p>
          <a:p>
            <a:r>
              <a:rPr lang="en-US" dirty="0"/>
              <a:t>Tables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u="sng" dirty="0"/>
              <a:t>Caption is placed above the figure and ends with a period</a:t>
            </a:r>
            <a:r>
              <a:rPr lang="en-US" dirty="0"/>
              <a:t>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Organize numerical values or text for comparisons. </a:t>
            </a:r>
          </a:p>
          <a:p>
            <a:r>
              <a:rPr lang="en-US" dirty="0">
                <a:solidFill>
                  <a:srgbClr val="FF0000"/>
                </a:solidFill>
              </a:rPr>
              <a:t>Note: Source code is not your data, do not put them in the report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10ADF-43AF-4FEA-BFDB-D4968F131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Figure/Table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8A2AB-464C-4B13-AC51-6D8D4E53B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any paper in the Internet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6BEB4D-0891-49E5-9000-CB96A3FB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59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Write paragraph…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We are going to analyze the detail in each report section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/>
              <a:t>Keep in mind about writing styles, English writing rules.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19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BBF-FE05-4087-BB7B-88019F0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1. Introduction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ED21-3892-4BBC-8F62-6276C229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FF0000"/>
                </a:solidFill>
              </a:rPr>
              <a:t>Note</a:t>
            </a:r>
            <a:r>
              <a:rPr lang="en-US" dirty="0">
                <a:solidFill>
                  <a:srgbClr val="FF0000"/>
                </a:solidFill>
              </a:rPr>
              <a:t>: the topic must be described clearly and precisely in the first few pages so that it can be understood easily.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Context and motivation: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How do you come up with the idea?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is the actual application?</a:t>
            </a:r>
          </a:p>
          <a:p>
            <a:pPr lvl="2"/>
            <a:r>
              <a:rPr lang="en-US" dirty="0"/>
              <a:t>Define the topic (if necessary)</a:t>
            </a:r>
          </a:p>
          <a:p>
            <a:pPr lvl="2"/>
            <a:r>
              <a:rPr lang="en-US" dirty="0"/>
              <a:t>Explain terminology in the context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is your proposal? </a:t>
            </a:r>
          </a:p>
          <a:p>
            <a:pPr lvl="2"/>
            <a:r>
              <a:rPr lang="en-US" dirty="0"/>
              <a:t>Explain briefly the solution, approach</a:t>
            </a:r>
          </a:p>
          <a:p>
            <a:pPr lvl="2"/>
            <a:r>
              <a:rPr lang="en-US" dirty="0"/>
              <a:t>Describe a general proposal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Give and analyze similarly existing applications, works,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7D83-C58F-46BE-BB3D-6B4EF78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7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BBF-FE05-4087-BB7B-88019F0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1. Introduction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ED21-3892-4BBC-8F62-6276C229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Objectives list multiple items (should be 3+)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are your targets?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do you intend to achieve?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do you provide?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Objectives must be </a:t>
            </a:r>
            <a:r>
              <a:rPr lang="en-US" b="1" dirty="0">
                <a:solidFill>
                  <a:schemeClr val="accent2"/>
                </a:solidFill>
              </a:rPr>
              <a:t>SMART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Specific</a:t>
            </a:r>
            <a:r>
              <a:rPr lang="en-US" dirty="0"/>
              <a:t>: be specific about your desired outcomes.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Measurable: </a:t>
            </a:r>
            <a:r>
              <a:rPr lang="en-US" dirty="0"/>
              <a:t>create metrics to measure your progress toward achieving your objectives.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Achievable:</a:t>
            </a:r>
            <a:r>
              <a:rPr lang="en-US" dirty="0"/>
              <a:t> be sure to create objectives that you can realistically achieve.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Relevant:</a:t>
            </a:r>
            <a:r>
              <a:rPr lang="en-US" dirty="0"/>
              <a:t> make your objectives relevant to your research and your overall goals.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Time-bound</a:t>
            </a:r>
            <a:r>
              <a:rPr lang="en-US" dirty="0"/>
              <a:t>: respect the time (or space) restriction.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7D83-C58F-46BE-BB3D-6B4EF78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0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BBF-FE05-4087-BB7B-88019F0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1. Introduction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ED21-3892-4BBC-8F62-6276C229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Expected outcomes: give a few itemizes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are the physical outcomes?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did you achieve?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is the final result?</a:t>
            </a:r>
          </a:p>
          <a:p>
            <a:pPr lvl="2"/>
            <a:r>
              <a:rPr lang="en-US" dirty="0"/>
              <a:t>Applications, websites, etc.</a:t>
            </a:r>
          </a:p>
          <a:p>
            <a:pPr lvl="2"/>
            <a:r>
              <a:rPr lang="en-US" dirty="0"/>
              <a:t>Databases, files (text, images, etc.). </a:t>
            </a:r>
          </a:p>
          <a:p>
            <a:pPr lvl="2"/>
            <a:r>
              <a:rPr lang="en-US" dirty="0"/>
              <a:t>Experiments, evaluation.</a:t>
            </a:r>
          </a:p>
          <a:p>
            <a:pPr lvl="2"/>
            <a:r>
              <a:rPr lang="en-US" dirty="0"/>
              <a:t>Simulation, testing results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The introduction always ends with a section to describe the report structure.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/>
              <a:t>Contribution</a:t>
            </a:r>
            <a:r>
              <a:rPr lang="en-US" dirty="0" smtClean="0"/>
              <a:t>: (note: you work in a team… 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Describe your actual work, your part, </a:t>
            </a:r>
            <a:r>
              <a:rPr lang="en-US" smtClean="0"/>
              <a:t>your task </a:t>
            </a:r>
            <a:r>
              <a:rPr lang="en-US" dirty="0" smtClean="0"/>
              <a:t>in </a:t>
            </a:r>
            <a:r>
              <a:rPr lang="en-US" smtClean="0"/>
              <a:t>the project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7D83-C58F-46BE-BB3D-6B4EF78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2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828C1-71F0-432F-86B8-7D21C90C1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3A126-F08B-45EC-97AA-4CB31608F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Topic: Developing a website for USTH admission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Context: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Manual management of admission applications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Inconsistent tools for admission management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Errors and incorrect </a:t>
            </a:r>
            <a:r>
              <a:rPr lang="en-US" dirty="0" smtClean="0"/>
              <a:t>occurred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Compare the proposed system with existing applications in real-life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Motivation: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Design and implement a system to facilitate the admission process at USTH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/>
              <a:t>Note: you must explain keywords such as admission, application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D6851-351F-43D9-A40A-28C6F37A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1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7287E-E556-4031-AA2C-4B7F0C0DE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6B15F-9292-4307-8066-30CA4BA5C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Objectives: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Create a secure and confidential database of applicants.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Develop a support tool for the admission management at USTH.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Provide a system with rich functionality facilitating the admission work.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 Outcomes: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website that provides submission features for applicants and application management for staff.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website that can run on different platforms (OS, devices).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 secure database that can help staff make reports and statistical analyses.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  Contributions (</a:t>
            </a:r>
            <a:r>
              <a:rPr lang="en-US" dirty="0" err="1" smtClean="0"/>
              <a:t>Quang</a:t>
            </a:r>
            <a:r>
              <a:rPr lang="en-US" dirty="0" smtClean="0"/>
              <a:t>): Team – 15 members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Analyze the requirements in admission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Design the system: architecture, database, use-cases.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Test the system functions.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Prepare the report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514F25-AAE2-47D9-B784-5411ACE5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8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9F5-F829-429B-948E-D3C72318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006B-9A0C-4B9B-866A-106005B9C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 report is a document or a statement that presents information in an organized format for a specific audience and purpose.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This course introduces how to write the following report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Report for Group Project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Graduation thesis: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/>
              <a:t>(Bachelor)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Master Thesis: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thạc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/>
              <a:t>(Master)</a:t>
            </a:r>
          </a:p>
          <a:p>
            <a:pPr lvl="2">
              <a:lnSpc>
                <a:spcPct val="150000"/>
              </a:lnSpc>
            </a:pPr>
            <a:r>
              <a:rPr lang="en-US" sz="1600" dirty="0"/>
              <a:t>PhD thesis: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(Doctor)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98C8B-1D27-412E-965E-C5015602B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77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510C-4666-4080-B856-B046F5591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2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A0D5-E753-488D-AA28-3F399C0A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US" dirty="0"/>
              <a:t>Topic 1 – ICT Steel price prediction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Context: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Steel price (buy) components affect to price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Location: China, </a:t>
            </a:r>
            <a:r>
              <a:rPr lang="en-US" sz="1400" dirty="0" err="1"/>
              <a:t>Aus</a:t>
            </a:r>
            <a:r>
              <a:rPr lang="en-US" sz="1400" dirty="0"/>
              <a:t>, application -&gt; stock price, bitcoin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Regression: </a:t>
            </a:r>
          </a:p>
          <a:p>
            <a:pPr marL="450342" indent="-285750">
              <a:buFont typeface="Wingdings" panose="05000000000000000000" pitchFamily="2" charset="2"/>
              <a:buChar char="§"/>
            </a:pPr>
            <a:r>
              <a:rPr lang="en-US" dirty="0"/>
              <a:t>Objectives: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Study and analyze steel price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Implement and test ML models for regression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Evaluate and predict actual prices.</a:t>
            </a:r>
          </a:p>
          <a:p>
            <a:pPr marL="450342" indent="-285750">
              <a:buFont typeface="Wingdings" panose="05000000000000000000" pitchFamily="2" charset="2"/>
              <a:buChar char="§"/>
            </a:pPr>
            <a:r>
              <a:rPr lang="en-US" dirty="0"/>
              <a:t>Outcomes: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pipeline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model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demo/ an application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DC0A7-3E23-43F8-A9B6-0A44A7A4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6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510C-4666-4080-B856-B046F5591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2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A0D5-E753-488D-AA28-3F399C0A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US" dirty="0"/>
              <a:t>Topic 2: DS –Road </a:t>
            </a:r>
            <a:r>
              <a:rPr lang="en-US" dirty="0" err="1"/>
              <a:t>landmarking</a:t>
            </a:r>
            <a:r>
              <a:rPr lang="en-US" dirty="0"/>
              <a:t> segmentation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 Context: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Road </a:t>
            </a:r>
            <a:r>
              <a:rPr lang="en-US" sz="1400" dirty="0" err="1"/>
              <a:t>landmarking</a:t>
            </a:r>
            <a:r>
              <a:rPr lang="en-US" sz="1400" dirty="0"/>
              <a:t>: 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Image segmentation</a:t>
            </a:r>
          </a:p>
          <a:p>
            <a:pPr marL="576263" lvl="1" indent="-177800">
              <a:buFont typeface="Arial" panose="020B0604020202020204" pitchFamily="34" charset="0"/>
              <a:buChar char="•"/>
            </a:pPr>
            <a:r>
              <a:rPr lang="en-US" sz="1400" dirty="0"/>
              <a:t>Proposal: deep learning + database</a:t>
            </a:r>
          </a:p>
          <a:p>
            <a:pPr marL="450342" indent="-285750">
              <a:buFont typeface="Wingdings" panose="05000000000000000000" pitchFamily="2" charset="2"/>
              <a:buChar char="§"/>
            </a:pPr>
            <a:r>
              <a:rPr lang="en-US" dirty="0"/>
              <a:t>Objectives: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Create a benchmark dataset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Build a deep learning model on the combined dataset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Test on video captured by a drone </a:t>
            </a:r>
          </a:p>
          <a:p>
            <a:pPr marL="450342" indent="-285750">
              <a:buFont typeface="Wingdings" panose="05000000000000000000" pitchFamily="2" charset="2"/>
              <a:buChar char="§"/>
            </a:pPr>
            <a:r>
              <a:rPr lang="en-US" dirty="0"/>
              <a:t>Outcomes: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pipeline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model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demo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DC0A7-3E23-43F8-A9B6-0A44A7A4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2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C510C-4666-4080-B856-B046F5591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2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CA0D5-E753-488D-AA28-3F399C0A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dirty="0"/>
              <a:t>Topic 3: CS – ransomware encryption through  folder protection strategies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Context: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Ransomware encryption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Folder protection: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Objectives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Propose a secure method/technique to protect folders/files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Study state-of-art methods in ransomware encryption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Establish a simulation/ a testing environment for folder protection.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Outcomes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demo/application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A comparison on performance between different techniques in …..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DC0A7-3E23-43F8-A9B6-0A44A7A4A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7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BBF-FE05-4087-BB7B-88019F0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700" dirty="0"/>
              <a:t>2. Proposed Methods / Systems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ED21-3892-4BBC-8F62-6276C229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Transition from the introduction: objectives, outcomes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Define the problematics in more detail.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Explain the terminology, keywords, or particular features and definitions in the context.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Define the environment, specifications, and requirements of the system.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Stakeholder: users will use the system.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Functional requirements: describe how the system does or features.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Authentication, Permission and collaboration, UI/UX, Reporting,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Non-functional requirements: describe the properties of the system. 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Efficiency, Performance, Availability, Scalability,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Describe your solution, proposal, proposed system, or framework in detail.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Describe your material, procedure, theory, and related works.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Describe your testing, simulation environment.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7D83-C58F-46BE-BB3D-6B4EF78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4ABBF-FE05-4087-BB7B-88019F02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700" dirty="0"/>
              <a:t>2. Proposed Methods / Systems (cont.)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1ED21-3892-4BBC-8F62-6276C2298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Explain (</a:t>
            </a:r>
            <a:r>
              <a:rPr lang="en-US" sz="2000" i="1" dirty="0">
                <a:solidFill>
                  <a:schemeClr val="tx1"/>
                </a:solidFill>
              </a:rPr>
              <a:t>existing, probably</a:t>
            </a:r>
            <a:r>
              <a:rPr lang="en-US" sz="2000" dirty="0">
                <a:solidFill>
                  <a:schemeClr val="tx1"/>
                </a:solidFill>
              </a:rPr>
              <a:t>) new features in your systems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How does the system handle the input and obtain the output?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How does the technology communicate?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What is the data flow? particular data format?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Are there any exceptions </a:t>
            </a:r>
            <a:r>
              <a:rPr lang="en-US" sz="1600" dirty="0">
                <a:solidFill>
                  <a:schemeClr val="tx1"/>
                </a:solidFill>
              </a:rPr>
              <a:t>or </a:t>
            </a:r>
            <a:r>
              <a:rPr lang="en-US" sz="1600">
                <a:solidFill>
                  <a:schemeClr val="tx1"/>
                </a:solidFill>
              </a:rPr>
              <a:t>difficulties </a:t>
            </a:r>
            <a:r>
              <a:rPr lang="en-US" sz="1600" smtClean="0">
                <a:solidFill>
                  <a:schemeClr val="tx1"/>
                </a:solidFill>
              </a:rPr>
              <a:t>to be </a:t>
            </a:r>
            <a:r>
              <a:rPr lang="en-US" sz="1600" dirty="0">
                <a:solidFill>
                  <a:schemeClr val="tx1"/>
                </a:solidFill>
              </a:rPr>
              <a:t>handled? What are the solutions, algorithms, or processes?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Highlight the work that has been done.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Insert figures including architecture, overall pipeline, framework,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97D83-C58F-46BE-BB3D-6B4EF78D2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519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FC76-66CC-4998-A9A8-71FED1A3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3. Methodology / Technology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D33C-6DC0-475D-9A40-1C92CEA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400" b="1" u="sng" dirty="0">
                <a:solidFill>
                  <a:schemeClr val="bg2">
                    <a:lumMod val="50000"/>
                  </a:schemeClr>
                </a:solidFill>
              </a:rPr>
              <a:t>REMEMBER</a:t>
            </a:r>
            <a:r>
              <a:rPr lang="en-US" sz="2400" dirty="0"/>
              <a:t> to repeat the topic and the problems you are dealing with (transition).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For each solution and proposition in the previous section.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What is the problem? What should we do?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What is the theory? What is your approach?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What are the technology, algorithm, framework?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Analyze, study, and implement each case study/use-case/test-case.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Propose technical solutions, improve optimization functions, enhance the algorithm performance, etc.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A5847-F42F-4F29-9A9C-4F02BB95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5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FC76-66CC-4998-A9A8-71FED1A3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3. Methodology / Technology (cont.)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D33C-6DC0-475D-9A40-1C92CEA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From the overall architecture, present briefly the technology in the system modules and functionalities.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How and where do you use the technologies?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How do the technologies work in the system?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FF0000"/>
                </a:solidFill>
              </a:rPr>
              <a:t>Note: Listing or describing all technologies are not sufficient.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Insert diagrams including database, class, ER, sequence, activity, flowchart, etc.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Present about algorithms, methods used in experiments.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It’s very interesting if you can propose something.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A5847-F42F-4F29-9A9C-4F02BB95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20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FC76-66CC-4998-A9A8-71FED1A3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4. Experiments and 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D33C-6DC0-475D-9A40-1C92CEA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Present your processing data and perform data analysis.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Note: if the data processing is essential, you can create a section for data analysis.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Describe the data processing step.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Provide the experimental protocol or setting.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</a:rPr>
              <a:t>Express your test cases, test environment, and experiments.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i="1" dirty="0">
                <a:solidFill>
                  <a:schemeClr val="accent2">
                    <a:lumMod val="75000"/>
                  </a:schemeClr>
                </a:solidFill>
              </a:rPr>
              <a:t>Note: Perform multiple experiments: simulation runs, test scenarios, datasets, models.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A5847-F42F-4F29-9A9C-4F02BB95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7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FC76-66CC-4998-A9A8-71FED1A3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4. Experiments and Results (cont.)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D33C-6DC0-475D-9A40-1C92CEA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721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Show what you did accomplish regarding the objectives.</a:t>
            </a:r>
          </a:p>
          <a:p>
            <a:pPr marL="78867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Which parts have been done?</a:t>
            </a:r>
          </a:p>
          <a:p>
            <a:pPr marL="78867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What is the evidence?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screenshots but not preferable</a:t>
            </a:r>
          </a:p>
          <a:p>
            <a:pPr marL="78867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How did you deploy your system?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testing environment and result</a:t>
            </a:r>
          </a:p>
          <a:p>
            <a:pPr marL="685800" lvl="1"/>
            <a:endParaRPr lang="en-US" dirty="0">
              <a:solidFill>
                <a:schemeClr val="tx1"/>
              </a:solidFill>
            </a:endParaRPr>
          </a:p>
          <a:p>
            <a:pPr marL="53721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Evaluate the performance and calculate the quality measures </a:t>
            </a:r>
          </a:p>
          <a:p>
            <a:pPr marL="78867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Figures and tables for comparison or result summary. </a:t>
            </a:r>
          </a:p>
          <a:p>
            <a:pPr marL="78867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Analyze or discuss the obtained results</a:t>
            </a:r>
          </a:p>
          <a:p>
            <a:pPr marL="537210" indent="-34290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Discuss your difficulties during the implementation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A5847-F42F-4F29-9A9C-4F02BB95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567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8FC76-66CC-4998-A9A8-71FED1A3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/>
              <a:t>5. Conclusions and perspectives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FD33C-6DC0-475D-9A40-1C92CEABC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721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Conclude your work on the project.</a:t>
            </a:r>
          </a:p>
          <a:p>
            <a:pPr marL="53721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Sum up what you have achieved. </a:t>
            </a:r>
          </a:p>
          <a:p>
            <a:pPr marL="53721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Raise difficulties you may have during the implementation. </a:t>
            </a:r>
          </a:p>
          <a:p>
            <a:pPr marL="537210" indent="-3429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Propose future work to improve the current one. </a:t>
            </a:r>
          </a:p>
          <a:p>
            <a:pPr marL="537210" indent="-34290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2A5847-F42F-4F29-9A9C-4F02BB950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0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2C662-15E2-4330-B8A7-F2A89350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Report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2F98D6-BC3F-420D-9661-710F1B43EF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333792"/>
              </p:ext>
            </p:extLst>
          </p:nvPr>
        </p:nvGraphicFramePr>
        <p:xfrm>
          <a:off x="2000779" y="2556933"/>
          <a:ext cx="8915400" cy="2926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916754253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1844969839"/>
                    </a:ext>
                  </a:extLst>
                </a:gridCol>
              </a:tblGrid>
              <a:tr h="34882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Technical purposes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Research purposes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66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effectLst/>
                        </a:rPr>
                        <a:t>Put more accentuation on the technique angle.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effectLst/>
                        </a:rPr>
                        <a:t>Put more weight on the basic issues.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4656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Propose technical solutions or study a system, API, technology,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Research a specific topic, propose a pipeline, framework, etc.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318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Emphasize on architecture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design, diagrams, and testing.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Emphasize experiments, data analysis, research theory.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686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Provide the outcomes: function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implementations, performance</a:t>
                      </a:r>
                      <a:r>
                        <a:rPr lang="en-US" baseline="0" dirty="0"/>
                        <a:t> measure.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the figures, tables for comparison, discussion.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353755"/>
                  </a:ext>
                </a:extLst>
              </a:tr>
            </a:tbl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502165-D747-4C53-8612-ACF94BF8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0D42F90-2F72-4347-9354-C1F3103BCEF3}"/>
              </a:ext>
            </a:extLst>
          </p:cNvPr>
          <p:cNvSpPr txBox="1">
            <a:spLocks/>
          </p:cNvSpPr>
          <p:nvPr/>
        </p:nvSpPr>
        <p:spPr>
          <a:xfrm>
            <a:off x="1497012" y="1935479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Note: For USTH reports only</a:t>
            </a:r>
          </a:p>
        </p:txBody>
      </p:sp>
    </p:spTree>
    <p:extLst>
      <p:ext uri="{BB962C8B-B14F-4D97-AF65-F5344CB8AC3E}">
        <p14:creationId xmlns:p14="http://schemas.microsoft.com/office/powerpoint/2010/main" val="19386431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write in each section?</a:t>
            </a:r>
            <a:br>
              <a:rPr lang="en-US" dirty="0"/>
            </a:br>
            <a:r>
              <a:rPr lang="en-US" sz="2800" dirty="0" smtClean="0"/>
              <a:t>6. References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Remember to cite other papers to strengthen your ideas.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/>
              <a:t>Use the consistent format for references.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</a:rPr>
              <a:t>Website or URL is not your reference. </a:t>
            </a: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Referencing takes an important part into a research paper. </a:t>
            </a:r>
            <a:endParaRPr lang="en-US" dirty="0" smtClean="0">
              <a:solidFill>
                <a:srgbClr val="FF0000"/>
              </a:solidFill>
            </a:endParaRPr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lvl="1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21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Revise and edit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Writing report is not writing IELTS exam.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Try not to make business comments.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err="1"/>
              <a:t>E.g</a:t>
            </a:r>
            <a:r>
              <a:rPr lang="en-US" sz="1600" dirty="0"/>
              <a:t>: ………………….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Spelling and checking are 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 MUST</a:t>
            </a:r>
            <a:r>
              <a:rPr lang="en-US" sz="2000" dirty="0"/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Proof-reading if possible.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240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Writing scientific (or technical) reports is an important activity in a project (in academy or industry).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Reports should have a formal style and be easy to understand. Remember to keep your writing precise and objective.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/>
              <a:t>The structure and scientific conventions you should use in your report will be based on the requirements.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79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591EE-9EEB-409A-AB2D-B325B00D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requirements?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EBE8D-4928-47EC-BF7D-A7A626051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need to understand the context, problematics, and concerned topic (application) in the project (or internship).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need to propose clearly your solution 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An application, a system, a framework.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A research topic.</a:t>
            </a:r>
          </a:p>
          <a:p>
            <a:pPr lvl="2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/>
              <a:t>A technical study, test-case.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need to know and understand what </a:t>
            </a:r>
            <a:r>
              <a:rPr lang="en-US" sz="2000" b="1" dirty="0">
                <a:solidFill>
                  <a:schemeClr val="accent2"/>
                </a:solidFill>
              </a:rPr>
              <a:t>you have done exactly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rgbClr val="FF0000"/>
                </a:solidFill>
              </a:rPr>
              <a:t>You must not take over the others’ work</a:t>
            </a:r>
            <a:r>
              <a:rPr lang="en-US" sz="2000" dirty="0">
                <a:solidFill>
                  <a:srgbClr val="FF0000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907ED-A037-4126-A8D6-98DE6B5F4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0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A989D-0605-4EE4-AA4F-EA633ED1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2B4BA-C5AF-4858-8263-91ED806D4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9863" indent="-169863">
              <a:buFont typeface="Wingdings" panose="05000000000000000000" pitchFamily="2" charset="2"/>
              <a:buChar char="§"/>
            </a:pPr>
            <a:r>
              <a:rPr lang="en-US" sz="2400" dirty="0"/>
              <a:t> Explain the problem, difficulty, and case study that you had to face.</a:t>
            </a:r>
          </a:p>
          <a:p>
            <a:pPr marL="169863" indent="-169863"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</a:rPr>
              <a:t> Explain </a:t>
            </a:r>
            <a:r>
              <a:rPr lang="en-US" sz="2400" dirty="0">
                <a:solidFill>
                  <a:schemeClr val="tx1"/>
                </a:solidFill>
              </a:rPr>
              <a:t>what you did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Focus on your 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</a:rPr>
              <a:t>actual work</a:t>
            </a:r>
            <a:r>
              <a:rPr lang="en-US" sz="2000" dirty="0"/>
              <a:t>.</a:t>
            </a:r>
          </a:p>
          <a:p>
            <a:pPr lvl="2"/>
            <a:r>
              <a:rPr lang="en-US" sz="1600" dirty="0"/>
              <a:t>Highlight your work and differentiate it from others.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Define and explain the idea, concepts, principles, and keywords.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Shorten the description </a:t>
            </a:r>
            <a:r>
              <a:rPr lang="en-US" sz="2000" dirty="0"/>
              <a:t>of the technology, algorithms, and software used in your work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(UNLESS IF YOU IMPLEMENT IT)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2C326-D819-4ECA-A110-FA1E7C29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931299"/>
              </p:ext>
            </p:extLst>
          </p:nvPr>
        </p:nvGraphicFramePr>
        <p:xfrm>
          <a:off x="2398838" y="469422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Result is important but the process to obtain the result is much more important. </a:t>
                      </a:r>
                    </a:p>
                  </a:txBody>
                  <a:tcPr>
                    <a:solidFill>
                      <a:srgbClr val="FF6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84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write?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Follow the top-down approach: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More overview and general idea at the beginning.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Split the system into modules, features, sub-features,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Describe in detail small (relevant) parts of your systems.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Make </a:t>
            </a:r>
            <a:r>
              <a:rPr lang="en-US" sz="2000" b="1" dirty="0">
                <a:solidFill>
                  <a:srgbClr val="00B050"/>
                </a:solidFill>
              </a:rPr>
              <a:t>good transitions </a:t>
            </a:r>
            <a:r>
              <a:rPr lang="en-US" sz="2000" dirty="0"/>
              <a:t>between sections.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Arrange your ideas </a:t>
            </a:r>
            <a:r>
              <a:rPr lang="en-US" sz="2000" b="1" dirty="0">
                <a:solidFill>
                  <a:srgbClr val="00B050"/>
                </a:solidFill>
              </a:rPr>
              <a:t>logically</a:t>
            </a:r>
            <a:r>
              <a:rPr lang="en-US" sz="2000" b="1" dirty="0"/>
              <a:t> </a:t>
            </a:r>
            <a:r>
              <a:rPr lang="en-US" sz="2000" dirty="0"/>
              <a:t>or</a:t>
            </a:r>
            <a:r>
              <a:rPr lang="en-US" sz="2000" b="1" dirty="0"/>
              <a:t> </a:t>
            </a:r>
            <a:r>
              <a:rPr lang="en-US" sz="2000" dirty="0"/>
              <a:t>according to the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00B050"/>
                </a:solidFill>
              </a:rPr>
              <a:t>top-down approach</a:t>
            </a:r>
            <a:r>
              <a:rPr lang="en-US" sz="2000" dirty="0"/>
              <a:t>. 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Keep the consistent context throughout the report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306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3FF9E-177B-4F14-9C68-70065828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write?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58650-7320-4C93-886E-8020E7129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7663" indent="-228600">
              <a:buFont typeface="Wingdings" panose="05000000000000000000" pitchFamily="2" charset="2"/>
              <a:buChar char="§"/>
            </a:pPr>
            <a:r>
              <a:rPr lang="en-US" dirty="0"/>
              <a:t>Use paragraphs to express your idea (</a:t>
            </a:r>
            <a:r>
              <a:rPr lang="en-US" b="1" dirty="0">
                <a:solidFill>
                  <a:srgbClr val="FF0000"/>
                </a:solidFill>
              </a:rPr>
              <a:t>not listing</a:t>
            </a:r>
            <a:r>
              <a:rPr lang="en-US" dirty="0"/>
              <a:t>).</a:t>
            </a:r>
          </a:p>
          <a:p>
            <a:pPr marL="347663" indent="-228600">
              <a:buFont typeface="Wingdings" panose="05000000000000000000" pitchFamily="2" charset="2"/>
              <a:buChar char="§"/>
            </a:pPr>
            <a:endParaRPr lang="en-US" dirty="0"/>
          </a:p>
          <a:p>
            <a:pPr marL="347663" indent="-228600">
              <a:buFont typeface="Wingdings" panose="05000000000000000000" pitchFamily="2" charset="2"/>
              <a:buChar char="§"/>
            </a:pPr>
            <a:r>
              <a:rPr lang="en-US" dirty="0"/>
              <a:t>In scientific writing, using the first-person pronoun "I" may be inappropriate and discouraged.</a:t>
            </a:r>
          </a:p>
          <a:p>
            <a:pPr marL="587693" lvl="2" indent="-285750">
              <a:buFont typeface="Arial" panose="020B0604020202020204" pitchFamily="34" charset="0"/>
              <a:buChar char="•"/>
            </a:pPr>
            <a:r>
              <a:rPr lang="en-US" dirty="0"/>
              <a:t>Use “we” instead.</a:t>
            </a:r>
          </a:p>
          <a:p>
            <a:pPr marL="587693" lvl="2" indent="-285750">
              <a:buFont typeface="Arial" panose="020B0604020202020204" pitchFamily="34" charset="0"/>
              <a:buChar char="•"/>
            </a:pPr>
            <a:r>
              <a:rPr lang="en-US" dirty="0"/>
              <a:t>Change the sentence into passive.</a:t>
            </a:r>
          </a:p>
          <a:p>
            <a:pPr marL="347663" lvl="1" indent="-228600">
              <a:buFont typeface="Wingdings" panose="05000000000000000000" pitchFamily="2" charset="2"/>
              <a:buChar char="§"/>
            </a:pPr>
            <a:endParaRPr lang="en-US" dirty="0"/>
          </a:p>
          <a:p>
            <a:pPr marL="347663" indent="-228600">
              <a:buFont typeface="Wingdings" panose="05000000000000000000" pitchFamily="2" charset="2"/>
              <a:buChar char="§"/>
            </a:pPr>
            <a:r>
              <a:rPr lang="en-US" dirty="0"/>
              <a:t>Cite or refer to sources to convince your ideas and strengthen your explanation.  </a:t>
            </a:r>
          </a:p>
          <a:p>
            <a:pPr marL="347663" indent="-228600">
              <a:buFont typeface="Wingdings" panose="05000000000000000000" pitchFamily="2" charset="2"/>
              <a:buChar char="§"/>
            </a:pPr>
            <a:endParaRPr lang="en-US" dirty="0"/>
          </a:p>
          <a:p>
            <a:pPr marL="347663" indent="-228600"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Look at the writing style (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</a:rPr>
              <a:t>Chapter 1.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Introduction)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8A48F6-D544-4530-AC57-61D150F08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10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write?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A </a:t>
            </a:r>
            <a:r>
              <a:rPr lang="en-US" sz="2000" b="1" dirty="0"/>
              <a:t>lean</a:t>
            </a:r>
            <a:r>
              <a:rPr lang="en-US" sz="2000" dirty="0"/>
              <a:t> and </a:t>
            </a:r>
            <a:r>
              <a:rPr lang="en-US" sz="2000" b="1" dirty="0"/>
              <a:t>direct</a:t>
            </a:r>
            <a:r>
              <a:rPr lang="en-US" sz="2000" dirty="0"/>
              <a:t> approach to the words chosen: do not use words unnecessarily, be concise.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Each sentence must serve a </a:t>
            </a:r>
            <a:r>
              <a:rPr lang="en-US" sz="2000" b="1" dirty="0"/>
              <a:t>purpose</a:t>
            </a:r>
            <a:r>
              <a:rPr lang="en-US" sz="2000" dirty="0"/>
              <a:t>, so treat each sentence as important in the role it performs within the report.  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/>
              <a:t>You must </a:t>
            </a:r>
            <a:r>
              <a:rPr lang="en-US" sz="2000" b="1" dirty="0"/>
              <a:t>avoid using our opinions or suppositions</a:t>
            </a:r>
            <a:r>
              <a:rPr lang="en-US" sz="2000" dirty="0"/>
              <a:t>: be objective and avoid the use of superlatives, emotive language.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0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1501E-F4AE-4F45-BB93-F6A1AC097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18FB8-0E3C-4EB0-9332-DC794DB9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1: Identify the requirements and follow the instructions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Type: presentation, report, CV, etc.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Constraints: page or time limitation.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2: Structure and list your idea, problematic, story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3: Prepare your data/information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References: quotes, facts, tables, figures, etc.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4: Write paragraph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Show discussion, explanation, ideas, proposals, solutions, and etc.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Step 5: Revise and edit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Grammar and spelling check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Markup </a:t>
            </a:r>
          </a:p>
          <a:p>
            <a:pPr marL="925830" lvl="2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764800-ABFE-4CFC-8C65-CD4BA429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634A6-C860-4969-84C4-BEC365B48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494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4079</TotalTime>
  <Words>2210</Words>
  <Application>Microsoft Office PowerPoint</Application>
  <PresentationFormat>Widescreen</PresentationFormat>
  <Paragraphs>329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Calibri Light</vt:lpstr>
      <vt:lpstr>Courier New</vt:lpstr>
      <vt:lpstr>Times New Roman</vt:lpstr>
      <vt:lpstr>Wingdings</vt:lpstr>
      <vt:lpstr>Wingdings 3</vt:lpstr>
      <vt:lpstr>Retrospect</vt:lpstr>
      <vt:lpstr>Scientific and technical writing for ICT </vt:lpstr>
      <vt:lpstr>Objective</vt:lpstr>
      <vt:lpstr>Report types</vt:lpstr>
      <vt:lpstr>What are the requirements?</vt:lpstr>
      <vt:lpstr>What should you do?</vt:lpstr>
      <vt:lpstr>How do you write?</vt:lpstr>
      <vt:lpstr>How do you write?</vt:lpstr>
      <vt:lpstr>How do you write?</vt:lpstr>
      <vt:lpstr>Writing process</vt:lpstr>
      <vt:lpstr>What should we do?</vt:lpstr>
      <vt:lpstr>What should we do?</vt:lpstr>
      <vt:lpstr>Writing process</vt:lpstr>
      <vt:lpstr>Examples of Figure/Table</vt:lpstr>
      <vt:lpstr>What should you do?</vt:lpstr>
      <vt:lpstr>What should you write in each section? 1. Introduction</vt:lpstr>
      <vt:lpstr>What should you write in each section? 1. Introduction (cont.)</vt:lpstr>
      <vt:lpstr>What should you write in each section? 1. Introduction (cont.)</vt:lpstr>
      <vt:lpstr>Sample 1</vt:lpstr>
      <vt:lpstr>Sample 1</vt:lpstr>
      <vt:lpstr>Sample 2 </vt:lpstr>
      <vt:lpstr>Sample 2 </vt:lpstr>
      <vt:lpstr>Sample 2 </vt:lpstr>
      <vt:lpstr>What should you write in each section? 2. Proposed Methods / Systems </vt:lpstr>
      <vt:lpstr>What should you write in each section? 2. Proposed Methods / Systems (cont.) </vt:lpstr>
      <vt:lpstr>What should you write in each section? 3. Methodology / Technology</vt:lpstr>
      <vt:lpstr>What should you write in each section? 3. Methodology / Technology (cont.) </vt:lpstr>
      <vt:lpstr>What should you write in each section? 4. Experiments and Results</vt:lpstr>
      <vt:lpstr>What should you write in each section? 4. Experiments and Results (cont.)</vt:lpstr>
      <vt:lpstr>What should you write in each section? 5. Conclusions and perspectives</vt:lpstr>
      <vt:lpstr>What should you write in each section? 6. References</vt:lpstr>
      <vt:lpstr>ATTENTION 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and technical writing for ICT</dc:title>
  <dc:creator>Nhat-Quang Doan</dc:creator>
  <cp:lastModifiedBy>nqdoan</cp:lastModifiedBy>
  <cp:revision>148</cp:revision>
  <dcterms:created xsi:type="dcterms:W3CDTF">2024-02-22T11:42:09Z</dcterms:created>
  <dcterms:modified xsi:type="dcterms:W3CDTF">2024-10-21T00:35:37Z</dcterms:modified>
</cp:coreProperties>
</file>