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72" r:id="rId2"/>
    <p:sldId id="274" r:id="rId3"/>
    <p:sldId id="307" r:id="rId4"/>
    <p:sldId id="275" r:id="rId5"/>
    <p:sldId id="308" r:id="rId6"/>
    <p:sldId id="276" r:id="rId7"/>
    <p:sldId id="277" r:id="rId8"/>
    <p:sldId id="282" r:id="rId9"/>
    <p:sldId id="291" r:id="rId10"/>
    <p:sldId id="279" r:id="rId11"/>
    <p:sldId id="281" r:id="rId12"/>
    <p:sldId id="292" r:id="rId13"/>
    <p:sldId id="280" r:id="rId14"/>
    <p:sldId id="288" r:id="rId15"/>
    <p:sldId id="284" r:id="rId16"/>
    <p:sldId id="283" r:id="rId17"/>
    <p:sldId id="285" r:id="rId18"/>
    <p:sldId id="289" r:id="rId19"/>
    <p:sldId id="290" r:id="rId20"/>
    <p:sldId id="286" r:id="rId21"/>
    <p:sldId id="293" r:id="rId22"/>
    <p:sldId id="303" r:id="rId23"/>
    <p:sldId id="304" r:id="rId24"/>
    <p:sldId id="294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5" r:id="rId33"/>
    <p:sldId id="30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" y="1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B35C-C735-4A9D-9823-9104CA37B2F8}" type="datetime1">
              <a:rPr lang="en-US" smtClean="0"/>
              <a:t>3/12/2026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3FB6-9863-4084-8619-CFFED44F3003}" type="datetime1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6766-CB96-4CF6-BAB5-D0DC2632019A}" type="datetime1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CEB0-20A6-47FA-903C-5F62BF35FA14}" type="datetime1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0784-FFB2-42F2-8F80-73498AB00E8E}" type="datetime1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B8B3-CF8B-4C52-B436-190295102B0F}" type="datetime1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1153-1F26-4F16-94A6-DAB9FDA9E27B}" type="datetime1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5491-6278-4A77-9CE5-CBB79E17132A}" type="datetime1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DECA-760E-4E0D-A6BD-356303FC3024}" type="datetime1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A28A-CF81-4F59-AFAA-3AA483D99DC2}" type="datetime1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D71F-A097-4F11-AB40-CB6D93938EFC}" type="datetime1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31ABEFFE-F8E1-4E2E-BB91-B9E87EB11E0A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Association rule learning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A3BA7D1-1B3B-4F8F-ADDA-90A2ADE7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1A6FB2-9955-4F29-B289-CE8BD414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Association </a:t>
            </a:r>
            <a:r>
              <a:rPr lang="vi-VN" dirty="0" smtClean="0"/>
              <a:t>rule</a:t>
            </a:r>
            <a:r>
              <a:rPr lang="en-US" dirty="0" smtClean="0"/>
              <a:t>s</a:t>
            </a:r>
            <a:r>
              <a:rPr lang="vi-VN" dirty="0" smtClean="0"/>
              <a:t> </a:t>
            </a:r>
            <a:r>
              <a:rPr lang="vi-VN" dirty="0"/>
              <a:t>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="" xmlns:a16="http://schemas.microsoft.com/office/drawing/2014/main" id="{8EDFCA15-D254-48FC-B9AF-36305C9A92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Palatino Linotype" panose="02040502050505030304" pitchFamily="18" charset="0"/>
                  </a:rPr>
                  <a:t>Association rule = an implication of two items X =&gt; Y</a:t>
                </a:r>
              </a:p>
              <a:p>
                <a:pPr marL="0" indent="0">
                  <a:buNone/>
                </a:pPr>
                <a:endParaRPr lang="en-US" dirty="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Palatino Linotype" panose="02040502050505030304" pitchFamily="18" charset="0"/>
                  </a:rPr>
                  <a:t>Measures</a:t>
                </a:r>
              </a:p>
              <a:p>
                <a:r>
                  <a:rPr lang="en-US" b="1" dirty="0">
                    <a:latin typeface="Palatino Linotype" panose="02040502050505030304" pitchFamily="18" charset="0"/>
                  </a:rPr>
                  <a:t>Support</a:t>
                </a:r>
                <a:r>
                  <a:rPr lang="en-US" dirty="0">
                    <a:latin typeface="Palatino Linotype" panose="02040502050505030304" pitchFamily="18" charset="0"/>
                  </a:rPr>
                  <a:t>: the frequency of the rule refers to the number of transactions containing both X and Y</a:t>
                </a:r>
              </a:p>
              <a:p>
                <a:pPr marL="0" indent="0" algn="ctr">
                  <a:buNone/>
                </a:pPr>
                <a:r>
                  <a:rPr lang="en-US" dirty="0"/>
                  <a:t>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vi-VN" dirty="0">
                  <a:latin typeface="Palatino Linotype" panose="02040502050505030304" pitchFamily="18" charset="0"/>
                </a:endParaRPr>
              </a:p>
              <a:p>
                <a:r>
                  <a:rPr lang="en-US" b="1" dirty="0">
                    <a:latin typeface="Palatino Linotype" panose="02040502050505030304" pitchFamily="18" charset="0"/>
                  </a:rPr>
                  <a:t>Confidence</a:t>
                </a:r>
                <a:r>
                  <a:rPr lang="en-US" dirty="0">
                    <a:latin typeface="Palatino Linotype" panose="02040502050505030304" pitchFamily="18" charset="0"/>
                  </a:rPr>
                  <a:t>: the strength of the association rule refers to how often Y occur in a transaction with X</a:t>
                </a:r>
              </a:p>
              <a:p>
                <a:pPr marL="0" indent="0" algn="ctr">
                  <a:buNone/>
                </a:pPr>
                <a:r>
                  <a:rPr lang="en-US" dirty="0"/>
                  <a:t>c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EDFCA15-D254-48FC-B9AF-36305C9A92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41B468F-5C1B-4EA2-95E8-39E41B31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7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1A6FB2-9955-4F29-B289-CE8BD414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674B2408-4B83-4C38-B861-CDC3D6805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768" y="1398146"/>
            <a:ext cx="3543795" cy="25340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36FF5FB-EB32-4C80-901A-F14C5023C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7A43011-7D22-45E0-91E3-30B4FEAD7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43" y="2923452"/>
            <a:ext cx="5468113" cy="27721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505EEBC-2D6E-4D94-A9B0-777881DFD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9CC7D1-31BE-465C-A460-7B58D07B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9C6702-1D78-48B6-8ACE-7A9B4FBEA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Apriori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FP-Growth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23D8D5-AB54-4427-8382-19D9712A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2B530-3F59-488D-B8BD-6CCC593A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40AFF2-8073-40DD-B5F6-23F119989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 identifies the frequent individual items in the database and extends them to larger and larger item sets as long as those item sets appear sufficiently often.</a:t>
            </a:r>
          </a:p>
          <a:p>
            <a:endParaRPr lang="en-US" dirty="0"/>
          </a:p>
          <a:p>
            <a:r>
              <a:rPr lang="en-US" dirty="0"/>
              <a:t>The algorithm iterates:</a:t>
            </a:r>
          </a:p>
          <a:p>
            <a:pPr lvl="1"/>
            <a:r>
              <a:rPr lang="en-US" dirty="0"/>
              <a:t>Create and combine </a:t>
            </a:r>
            <a:r>
              <a:rPr lang="en-US" dirty="0" err="1"/>
              <a:t>itemsets</a:t>
            </a:r>
            <a:r>
              <a:rPr lang="en-US" dirty="0"/>
              <a:t> (size of </a:t>
            </a:r>
            <a:r>
              <a:rPr lang="en-US" dirty="0" err="1"/>
              <a:t>itemsets</a:t>
            </a:r>
            <a:r>
              <a:rPr lang="en-US" dirty="0"/>
              <a:t> increasing).</a:t>
            </a:r>
          </a:p>
          <a:p>
            <a:pPr lvl="1"/>
            <a:r>
              <a:rPr lang="en-US" dirty="0"/>
              <a:t>Verify and keep only </a:t>
            </a:r>
            <a:r>
              <a:rPr lang="en-US" dirty="0" err="1"/>
              <a:t>itemsets</a:t>
            </a:r>
            <a:r>
              <a:rPr lang="en-US" dirty="0"/>
              <a:t> with support ≥ </a:t>
            </a:r>
            <a:r>
              <a:rPr lang="en-US" dirty="0" err="1"/>
              <a:t>minsup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C6D114-7A8C-4175-88D9-AF85851D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2B530-3F59-488D-B8BD-6CCC593A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40AFF2-8073-40DD-B5F6-23F119989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Principle: </a:t>
            </a:r>
            <a:r>
              <a:rPr lang="en-US" altLang="en-US" dirty="0"/>
              <a:t>The </a:t>
            </a:r>
            <a:r>
              <a:rPr lang="en-US" altLang="en-US" dirty="0" err="1"/>
              <a:t>apriori</a:t>
            </a:r>
            <a:r>
              <a:rPr lang="en-US" altLang="en-US" dirty="0"/>
              <a:t> property implies that any subsets of a frequent itemset are also frequent </a:t>
            </a:r>
            <a:r>
              <a:rPr lang="en-US" altLang="en-US" dirty="0" err="1"/>
              <a:t>itemsets</a:t>
            </a:r>
            <a:r>
              <a:rPr lang="en-US" altLang="en-US" dirty="0"/>
              <a:t>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C6D114-7A8C-4175-88D9-AF85851D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20390A2-994F-4415-A28F-D1EAA50770B6}"/>
              </a:ext>
            </a:extLst>
          </p:cNvPr>
          <p:cNvGrpSpPr/>
          <p:nvPr/>
        </p:nvGrpSpPr>
        <p:grpSpPr>
          <a:xfrm>
            <a:off x="3896255" y="3251200"/>
            <a:ext cx="4038600" cy="2301875"/>
            <a:chOff x="2262188" y="3860800"/>
            <a:chExt cx="4038600" cy="2301875"/>
          </a:xfrm>
        </p:grpSpPr>
        <p:sp>
          <p:nvSpPr>
            <p:cNvPr id="7" name="Rectangle 5">
              <a:extLst>
                <a:ext uri="{FF2B5EF4-FFF2-40B4-BE49-F238E27FC236}">
                  <a16:creationId xmlns="" xmlns:a16="http://schemas.microsoft.com/office/drawing/2014/main" id="{260687F8-F5BC-4B09-9095-7FC728BF1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388" y="5765800"/>
              <a:ext cx="34956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A          B                  C             D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948EA8A-C296-4525-8412-19108EB37423}"/>
                </a:ext>
              </a:extLst>
            </p:cNvPr>
            <p:cNvGrpSpPr/>
            <p:nvPr/>
          </p:nvGrpSpPr>
          <p:grpSpPr>
            <a:xfrm>
              <a:off x="2262188" y="3860800"/>
              <a:ext cx="4038600" cy="1905000"/>
              <a:chOff x="2262188" y="3860800"/>
              <a:chExt cx="4038600" cy="1905000"/>
            </a:xfrm>
          </p:grpSpPr>
          <p:sp>
            <p:nvSpPr>
              <p:cNvPr id="9" name="Text Box 4">
                <a:extLst>
                  <a:ext uri="{FF2B5EF4-FFF2-40B4-BE49-F238E27FC236}">
                    <a16:creationId xmlns="" xmlns:a16="http://schemas.microsoft.com/office/drawing/2014/main" id="{569F0D37-5C39-4356-8865-EBBF87A8F2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2188" y="4851400"/>
                <a:ext cx="40386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latin typeface="Times New Roman" panose="02020603050405020304" pitchFamily="18" charset="0"/>
                  </a:rPr>
                  <a:t>AB     AC    AD     BC    BD    CD</a:t>
                </a:r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="" xmlns:a16="http://schemas.microsoft.com/office/drawing/2014/main" id="{06D20A5A-9835-40C7-9140-3409CF7DB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2188" y="3860800"/>
                <a:ext cx="37687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latin typeface="Times New Roman" panose="02020603050405020304" pitchFamily="18" charset="0"/>
                  </a:rPr>
                  <a:t>ABC        ABD       ACD        BCD</a:t>
                </a:r>
              </a:p>
            </p:txBody>
          </p:sp>
          <p:sp>
            <p:nvSpPr>
              <p:cNvPr id="11" name="Line 7">
                <a:extLst>
                  <a:ext uri="{FF2B5EF4-FFF2-40B4-BE49-F238E27FC236}">
                    <a16:creationId xmlns="" xmlns:a16="http://schemas.microsoft.com/office/drawing/2014/main" id="{5708EFA9-D146-4312-BE4E-87A06818D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3188" y="4241800"/>
                <a:ext cx="9906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="" xmlns:a16="http://schemas.microsoft.com/office/drawing/2014/main" id="{4ACDA9A4-7481-435F-BA11-45EB05676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3788" y="4241800"/>
                <a:ext cx="2286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="" xmlns:a16="http://schemas.microsoft.com/office/drawing/2014/main" id="{605C9840-955D-4498-8B49-82B5EBE59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3788" y="4241800"/>
                <a:ext cx="14478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="" xmlns:a16="http://schemas.microsoft.com/office/drawing/2014/main" id="{CBF85768-C970-4C73-A141-803B502E5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0788" y="52324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="" xmlns:a16="http://schemas.microsoft.com/office/drawing/2014/main" id="{DA7CDE50-FEF9-4117-BA53-ADD5EC7AE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0788" y="5232400"/>
                <a:ext cx="8382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="" xmlns:a16="http://schemas.microsoft.com/office/drawing/2014/main" id="{5009F7C0-065A-42C9-887D-0BF2F37B7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0788" y="5232400"/>
                <a:ext cx="13716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">
                <a:extLst>
                  <a:ext uri="{FF2B5EF4-FFF2-40B4-BE49-F238E27FC236}">
                    <a16:creationId xmlns="" xmlns:a16="http://schemas.microsoft.com/office/drawing/2014/main" id="{C966591B-58A4-4635-98F1-32C8C80A7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2388" y="5232400"/>
                <a:ext cx="17526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="" xmlns:a16="http://schemas.microsoft.com/office/drawing/2014/main" id="{D481214A-733B-4FC2-B9FA-A76BA4D9C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28988" y="5232400"/>
                <a:ext cx="18288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="" xmlns:a16="http://schemas.microsoft.com/office/drawing/2014/main" id="{ABFE7BFA-9A61-44D2-807D-FB9AD5E00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7788" y="5232400"/>
                <a:ext cx="4572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927AF160-CB64-43BE-B349-0D911CF9167F}"/>
              </a:ext>
            </a:extLst>
          </p:cNvPr>
          <p:cNvCxnSpPr/>
          <p:nvPr/>
        </p:nvCxnSpPr>
        <p:spPr>
          <a:xfrm flipV="1">
            <a:off x="8271933" y="3399367"/>
            <a:ext cx="0" cy="2001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9EE3809-6F76-4824-A680-AAC2C9C7355C}"/>
              </a:ext>
            </a:extLst>
          </p:cNvPr>
          <p:cNvSpPr txBox="1"/>
          <p:nvPr/>
        </p:nvSpPr>
        <p:spPr>
          <a:xfrm>
            <a:off x="8458200" y="3539067"/>
            <a:ext cx="93166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subsets</a:t>
            </a:r>
          </a:p>
        </p:txBody>
      </p:sp>
    </p:spTree>
    <p:extLst>
      <p:ext uri="{BB962C8B-B14F-4D97-AF65-F5344CB8AC3E}">
        <p14:creationId xmlns:p14="http://schemas.microsoft.com/office/powerpoint/2010/main" val="5964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C6F19A2-DE1E-4759-81A1-542C88AA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20" y="1342255"/>
            <a:ext cx="8487960" cy="5515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1A6FB2-9955-4F29-B289-CE8BD414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D7CCDF7-9C3D-425A-AD64-2419EC6A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919785" y="5286233"/>
            <a:ext cx="1696872" cy="8461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56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B0B9F4-AE24-4781-B786-0D4E8A9C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11FE37-B782-4EF3-B364-3C4830267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503D9A7-ACBB-4D86-B9A0-BB0893B72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" y="991788"/>
            <a:ext cx="9154803" cy="5687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4DED582-149F-4344-8642-0B432D4613DF}"/>
              </a:ext>
            </a:extLst>
          </p:cNvPr>
          <p:cNvSpPr txBox="1"/>
          <p:nvPr/>
        </p:nvSpPr>
        <p:spPr>
          <a:xfrm>
            <a:off x="8845698" y="1337286"/>
            <a:ext cx="150554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Minsupp</a:t>
            </a:r>
            <a:r>
              <a:rPr lang="en-US" b="1" dirty="0">
                <a:solidFill>
                  <a:srgbClr val="FF0000"/>
                </a:solidFill>
              </a:rPr>
              <a:t> = 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9A08CFDC-2413-4275-8E75-0B391EB6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F3171E-DEF1-4CD7-B2DB-40866DBE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DD9F45-1DE1-4D95-A103-26391E1B5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Algorithm Overview:</a:t>
            </a:r>
          </a:p>
          <a:p>
            <a:r>
              <a:rPr lang="en-US" sz="2000" dirty="0"/>
              <a:t>L[k]: frequent k-</a:t>
            </a:r>
            <a:r>
              <a:rPr lang="en-US" sz="2000" dirty="0" err="1"/>
              <a:t>itemsets</a:t>
            </a:r>
            <a:r>
              <a:rPr lang="en-US" sz="2000" dirty="0"/>
              <a:t> with support ≥ </a:t>
            </a:r>
            <a:r>
              <a:rPr lang="en-US" sz="2000" dirty="0" err="1"/>
              <a:t>minsup</a:t>
            </a:r>
            <a:r>
              <a:rPr lang="en-US" sz="2000" dirty="0"/>
              <a:t>.</a:t>
            </a:r>
          </a:p>
          <a:p>
            <a:r>
              <a:rPr lang="en-US" sz="2000" dirty="0"/>
              <a:t>C[k]: candidate k-</a:t>
            </a:r>
            <a:r>
              <a:rPr lang="en-US" sz="2000" dirty="0" err="1"/>
              <a:t>itemsets</a:t>
            </a:r>
            <a:r>
              <a:rPr lang="en-US" sz="2000" dirty="0"/>
              <a:t>.</a:t>
            </a:r>
          </a:p>
          <a:p>
            <a:r>
              <a:rPr lang="en-US" sz="2000" dirty="0"/>
              <a:t>I[k]: list of relevant items. </a:t>
            </a:r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6797DA66-848D-46EC-A49D-E9A92BFCE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92985"/>
              </p:ext>
            </p:extLst>
          </p:nvPr>
        </p:nvGraphicFramePr>
        <p:xfrm>
          <a:off x="2396067" y="3615266"/>
          <a:ext cx="8128000" cy="201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128000">
                  <a:extLst>
                    <a:ext uri="{9D8B030D-6E8A-4147-A177-3AD203B41FA5}">
                      <a16:colId xmlns="" xmlns:a16="http://schemas.microsoft.com/office/drawing/2014/main" val="402401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L[1] = {frequent 1-itemsets</a:t>
                      </a:r>
                      <a:r>
                        <a:rPr kumimoji="0" lang="en-US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US" b="0" dirty="0"/>
                        <a:t>support ≥ </a:t>
                      </a:r>
                      <a:r>
                        <a:rPr lang="en-US" b="0" dirty="0" err="1"/>
                        <a:t>minsup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};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(k=2; L[k-1] != 0; k ++) do begin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         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I[k] = </a:t>
                      </a:r>
                      <a:r>
                        <a:rPr kumimoji="0" lang="en-US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getItem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(L[k-1]) // get relevant items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         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C[k] = </a:t>
                      </a:r>
                      <a:r>
                        <a:rPr kumimoji="0" lang="en-US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getCombination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(I[k]) // get possible k-</a:t>
                      </a:r>
                      <a:r>
                        <a:rPr kumimoji="0" lang="en-US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itemsets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         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L[k] = </a:t>
                      </a:r>
                      <a:r>
                        <a:rPr kumimoji="0" lang="en-US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processFreqSup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(C[k], </a:t>
                      </a:r>
                      <a:r>
                        <a:rPr kumimoji="0" lang="en-US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minsup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r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eturn L[k]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417444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513BA5-D184-46A0-9372-0ACE15E4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F3171E-DEF1-4CD7-B2DB-40866DBE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DD9F45-1DE1-4D95-A103-26391E1B5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Processing:</a:t>
            </a:r>
          </a:p>
          <a:p>
            <a:pPr marL="0" indent="0">
              <a:buNone/>
            </a:pPr>
            <a:r>
              <a:rPr lang="en-US" sz="2000" dirty="0"/>
              <a:t>Suppose that we have a database of transactions and items.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Given a set I[1] = {A, B, C, D} of 1-itemsets. </a:t>
            </a:r>
          </a:p>
          <a:p>
            <a:r>
              <a:rPr lang="en-US" sz="2000" dirty="0"/>
              <a:t>Possible C[2] = {AB, AC, AD, BC, BD, CD} of 2-itemsets obtained from the list I.</a:t>
            </a:r>
          </a:p>
          <a:p>
            <a:r>
              <a:rPr lang="en-US" sz="2000" dirty="0"/>
              <a:t>L[2] = {AB, AD, BD} if s(A=&gt;B) ≥ </a:t>
            </a:r>
            <a:r>
              <a:rPr lang="en-US" sz="2000" dirty="0" err="1"/>
              <a:t>minsup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I[2] = {A, B, D}</a:t>
            </a:r>
          </a:p>
          <a:p>
            <a:r>
              <a:rPr lang="en-US" sz="2000" dirty="0"/>
              <a:t>C[3] = {ABD}.</a:t>
            </a:r>
          </a:p>
          <a:p>
            <a:r>
              <a:rPr lang="en-US" sz="2000" dirty="0"/>
              <a:t>L[3] = {ABD}, if s(AB=&gt;D) ≥ </a:t>
            </a:r>
            <a:r>
              <a:rPr lang="en-US" sz="2000" dirty="0" err="1"/>
              <a:t>minsup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513BA5-D184-46A0-9372-0ACE15E4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F3171E-DEF1-4CD7-B2DB-40866DBE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DD9F45-1DE1-4D95-A103-26391E1B5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Processing:</a:t>
            </a:r>
          </a:p>
          <a:p>
            <a:pPr marL="0" indent="0">
              <a:buNone/>
            </a:pPr>
            <a:r>
              <a:rPr lang="en-US" sz="2000" dirty="0"/>
              <a:t>Suppose that we have a database of transactions and items.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Given a set I[1] = {A, B, C, D} of 1-itemsets. </a:t>
            </a:r>
          </a:p>
          <a:p>
            <a:r>
              <a:rPr lang="en-US" sz="2000" dirty="0"/>
              <a:t>Possible C[2] = {AB, AC, AD, BC, BD, CD} of 2-itemsets obtained from the list I.</a:t>
            </a:r>
          </a:p>
          <a:p>
            <a:r>
              <a:rPr lang="en-US" sz="2000" dirty="0"/>
              <a:t>L[2] = {AB, AD, BD} if s(A=&gt;B) ≥ </a:t>
            </a:r>
            <a:r>
              <a:rPr lang="en-US" sz="2000" dirty="0" err="1"/>
              <a:t>minsup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I[2] = {A, B, D}</a:t>
            </a:r>
          </a:p>
          <a:p>
            <a:r>
              <a:rPr lang="en-US" sz="2000" dirty="0"/>
              <a:t>C[3] = {ABD}.</a:t>
            </a:r>
          </a:p>
          <a:p>
            <a:r>
              <a:rPr lang="en-US" sz="2000" dirty="0"/>
              <a:t>L[3] = {ABD}, if s(AB=&gt;D) ≥ </a:t>
            </a:r>
            <a:r>
              <a:rPr lang="en-US" sz="2000" dirty="0" err="1"/>
              <a:t>minsup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513BA5-D184-46A0-9372-0ACE15E4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Association rule:</a:t>
            </a:r>
          </a:p>
          <a:p>
            <a:pPr marL="0" indent="0">
              <a:buNone/>
            </a:pPr>
            <a:r>
              <a:rPr lang="en-US" dirty="0"/>
              <a:t>The objective is to discover interesting relationships hidden in large datasets. The relationships are presented as association rules.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Frequent Pattern Mining </a:t>
            </a:r>
            <a:r>
              <a:rPr lang="en-US" dirty="0" smtClean="0"/>
              <a:t>~ </a:t>
            </a:r>
            <a:r>
              <a:rPr lang="en-US" dirty="0" smtClean="0"/>
              <a:t>Association rule </a:t>
            </a:r>
            <a:r>
              <a:rPr lang="en-US" dirty="0" smtClean="0"/>
              <a:t>mining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ABDE505-141F-47C0-A206-0F16AADC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5AC91-5D31-461A-95D7-127D7948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71281B-CC6F-4A7C-92D1-1399080B5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Limitations</a:t>
            </a:r>
          </a:p>
          <a:p>
            <a:r>
              <a:rPr lang="en-US" dirty="0"/>
              <a:t>Slow performance due to the searching process for possible combinations and k-</a:t>
            </a:r>
            <a:r>
              <a:rPr lang="en-US" dirty="0" err="1"/>
              <a:t>itemsets</a:t>
            </a:r>
            <a:r>
              <a:rPr lang="en-US" dirty="0"/>
              <a:t> in the database. </a:t>
            </a:r>
          </a:p>
          <a:p>
            <a:r>
              <a:rPr lang="en-US" dirty="0"/>
              <a:t>E.g. 1,000 items in the database</a:t>
            </a:r>
          </a:p>
          <a:p>
            <a:pPr lvl="2"/>
            <a:r>
              <a:rPr lang="en-US" dirty="0"/>
              <a:t>1-item: 1,000.</a:t>
            </a:r>
          </a:p>
          <a:p>
            <a:pPr lvl="2"/>
            <a:r>
              <a:rPr lang="en-US" dirty="0"/>
              <a:t>2-item: approximately 1,000,000 (possible cases). </a:t>
            </a:r>
          </a:p>
          <a:p>
            <a:r>
              <a:rPr lang="en-US" dirty="0"/>
              <a:t>We need to optimize the process of searching combinations and calculate the frequency.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37E9D83-FBCE-406A-B24B-26CA053B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F4AA23-9BDE-4EA4-9467-1B80997D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F1C539-9116-4033-ACEF-FD5B95F5F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Frequent Pattern Growth (FP-Growth)</a:t>
            </a:r>
          </a:p>
          <a:p>
            <a:pPr lvl="1"/>
            <a:r>
              <a:rPr lang="en-US" dirty="0"/>
              <a:t>an advancement to the </a:t>
            </a:r>
            <a:r>
              <a:rPr lang="en-US" dirty="0" err="1"/>
              <a:t>Apriori</a:t>
            </a:r>
            <a:r>
              <a:rPr lang="en-US" dirty="0"/>
              <a:t> algorithm.</a:t>
            </a:r>
          </a:p>
          <a:p>
            <a:pPr lvl="1"/>
            <a:r>
              <a:rPr lang="en-US" dirty="0"/>
              <a:t>scan the dataset a few times.</a:t>
            </a:r>
          </a:p>
          <a:p>
            <a:pPr lvl="1"/>
            <a:endParaRPr lang="en-US" dirty="0"/>
          </a:p>
          <a:p>
            <a:r>
              <a:rPr lang="en-US" dirty="0"/>
              <a:t>An FP-Tree is a tree data structure (</a:t>
            </a:r>
            <a:r>
              <a:rPr lang="en-US" b="1" dirty="0"/>
              <a:t>Trie</a:t>
            </a:r>
            <a:r>
              <a:rPr lang="en-US" dirty="0"/>
              <a:t>) created from the transaction data while generating frequent </a:t>
            </a:r>
            <a:r>
              <a:rPr lang="en-US" dirty="0" err="1"/>
              <a:t>itemsets</a:t>
            </a:r>
            <a:r>
              <a:rPr lang="en-US" dirty="0"/>
              <a:t> in the FP growth algorithm.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EA46865-D2F5-4939-8AF5-84A78D1D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372DDE0-3607-4F1B-B0CF-C50B9C299468}"/>
              </a:ext>
            </a:extLst>
          </p:cNvPr>
          <p:cNvSpPr/>
          <p:nvPr/>
        </p:nvSpPr>
        <p:spPr>
          <a:xfrm>
            <a:off x="4221481" y="3564467"/>
            <a:ext cx="45719" cy="677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Tree structure: </a:t>
            </a:r>
          </a:p>
          <a:p>
            <a:r>
              <a:rPr lang="en-US" dirty="0"/>
              <a:t>A tree node represents an item in the dataset and its frequency count. </a:t>
            </a:r>
          </a:p>
          <a:p>
            <a:endParaRPr lang="en-US" dirty="0"/>
          </a:p>
          <a:p>
            <a:r>
              <a:rPr lang="en-US" dirty="0"/>
              <a:t>The root node has no associated item and is used as a starting point for the tree. </a:t>
            </a:r>
          </a:p>
          <a:p>
            <a:endParaRPr lang="en-US" dirty="0"/>
          </a:p>
          <a:p>
            <a:r>
              <a:rPr lang="en-US" dirty="0"/>
              <a:t>The children of a node in the FP-tree represent the items that frequently co-occur with the parent item in the dataset.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372DDE0-3607-4F1B-B0CF-C50B9C299468}"/>
              </a:ext>
            </a:extLst>
          </p:cNvPr>
          <p:cNvSpPr/>
          <p:nvPr/>
        </p:nvSpPr>
        <p:spPr>
          <a:xfrm>
            <a:off x="4221481" y="3564467"/>
            <a:ext cx="45719" cy="677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Tree structure: </a:t>
            </a:r>
          </a:p>
          <a:p>
            <a:r>
              <a:rPr lang="en-US" dirty="0"/>
              <a:t>Parent-child relationships:</a:t>
            </a:r>
          </a:p>
          <a:p>
            <a:pPr lvl="1"/>
            <a:r>
              <a:rPr lang="en-US" dirty="0"/>
              <a:t>The root node is null/none.</a:t>
            </a:r>
          </a:p>
          <a:p>
            <a:pPr lvl="1"/>
            <a:r>
              <a:rPr lang="en-US" dirty="0"/>
              <a:t>Items with high frequency/support appear as parent nodes.</a:t>
            </a:r>
          </a:p>
          <a:p>
            <a:pPr lvl="1"/>
            <a:r>
              <a:rPr lang="en-US" dirty="0"/>
              <a:t>Items with low frequency/support appear as child nodes (leaf nodes).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5E43FB-0274-49F5-8053-9ACFCDBAC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489731"/>
            <a:ext cx="4406915" cy="3368676"/>
          </a:xfrm>
          <a:prstGeom prst="rect">
            <a:avLst/>
          </a:prstGeom>
        </p:spPr>
      </p:pic>
      <p:sp>
        <p:nvSpPr>
          <p:cNvPr id="8" name="Arrow: Curved Down 7">
            <a:extLst>
              <a:ext uri="{FF2B5EF4-FFF2-40B4-BE49-F238E27FC236}">
                <a16:creationId xmlns="" xmlns:a16="http://schemas.microsoft.com/office/drawing/2014/main" id="{230EFBF0-FEA2-4BBD-A578-F3A9FFB8E284}"/>
              </a:ext>
            </a:extLst>
          </p:cNvPr>
          <p:cNvSpPr/>
          <p:nvPr/>
        </p:nvSpPr>
        <p:spPr>
          <a:xfrm>
            <a:off x="4063999" y="2148674"/>
            <a:ext cx="2760134" cy="593723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2A38A6-0F18-490A-9E90-E95C1C7E2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438" y="2742397"/>
            <a:ext cx="3613562" cy="356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3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a sorting algorithm and fix a </a:t>
            </a:r>
            <a:r>
              <a:rPr lang="en-US" dirty="0" err="1"/>
              <a:t>minsup</a:t>
            </a:r>
            <a:r>
              <a:rPr lang="en-US" dirty="0"/>
              <a:t>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5255C90-4C0B-465A-9FCE-43A44417F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86976"/>
            <a:ext cx="3613562" cy="3566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009EA2-AFC7-44F0-A810-7226F3FFD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20115"/>
            <a:ext cx="4007333" cy="3896018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724CF319-AE1B-485E-80B4-052EB295C522}"/>
              </a:ext>
            </a:extLst>
          </p:cNvPr>
          <p:cNvSpPr/>
          <p:nvPr/>
        </p:nvSpPr>
        <p:spPr>
          <a:xfrm>
            <a:off x="4478867" y="3598333"/>
            <a:ext cx="1473200" cy="31326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531E5C-3314-442E-9D5F-D11091614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70BCC9-DFF2-42C8-A0B0-09EB26BC0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 after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9F890C-73A6-4F7E-B8A4-E0833926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7E9A987-61A3-4FF8-903F-E0D4EDF6A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14" y="2573867"/>
            <a:ext cx="4336161" cy="367155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F64093D3-957C-456C-A98D-40166023E677}"/>
              </a:ext>
            </a:extLst>
          </p:cNvPr>
          <p:cNvSpPr/>
          <p:nvPr/>
        </p:nvSpPr>
        <p:spPr>
          <a:xfrm>
            <a:off x="5562600" y="3835400"/>
            <a:ext cx="1524000" cy="3302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91EFA43-D48A-45C1-80FB-8E04AA2D5DE0}"/>
              </a:ext>
            </a:extLst>
          </p:cNvPr>
          <p:cNvSpPr txBox="1"/>
          <p:nvPr/>
        </p:nvSpPr>
        <p:spPr>
          <a:xfrm>
            <a:off x="7237425" y="3796268"/>
            <a:ext cx="40132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Create a tree structure for FP-Tree</a:t>
            </a:r>
          </a:p>
        </p:txBody>
      </p:sp>
    </p:spTree>
    <p:extLst>
      <p:ext uri="{BB962C8B-B14F-4D97-AF65-F5344CB8AC3E}">
        <p14:creationId xmlns:p14="http://schemas.microsoft.com/office/powerpoint/2010/main" val="34788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372DDE0-3607-4F1B-B0CF-C50B9C299468}"/>
              </a:ext>
            </a:extLst>
          </p:cNvPr>
          <p:cNvSpPr/>
          <p:nvPr/>
        </p:nvSpPr>
        <p:spPr>
          <a:xfrm>
            <a:off x="4221481" y="3564467"/>
            <a:ext cx="45719" cy="677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T1 into the FP-Tree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9ED27A4-D809-4E09-A3E1-73A789E96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27" y="2044065"/>
            <a:ext cx="3819525" cy="264795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0E775CED-B126-43BD-8DC1-6B08B9AB3985}"/>
              </a:ext>
            </a:extLst>
          </p:cNvPr>
          <p:cNvSpPr/>
          <p:nvPr/>
        </p:nvSpPr>
        <p:spPr>
          <a:xfrm>
            <a:off x="5562600" y="3835400"/>
            <a:ext cx="1524000" cy="3302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2164F2B-93B2-4C83-B255-2F7637DDA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79" y="2168525"/>
            <a:ext cx="4257675" cy="2724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77C436D-9AC8-43F9-B1EF-8C3396655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58" y="1890905"/>
            <a:ext cx="3562350" cy="396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227462-2807-4506-A283-01B8E1C1C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614" y="2573867"/>
            <a:ext cx="4336161" cy="36715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29DD379-ECE9-48C7-BA57-F878F3FF8F30}"/>
              </a:ext>
            </a:extLst>
          </p:cNvPr>
          <p:cNvCxnSpPr/>
          <p:nvPr/>
        </p:nvCxnSpPr>
        <p:spPr>
          <a:xfrm>
            <a:off x="1075614" y="3708400"/>
            <a:ext cx="44023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5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372DDE0-3607-4F1B-B0CF-C50B9C299468}"/>
              </a:ext>
            </a:extLst>
          </p:cNvPr>
          <p:cNvSpPr/>
          <p:nvPr/>
        </p:nvSpPr>
        <p:spPr>
          <a:xfrm>
            <a:off x="4221481" y="3564467"/>
            <a:ext cx="45719" cy="677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T2 into the FP-Tree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28</a:t>
            </a:fld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0E775CED-B126-43BD-8DC1-6B08B9AB3985}"/>
              </a:ext>
            </a:extLst>
          </p:cNvPr>
          <p:cNvSpPr/>
          <p:nvPr/>
        </p:nvSpPr>
        <p:spPr>
          <a:xfrm>
            <a:off x="5562600" y="3835400"/>
            <a:ext cx="1524000" cy="3302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227462-2807-4506-A283-01B8E1C1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14" y="2573867"/>
            <a:ext cx="4336161" cy="36715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29DD379-ECE9-48C7-BA57-F878F3FF8F30}"/>
              </a:ext>
            </a:extLst>
          </p:cNvPr>
          <p:cNvCxnSpPr/>
          <p:nvPr/>
        </p:nvCxnSpPr>
        <p:spPr>
          <a:xfrm>
            <a:off x="1075614" y="4301066"/>
            <a:ext cx="44023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05E1075-AB90-47A6-A818-D08D5A5DD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22" y="2146300"/>
            <a:ext cx="3571875" cy="4038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63DAF50-D2B8-4598-B31D-87046B877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31" y="2057908"/>
            <a:ext cx="4219575" cy="381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9A52E9A-4CB0-4642-8763-5652AA704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017144"/>
            <a:ext cx="4114800" cy="3771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A92137E-C748-4DE1-AAAD-76D994C08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2" y="1996768"/>
            <a:ext cx="4572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372DDE0-3607-4F1B-B0CF-C50B9C299468}"/>
              </a:ext>
            </a:extLst>
          </p:cNvPr>
          <p:cNvSpPr/>
          <p:nvPr/>
        </p:nvSpPr>
        <p:spPr>
          <a:xfrm>
            <a:off x="4221481" y="3564467"/>
            <a:ext cx="45719" cy="677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T3 into the FP-Tree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29</a:t>
            </a:fld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0E775CED-B126-43BD-8DC1-6B08B9AB3985}"/>
              </a:ext>
            </a:extLst>
          </p:cNvPr>
          <p:cNvSpPr/>
          <p:nvPr/>
        </p:nvSpPr>
        <p:spPr>
          <a:xfrm>
            <a:off x="5562600" y="3835400"/>
            <a:ext cx="1524000" cy="3302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227462-2807-4506-A283-01B8E1C1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14" y="2573867"/>
            <a:ext cx="4336161" cy="36715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29DD379-ECE9-48C7-BA57-F878F3FF8F30}"/>
              </a:ext>
            </a:extLst>
          </p:cNvPr>
          <p:cNvCxnSpPr/>
          <p:nvPr/>
        </p:nvCxnSpPr>
        <p:spPr>
          <a:xfrm>
            <a:off x="1075614" y="4842932"/>
            <a:ext cx="44023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E87A458-ABC1-499C-AC54-A856D6471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2" y="1996768"/>
            <a:ext cx="4572000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CB6D8C9-A226-4B19-9E08-E1427ACF1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18" y="1996768"/>
            <a:ext cx="4229100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C5BDB27-78E0-4500-95F5-CEE5920CC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2" y="1996223"/>
            <a:ext cx="3933825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807220-C7D1-46C8-86DA-8FCD4B99DD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18" y="2140452"/>
            <a:ext cx="54864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95" y="2174006"/>
            <a:ext cx="5367212" cy="402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6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141041"/>
              </p:ext>
            </p:extLst>
          </p:nvPr>
        </p:nvGraphicFramePr>
        <p:xfrm>
          <a:off x="609600" y="2114650"/>
          <a:ext cx="10972800" cy="2468880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3657600"/>
                <a:gridCol w="3657600"/>
                <a:gridCol w="36576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Aspect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Frequent Pattern Mining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Association Rule Learning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Find frequently occurring </a:t>
                      </a:r>
                      <a:r>
                        <a:rPr lang="en-US" dirty="0" err="1"/>
                        <a:t>itemsets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Discover relationships between items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Frequent </a:t>
                      </a:r>
                      <a:r>
                        <a:rPr lang="en-US" dirty="0" err="1"/>
                        <a:t>itemsets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Rules (X → Y)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Metrics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Support, Confidence, Lift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Role in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 2</a:t>
                      </a:r>
                      <a:endParaRPr 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Example result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{Milk, Bread}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 → Bread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AutoShape 5" descr="data:image/gif;base64,R0lGODlhAQABAIAAAP///wAAACH5BAEAAAAALAAAAAABAAEAAAICRAEAOw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dirty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r>
              <a:rPr lang="en-US" b="1" dirty="0" smtClean="0"/>
              <a:t>Process</a:t>
            </a:r>
            <a:r>
              <a:rPr lang="en-US" dirty="0" smtClean="0"/>
              <a:t>: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Data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Frequent Mining → Association Rule → Rules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24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372DDE0-3607-4F1B-B0CF-C50B9C299468}"/>
              </a:ext>
            </a:extLst>
          </p:cNvPr>
          <p:cNvSpPr/>
          <p:nvPr/>
        </p:nvSpPr>
        <p:spPr>
          <a:xfrm>
            <a:off x="4221481" y="3564467"/>
            <a:ext cx="45719" cy="677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T4 into the FP-Tree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30</a:t>
            </a:fld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0E775CED-B126-43BD-8DC1-6B08B9AB3985}"/>
              </a:ext>
            </a:extLst>
          </p:cNvPr>
          <p:cNvSpPr/>
          <p:nvPr/>
        </p:nvSpPr>
        <p:spPr>
          <a:xfrm>
            <a:off x="5562600" y="3835400"/>
            <a:ext cx="1524000" cy="3302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227462-2807-4506-A283-01B8E1C1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14" y="2573867"/>
            <a:ext cx="4336161" cy="36715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29DD379-ECE9-48C7-BA57-F878F3FF8F30}"/>
              </a:ext>
            </a:extLst>
          </p:cNvPr>
          <p:cNvCxnSpPr/>
          <p:nvPr/>
        </p:nvCxnSpPr>
        <p:spPr>
          <a:xfrm>
            <a:off x="1042534" y="5403370"/>
            <a:ext cx="44023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423539"/>
            <a:ext cx="5487166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2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372DDE0-3607-4F1B-B0CF-C50B9C299468}"/>
              </a:ext>
            </a:extLst>
          </p:cNvPr>
          <p:cNvSpPr/>
          <p:nvPr/>
        </p:nvSpPr>
        <p:spPr>
          <a:xfrm>
            <a:off x="4221481" y="3564467"/>
            <a:ext cx="45719" cy="677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T5 into the FP-Tree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31</a:t>
            </a:fld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0E775CED-B126-43BD-8DC1-6B08B9AB3985}"/>
              </a:ext>
            </a:extLst>
          </p:cNvPr>
          <p:cNvSpPr/>
          <p:nvPr/>
        </p:nvSpPr>
        <p:spPr>
          <a:xfrm>
            <a:off x="5562600" y="3835400"/>
            <a:ext cx="1524000" cy="3302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227462-2807-4506-A283-01B8E1C1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9" y="2684798"/>
            <a:ext cx="4336161" cy="36715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29DD379-ECE9-48C7-BA57-F878F3FF8F30}"/>
              </a:ext>
            </a:extLst>
          </p:cNvPr>
          <p:cNvCxnSpPr/>
          <p:nvPr/>
        </p:nvCxnSpPr>
        <p:spPr>
          <a:xfrm>
            <a:off x="1075614" y="5963809"/>
            <a:ext cx="44023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73DC541-46A1-42F6-B7AB-3DF1E1CDD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60" y="2209800"/>
            <a:ext cx="47625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1263" y="1854883"/>
            <a:ext cx="2418212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s(I3=&gt;I5) = 3</a:t>
            </a:r>
          </a:p>
          <a:p>
            <a:r>
              <a:rPr lang="en-US" dirty="0" smtClean="0"/>
              <a:t>c(I3=&gt;I5) = ¾</a:t>
            </a:r>
          </a:p>
          <a:p>
            <a:endParaRPr lang="en-US" dirty="0"/>
          </a:p>
          <a:p>
            <a:r>
              <a:rPr lang="en-US" dirty="0" smtClean="0"/>
              <a:t>s(I3,I5 =&gt; I2) = 2</a:t>
            </a:r>
          </a:p>
          <a:p>
            <a:r>
              <a:rPr lang="en-US" dirty="0" smtClean="0"/>
              <a:t>c(I3,I5 =&gt; I2) = 2/3</a:t>
            </a:r>
          </a:p>
        </p:txBody>
      </p:sp>
    </p:spTree>
    <p:extLst>
      <p:ext uri="{BB962C8B-B14F-4D97-AF65-F5344CB8AC3E}">
        <p14:creationId xmlns:p14="http://schemas.microsoft.com/office/powerpoint/2010/main" val="407397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1A97F3-0D87-4A5C-8E8D-D88E9903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D72C75-56BA-4E6F-99E8-C958DD95D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/>
              <a:t>Conditional Pattern Base: </a:t>
            </a:r>
            <a:r>
              <a:rPr lang="en-US" dirty="0"/>
              <a:t>path labels of all the paths that lead to any node of the given item in the frequent-pattern tree. </a:t>
            </a:r>
          </a:p>
          <a:p>
            <a:r>
              <a:rPr lang="en-US" b="1" dirty="0"/>
              <a:t>Conditional Frequent Pattern Tree: </a:t>
            </a:r>
            <a:r>
              <a:rPr lang="en-US" dirty="0"/>
              <a:t>the set of elements that is common in all the paths in the Conditional Pattern Base of that item.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628464-F494-433D-8FEE-F363A00A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EBC0F700-6F50-4CC9-AAFC-42108E2C7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627775"/>
              </p:ext>
            </p:extLst>
          </p:nvPr>
        </p:nvGraphicFramePr>
        <p:xfrm>
          <a:off x="1052049" y="4328104"/>
          <a:ext cx="9865035" cy="1483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91072">
                  <a:extLst>
                    <a:ext uri="{9D8B030D-6E8A-4147-A177-3AD203B41FA5}">
                      <a16:colId xmlns="" xmlns:a16="http://schemas.microsoft.com/office/drawing/2014/main" val="3481914017"/>
                    </a:ext>
                  </a:extLst>
                </a:gridCol>
                <a:gridCol w="3873910">
                  <a:extLst>
                    <a:ext uri="{9D8B030D-6E8A-4147-A177-3AD203B41FA5}">
                      <a16:colId xmlns="" xmlns:a16="http://schemas.microsoft.com/office/drawing/2014/main" val="3573262335"/>
                    </a:ext>
                  </a:extLst>
                </a:gridCol>
                <a:gridCol w="4100053">
                  <a:extLst>
                    <a:ext uri="{9D8B030D-6E8A-4147-A177-3AD203B41FA5}">
                      <a16:colId xmlns="" xmlns:a16="http://schemas.microsoft.com/office/drawing/2014/main" val="2779443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Conditional Pattern 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Conditional Frequent Pattern Tree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5201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{I5,I2:1}, {I3, I5, I1:1}, {I3, I5, :1}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{I3:3}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318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0223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1641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2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4DFBF3-D823-47D1-AA34-6E79C563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F17BAF-85D1-41D1-99B3-1E72B6095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Association rule learning:</a:t>
            </a:r>
          </a:p>
          <a:p>
            <a:r>
              <a:rPr lang="en-US" dirty="0"/>
              <a:t>Useful to gain insight information and identify item relationships in a large dataset. </a:t>
            </a:r>
          </a:p>
          <a:p>
            <a:r>
              <a:rPr lang="en-US" dirty="0"/>
              <a:t>Applications in market basket analysis, customer segmentation, and recommendation system. </a:t>
            </a:r>
          </a:p>
          <a:p>
            <a:r>
              <a:rPr lang="en-US" dirty="0"/>
              <a:t>Many variants proposed to improve pruning strategies, parallel processing, effective calculation for support and confidence.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E4D8B38-4254-4E9C-B441-70E3D19C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3088003-E97A-4C8E-859A-5DC4055FD7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28" y="1097279"/>
            <a:ext cx="3732540" cy="3508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Ideas come from the </a:t>
            </a:r>
            <a:r>
              <a:rPr lang="en-US" b="1" dirty="0"/>
              <a:t>market basket analysis </a:t>
            </a:r>
          </a:p>
          <a:p>
            <a:pPr lvl="1"/>
            <a:r>
              <a:rPr lang="en-US" dirty="0"/>
              <a:t>Transactions are available </a:t>
            </a:r>
          </a:p>
          <a:p>
            <a:pPr lvl="2"/>
            <a:r>
              <a:rPr lang="en-US" dirty="0"/>
              <a:t>Customer 1: Egg, bread, milk, sugar, beer, vegetables. </a:t>
            </a:r>
          </a:p>
          <a:p>
            <a:pPr lvl="2"/>
            <a:r>
              <a:rPr lang="en-US" dirty="0"/>
              <a:t>Customer 2: Beer, egg, milk. </a:t>
            </a:r>
          </a:p>
          <a:p>
            <a:pPr lvl="2"/>
            <a:r>
              <a:rPr lang="en-US" dirty="0"/>
              <a:t>Customer 3: Egg, bread, sugar. 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What do the customers like to buy?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Which products are bought together?</a:t>
            </a:r>
          </a:p>
          <a:p>
            <a:endParaRPr lang="en-US" dirty="0"/>
          </a:p>
          <a:p>
            <a:r>
              <a:rPr lang="en-US" dirty="0"/>
              <a:t>Objective: Find associations and correlations between different items. </a:t>
            </a:r>
          </a:p>
          <a:p>
            <a:pPr marL="0" indent="0">
              <a:buNone/>
            </a:pPr>
            <a:r>
              <a:rPr lang="en-US" dirty="0"/>
              <a:t>	E.g.: {egg, bread} or {egg, milk} </a:t>
            </a:r>
          </a:p>
          <a:p>
            <a:pPr lvl="1"/>
            <a:r>
              <a:rPr lang="en-US" dirty="0"/>
              <a:t>Propose good suggestions or promotions to increase sale.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5EA0466-A687-478B-A34F-53A38020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Recommendation </a:t>
            </a:r>
            <a:r>
              <a:rPr lang="en-US" dirty="0" smtClean="0"/>
              <a:t>Systems:</a:t>
            </a:r>
          </a:p>
          <a:p>
            <a:pPr marL="393192" lvl="1" indent="0">
              <a:buNone/>
            </a:pPr>
            <a:r>
              <a:rPr lang="en-US" dirty="0"/>
              <a:t>Online stores analyze customer browsing and purchase </a:t>
            </a:r>
            <a:r>
              <a:rPr lang="en-US" dirty="0" smtClean="0"/>
              <a:t>history.</a:t>
            </a:r>
          </a:p>
          <a:p>
            <a:pPr marL="393192" lvl="1" indent="0">
              <a:buNone/>
            </a:pPr>
            <a:r>
              <a:rPr lang="en-US" dirty="0" smtClean="0"/>
              <a:t>Example: Laptop </a:t>
            </a:r>
            <a:r>
              <a:rPr lang="en-US" dirty="0"/>
              <a:t>→ Laptop bag</a:t>
            </a:r>
            <a:endParaRPr lang="en-US" dirty="0" smtClean="0"/>
          </a:p>
          <a:p>
            <a:r>
              <a:rPr lang="en-US" dirty="0" smtClean="0"/>
              <a:t>Healthcare &amp; Medical Data:</a:t>
            </a:r>
          </a:p>
          <a:p>
            <a:pPr marL="393192" lvl="1" indent="0">
              <a:buNone/>
            </a:pPr>
            <a:r>
              <a:rPr lang="en-US" dirty="0"/>
              <a:t>Find relationships between diseases, symptoms, and treatments</a:t>
            </a:r>
            <a:r>
              <a:rPr lang="en-US" dirty="0" smtClean="0"/>
              <a:t>.</a:t>
            </a:r>
          </a:p>
          <a:p>
            <a:pPr marL="393192" lvl="1" indent="0">
              <a:buNone/>
            </a:pPr>
            <a:r>
              <a:rPr lang="en-US" dirty="0" smtClean="0"/>
              <a:t>Example: Fever + Cough → Flu</a:t>
            </a:r>
          </a:p>
          <a:p>
            <a:r>
              <a:rPr lang="en-US" dirty="0" smtClean="0"/>
              <a:t>Web mining, </a:t>
            </a:r>
            <a:r>
              <a:rPr lang="en-US" dirty="0"/>
              <a:t>Social Media </a:t>
            </a:r>
            <a:r>
              <a:rPr lang="en-US" dirty="0" smtClean="0"/>
              <a:t>Analysis</a:t>
            </a:r>
          </a:p>
          <a:p>
            <a:pPr marL="393192" lvl="1" indent="0">
              <a:buNone/>
            </a:pPr>
            <a:r>
              <a:rPr lang="en-US" dirty="0"/>
              <a:t>Analyze user behavior on </a:t>
            </a:r>
            <a:r>
              <a:rPr lang="en-US" dirty="0" smtClean="0"/>
              <a:t>surfing websites, on watching video, reading news, etc.</a:t>
            </a:r>
          </a:p>
          <a:p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pPr marL="484632" indent="-4572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5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FBC182-7149-4BC0-B654-F56818297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2AE71C37-2A0B-41E9-B64B-118F141EBA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Problematics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Transaction database: a set of transaction T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latin typeface="Palatino Linotype" panose="02040502050505030304" pitchFamily="18" charset="0"/>
                  </a:rPr>
                  <a:t>List</a:t>
                </a:r>
                <a:r>
                  <a:rPr lang="vi-VN" dirty="0">
                    <a:latin typeface="Palatino Linotype" panose="02040502050505030304" pitchFamily="18" charset="0"/>
                  </a:rPr>
                  <a:t> of avaiable items: I = </a:t>
                </a:r>
                <a:r>
                  <a:rPr lang="en-US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  <a:endParaRPr lang="vi-VN" dirty="0">
                  <a:latin typeface="Palatino Linotype" panose="02040502050505030304" pitchFamily="18" charset="0"/>
                </a:endParaRPr>
              </a:p>
              <a:p>
                <a:pPr lvl="1"/>
                <a:r>
                  <a:rPr lang="vi-VN" dirty="0">
                    <a:latin typeface="Palatino Linotype" panose="02040502050505030304" pitchFamily="18" charset="0"/>
                  </a:rPr>
                  <a:t>Each transaction in T contains a </a:t>
                </a:r>
                <a:r>
                  <a:rPr lang="en-US" dirty="0">
                    <a:latin typeface="Palatino Linotype" panose="02040502050505030304" pitchFamily="18" charset="0"/>
                  </a:rPr>
                  <a:t>set</a:t>
                </a:r>
                <a:r>
                  <a:rPr lang="vi-VN" dirty="0">
                    <a:latin typeface="Palatino Linotype" panose="02040502050505030304" pitchFamily="18" charset="0"/>
                  </a:rPr>
                  <a:t> of different items</a:t>
                </a:r>
                <a:r>
                  <a:rPr lang="vi-VN" dirty="0">
                    <a:latin typeface="+mj-lt"/>
                  </a:rPr>
                  <a:t>. </a:t>
                </a:r>
              </a:p>
              <a:p>
                <a:pPr lvl="1"/>
                <a:endParaRPr lang="vi-VN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b="1" dirty="0">
                    <a:latin typeface="Palatino Linotype" panose="02040502050505030304" pitchFamily="18" charset="0"/>
                  </a:rPr>
                  <a:t>Solution</a:t>
                </a:r>
                <a:r>
                  <a:rPr lang="vi-VN" dirty="0">
                    <a:latin typeface="Palatino Linotype" panose="02040502050505030304" pitchFamily="18" charset="0"/>
                  </a:rPr>
                  <a:t>: </a:t>
                </a:r>
              </a:p>
              <a:p>
                <a:pPr lvl="1"/>
                <a:r>
                  <a:rPr lang="vi-VN" dirty="0">
                    <a:latin typeface="Palatino Linotype" panose="02040502050505030304" pitchFamily="18" charset="0"/>
                  </a:rPr>
                  <a:t>Find frequent </a:t>
                </a:r>
                <a:r>
                  <a:rPr lang="vi-VN" b="1" dirty="0">
                    <a:solidFill>
                      <a:schemeClr val="accent6"/>
                    </a:solidFill>
                    <a:latin typeface="Palatino Linotype" panose="02040502050505030304" pitchFamily="18" charset="0"/>
                  </a:rPr>
                  <a:t>patterns, associations, or causal structures </a:t>
                </a:r>
                <a:r>
                  <a:rPr lang="vi-VN" dirty="0">
                    <a:latin typeface="Palatino Linotype" panose="02040502050505030304" pitchFamily="18" charset="0"/>
                  </a:rPr>
                  <a:t>among the sets of items in the database. </a:t>
                </a:r>
              </a:p>
              <a:p>
                <a:pPr lvl="1"/>
                <a:r>
                  <a:rPr lang="vi-VN" dirty="0">
                    <a:latin typeface="Palatino Linotype" panose="02040502050505030304" pitchFamily="18" charset="0"/>
                  </a:rPr>
                  <a:t>Put the relationships in </a:t>
                </a:r>
                <a:r>
                  <a:rPr lang="en-US" dirty="0">
                    <a:latin typeface="Palatino Linotype" panose="02040502050505030304" pitchFamily="18" charset="0"/>
                  </a:rPr>
                  <a:t>terms</a:t>
                </a:r>
                <a:r>
                  <a:rPr lang="vi-VN" dirty="0">
                    <a:latin typeface="Palatino Linotype" panose="02040502050505030304" pitchFamily="18" charset="0"/>
                  </a:rPr>
                  <a:t> of association rules</a:t>
                </a:r>
              </a:p>
              <a:p>
                <a:pPr marL="978408" lvl="3" indent="0">
                  <a:buNone/>
                </a:pPr>
                <a:r>
                  <a:rPr lang="vi-VN" dirty="0">
                    <a:latin typeface="Palatino Linotype" panose="02040502050505030304" pitchFamily="18" charset="0"/>
                  </a:rPr>
                  <a:t>X =&gt; Y</a:t>
                </a:r>
              </a:p>
              <a:p>
                <a:endParaRPr lang="en-US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E71C37-2A0B-41E9-B64B-118F141EBA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 r="-1500" b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9E465D9-673F-4DB5-AEDD-34AD41C3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1A6FB2-9955-4F29-B289-CE8BD414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patterns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EDFCA15-D254-48FC-B9AF-36305C9A9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Palatino Linotype" panose="02040502050505030304" pitchFamily="18" charset="0"/>
              </a:rPr>
              <a:t>K-itemset</a:t>
            </a:r>
            <a:r>
              <a:rPr lang="en-US" dirty="0">
                <a:latin typeface="Palatino Linotype" panose="02040502050505030304" pitchFamily="18" charset="0"/>
              </a:rPr>
              <a:t>: a set of item(s) found in a transaction.</a:t>
            </a: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Palatino Linotype" panose="02040502050505030304" pitchFamily="18" charset="0"/>
              </a:rPr>
              <a:t>Possible</a:t>
            </a:r>
            <a:r>
              <a:rPr lang="vi-VN" b="1" dirty="0">
                <a:latin typeface="Palatino Linotype" panose="02040502050505030304" pitchFamily="18" charset="0"/>
              </a:rPr>
              <a:t> </a:t>
            </a:r>
            <a:r>
              <a:rPr lang="en-US" b="1" dirty="0">
                <a:latin typeface="Palatino Linotype" panose="02040502050505030304" pitchFamily="18" charset="0"/>
              </a:rPr>
              <a:t>k-</a:t>
            </a:r>
            <a:r>
              <a:rPr lang="vi-VN" b="1" dirty="0">
                <a:latin typeface="Palatino Linotype" panose="02040502050505030304" pitchFamily="18" charset="0"/>
              </a:rPr>
              <a:t>itemsets</a:t>
            </a:r>
            <a:r>
              <a:rPr lang="vi-VN" dirty="0">
                <a:latin typeface="Palatino Linotype" panose="02040502050505030304" pitchFamily="18" charset="0"/>
              </a:rPr>
              <a:t>:</a:t>
            </a: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1-itemset: {bread}, {jelly}, {milk}, {peanut-butter}, {beer}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2-itemset: {</a:t>
            </a:r>
            <a:r>
              <a:rPr lang="vi-VN" dirty="0">
                <a:latin typeface="Palatino Linotype" panose="02040502050505030304" pitchFamily="18" charset="0"/>
              </a:rPr>
              <a:t>bread</a:t>
            </a:r>
            <a:r>
              <a:rPr lang="en-US" dirty="0">
                <a:latin typeface="Palatino Linotype" panose="02040502050505030304" pitchFamily="18" charset="0"/>
              </a:rPr>
              <a:t>,</a:t>
            </a:r>
            <a:r>
              <a:rPr lang="vi-VN" dirty="0">
                <a:latin typeface="Palatino Linotype" panose="02040502050505030304" pitchFamily="18" charset="0"/>
              </a:rPr>
              <a:t> peanut-butter</a:t>
            </a:r>
            <a:r>
              <a:rPr lang="en-US" dirty="0">
                <a:latin typeface="Palatino Linotype" panose="02040502050505030304" pitchFamily="18" charset="0"/>
              </a:rPr>
              <a:t>}, {bread-jelly}, etc.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3-itemset: {bread, jelly, peanut-butter}, {bread, milk, peanut-butter}</a:t>
            </a:r>
            <a:endParaRPr lang="vi-VN" dirty="0">
              <a:latin typeface="Palatino Linotype" panose="02040502050505030304" pitchFamily="18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674B2408-4B83-4C38-B861-CDC3D6805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768" y="1398146"/>
            <a:ext cx="3543795" cy="253400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1AB20CE-5D31-44DF-9E88-9D627E7C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1A6FB2-9955-4F29-B289-CE8BD414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patterns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="" xmlns:a16="http://schemas.microsoft.com/office/drawing/2014/main" id="{8EDFCA15-D254-48FC-B9AF-36305C9A92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vi-VN" b="1" dirty="0">
                    <a:latin typeface="Palatino Linotype" panose="02040502050505030304" pitchFamily="18" charset="0"/>
                  </a:rPr>
                  <a:t>Support count </a:t>
                </a:r>
                <a:r>
                  <a:rPr lang="vi-VN" dirty="0">
                    <a:latin typeface="Palatino Linotype" panose="0204050205050503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vi-V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vi-VN" dirty="0">
                    <a:latin typeface="Palatino Linotype" panose="02040502050505030304" pitchFamily="18" charset="0"/>
                  </a:rPr>
                  <a:t>): frequency of occurrences </a:t>
                </a:r>
              </a:p>
              <a:p>
                <a:pPr marL="0" indent="0">
                  <a:buNone/>
                </a:pPr>
                <a:r>
                  <a:rPr lang="vi-VN" dirty="0">
                    <a:latin typeface="Palatino Linotype" panose="02040502050505030304" pitchFamily="18" charset="0"/>
                  </a:rPr>
                  <a:t>	</a:t>
                </a:r>
                <a:r>
                  <a:rPr lang="vi-V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vi-VN" dirty="0">
                    <a:latin typeface="Palatino Linotype" panose="02040502050505030304" pitchFamily="18" charset="0"/>
                  </a:rPr>
                  <a:t>({bread, peanut-butter}) = 3</a:t>
                </a:r>
              </a:p>
              <a:p>
                <a:pPr marL="0" indent="0">
                  <a:buNone/>
                </a:pPr>
                <a:r>
                  <a:rPr lang="vi-VN" dirty="0">
                    <a:latin typeface="Palatino Linotype" panose="02040502050505030304" pitchFamily="18" charset="0"/>
                  </a:rPr>
                  <a:t>	</a:t>
                </a:r>
                <a:r>
                  <a:rPr lang="vi-V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vi-VN" dirty="0">
                    <a:latin typeface="Palatino Linotype" panose="02040502050505030304" pitchFamily="18" charset="0"/>
                  </a:rPr>
                  <a:t>({beer}) = </a:t>
                </a:r>
                <a:r>
                  <a:rPr lang="en-US" dirty="0">
                    <a:latin typeface="Palatino Linotype" panose="02040502050505030304" pitchFamily="18" charset="0"/>
                  </a:rPr>
                  <a:t>2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Palatino Linotype" panose="020405020505050303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vi-VN" dirty="0">
                    <a:latin typeface="Palatino Linotype" panose="02040502050505030304" pitchFamily="18" charset="0"/>
                  </a:rPr>
                  <a:t>({beer</a:t>
                </a:r>
                <a:r>
                  <a:rPr lang="en-US" dirty="0">
                    <a:latin typeface="Palatino Linotype" panose="02040502050505030304" pitchFamily="18" charset="0"/>
                  </a:rPr>
                  <a:t>, bread</a:t>
                </a:r>
                <a:r>
                  <a:rPr lang="vi-VN" dirty="0">
                    <a:latin typeface="Palatino Linotype" panose="02040502050505030304" pitchFamily="18" charset="0"/>
                  </a:rPr>
                  <a:t>}) = </a:t>
                </a:r>
                <a:r>
                  <a:rPr lang="en-US" dirty="0">
                    <a:latin typeface="Palatino Linotype" panose="02040502050505030304" pitchFamily="18" charset="0"/>
                  </a:rPr>
                  <a:t>1</a:t>
                </a:r>
              </a:p>
              <a:p>
                <a:pPr marL="0" indent="0">
                  <a:buNone/>
                </a:pPr>
                <a:endParaRPr lang="en-US" dirty="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Palatino Linotype" panose="02040502050505030304" pitchFamily="18" charset="0"/>
                  </a:rPr>
                  <a:t>Support</a:t>
                </a:r>
                <a:r>
                  <a:rPr lang="en-US" dirty="0">
                    <a:latin typeface="Palatino Linotype" panose="02040502050505030304" pitchFamily="18" charset="0"/>
                  </a:rPr>
                  <a:t>: proportion of transactions that contain the itemset. 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vi-VN" dirty="0">
                    <a:latin typeface="Palatino Linotype" panose="02040502050505030304" pitchFamily="18" charset="0"/>
                  </a:rPr>
                  <a:t>({bread, peanut-butter}) = 3</a:t>
                </a:r>
                <a:r>
                  <a:rPr lang="en-US" dirty="0">
                    <a:latin typeface="Palatino Linotype" panose="02040502050505030304" pitchFamily="18" charset="0"/>
                  </a:rPr>
                  <a:t>/5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Palatino Linotype" panose="02040502050505030304" pitchFamily="18" charset="0"/>
                  </a:rPr>
                  <a:t>            s</a:t>
                </a:r>
                <a:r>
                  <a:rPr lang="en-US" dirty="0" smtClean="0">
                    <a:latin typeface="Palatino Linotype" panose="02040502050505030304" pitchFamily="18" charset="0"/>
                  </a:rPr>
                  <a:t>({beer}) </a:t>
                </a:r>
                <a:r>
                  <a:rPr lang="en-US" dirty="0">
                    <a:latin typeface="Palatino Linotype" panose="02040502050505030304" pitchFamily="18" charset="0"/>
                  </a:rPr>
                  <a:t>= 2/5</a:t>
                </a:r>
                <a:endParaRPr lang="vi-VN" dirty="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r>
                  <a:rPr lang="vi-VN" dirty="0">
                    <a:latin typeface="Palatino Linotype" panose="02040502050505030304" pitchFamily="18" charset="0"/>
                  </a:rPr>
                  <a:t>	</a:t>
                </a:r>
                <a:r>
                  <a:rPr lang="vi-VN" dirty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s</a:t>
                </a:r>
                <a:r>
                  <a:rPr lang="vi-VN" dirty="0">
                    <a:latin typeface="Palatino Linotype" panose="02040502050505030304" pitchFamily="18" charset="0"/>
                  </a:rPr>
                  <a:t>({beer, bread}) = 1</a:t>
                </a:r>
                <a:r>
                  <a:rPr lang="en-US" dirty="0">
                    <a:latin typeface="Palatino Linotype" panose="02040502050505030304" pitchFamily="18" charset="0"/>
                  </a:rPr>
                  <a:t>/5</a:t>
                </a:r>
              </a:p>
              <a:p>
                <a:pPr marL="0" indent="0">
                  <a:buNone/>
                </a:pPr>
                <a:endParaRPr lang="vi-VN" dirty="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vi-VN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EDFCA15-D254-48FC-B9AF-36305C9A92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674B2408-4B83-4C38-B861-CDC3D6805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768" y="1398146"/>
            <a:ext cx="3543795" cy="25340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B16233E-EC93-4EC8-85B2-0AEC1F2D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1A6FB2-9955-4F29-B289-CE8BD414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Association </a:t>
            </a:r>
            <a:r>
              <a:rPr lang="vi-VN" dirty="0" smtClean="0"/>
              <a:t>rule</a:t>
            </a:r>
            <a:r>
              <a:rPr lang="en-US" dirty="0" smtClean="0"/>
              <a:t>s</a:t>
            </a:r>
            <a:r>
              <a:rPr lang="vi-VN" dirty="0" smtClean="0"/>
              <a:t> </a:t>
            </a:r>
            <a:r>
              <a:rPr lang="vi-VN" dirty="0"/>
              <a:t>	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EDFCA15-D254-48FC-B9AF-36305C9A9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>
                <a:latin typeface="Palatino Linotype" panose="02040502050505030304" pitchFamily="18" charset="0"/>
              </a:rPr>
              <a:t>Frequent itemsets </a:t>
            </a:r>
            <a:r>
              <a:rPr lang="vi-VN" dirty="0">
                <a:latin typeface="Palatino Linotype" panose="02040502050505030304" pitchFamily="18" charset="0"/>
              </a:rPr>
              <a:t>are itemsets whose support</a:t>
            </a: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Palatino Linotype" panose="02040502050505030304" pitchFamily="18" charset="0"/>
              </a:rPr>
              <a:t> is greater than a threshold (minsup)</a:t>
            </a: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Palatino Linotype" panose="02040502050505030304" pitchFamily="18" charset="0"/>
              </a:rPr>
              <a:t>E.g</a:t>
            </a:r>
            <a:r>
              <a:rPr lang="en-US" dirty="0">
                <a:latin typeface="Palatino Linotype" panose="02040502050505030304" pitchFamily="18" charset="0"/>
              </a:rPr>
              <a:t>: </a:t>
            </a:r>
            <a:r>
              <a:rPr lang="vi-VN" dirty="0">
                <a:latin typeface="Palatino Linotype" panose="02040502050505030304" pitchFamily="18" charset="0"/>
              </a:rPr>
              <a:t>minsup</a:t>
            </a:r>
            <a:r>
              <a:rPr lang="en-US" dirty="0">
                <a:latin typeface="Palatino Linotype" panose="02040502050505030304" pitchFamily="18" charset="0"/>
              </a:rPr>
              <a:t> = 2, so frequent </a:t>
            </a:r>
            <a:r>
              <a:rPr lang="en-US" dirty="0" err="1">
                <a:latin typeface="Palatino Linotype" panose="02040502050505030304" pitchFamily="18" charset="0"/>
              </a:rPr>
              <a:t>itemsets</a:t>
            </a:r>
            <a:r>
              <a:rPr lang="en-US" dirty="0">
                <a:latin typeface="Palatino Linotype" panose="02040502050505030304" pitchFamily="18" charset="0"/>
              </a:rPr>
              <a:t> are:</a:t>
            </a:r>
          </a:p>
          <a:p>
            <a:pPr marL="0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	</a:t>
            </a:r>
            <a:r>
              <a:rPr lang="vi-VN" dirty="0">
                <a:latin typeface="Palatino Linotype" panose="02040502050505030304" pitchFamily="18" charset="0"/>
              </a:rPr>
              <a:t>{bread, peanut-butter}</a:t>
            </a:r>
            <a:r>
              <a:rPr lang="en-US" dirty="0">
                <a:latin typeface="Palatino Linotype" panose="02040502050505030304" pitchFamily="18" charset="0"/>
              </a:rPr>
              <a:t> and </a:t>
            </a:r>
            <a:r>
              <a:rPr lang="en-US" dirty="0" smtClean="0">
                <a:latin typeface="Palatino Linotype" panose="02040502050505030304" pitchFamily="18" charset="0"/>
              </a:rPr>
              <a:t>{beer}</a:t>
            </a:r>
            <a:endParaRPr lang="vi-VN" dirty="0">
              <a:latin typeface="Palatino Linotype" panose="02040502050505030304" pitchFamily="18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674B2408-4B83-4C38-B861-CDC3D6805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768" y="1398146"/>
            <a:ext cx="3543795" cy="25340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B16233E-EC93-4EC8-85B2-0AEC1F2D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8644</TotalTime>
  <Words>1147</Words>
  <Application>Microsoft Office PowerPoint</Application>
  <PresentationFormat>Widescreen</PresentationFormat>
  <Paragraphs>247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Calibri</vt:lpstr>
      <vt:lpstr>Cambria Math</vt:lpstr>
      <vt:lpstr>Century Gothic</vt:lpstr>
      <vt:lpstr>Palatino Linotype</vt:lpstr>
      <vt:lpstr>Tahoma</vt:lpstr>
      <vt:lpstr>Times New Roman</vt:lpstr>
      <vt:lpstr>Verdana</vt:lpstr>
      <vt:lpstr>Wingdings 2</vt:lpstr>
      <vt:lpstr>Presentation on brainstorming</vt:lpstr>
      <vt:lpstr>Association rule learning</vt:lpstr>
      <vt:lpstr>Introduction</vt:lpstr>
      <vt:lpstr>Introduction </vt:lpstr>
      <vt:lpstr>Introduction</vt:lpstr>
      <vt:lpstr>Introduction</vt:lpstr>
      <vt:lpstr>Preliminary</vt:lpstr>
      <vt:lpstr>Frequent patterns</vt:lpstr>
      <vt:lpstr>Frequent patterns</vt:lpstr>
      <vt:lpstr>Association rules  </vt:lpstr>
      <vt:lpstr>Association rules  </vt:lpstr>
      <vt:lpstr>Example</vt:lpstr>
      <vt:lpstr>Algorithms</vt:lpstr>
      <vt:lpstr>Apriori</vt:lpstr>
      <vt:lpstr>Apriori</vt:lpstr>
      <vt:lpstr>Apriori</vt:lpstr>
      <vt:lpstr>PowerPoint Presentation</vt:lpstr>
      <vt:lpstr>Apriori</vt:lpstr>
      <vt:lpstr>Apriori</vt:lpstr>
      <vt:lpstr>Apriori</vt:lpstr>
      <vt:lpstr>Apriori </vt:lpstr>
      <vt:lpstr>FP-Growth</vt:lpstr>
      <vt:lpstr>FP-Growth</vt:lpstr>
      <vt:lpstr>FP-Growth</vt:lpstr>
      <vt:lpstr>FP-Growth</vt:lpstr>
      <vt:lpstr>FP-Growth</vt:lpstr>
      <vt:lpstr>FP-Growth</vt:lpstr>
      <vt:lpstr>FP-Growth</vt:lpstr>
      <vt:lpstr>FP-Growth</vt:lpstr>
      <vt:lpstr>FP-Growth</vt:lpstr>
      <vt:lpstr>FP-Growth</vt:lpstr>
      <vt:lpstr>FP-Growth</vt:lpstr>
      <vt:lpstr>FP-Growth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</dc:title>
  <dc:creator>Nhat-Quang Doan</dc:creator>
  <cp:lastModifiedBy>nqdoan</cp:lastModifiedBy>
  <cp:revision>149</cp:revision>
  <dcterms:created xsi:type="dcterms:W3CDTF">2024-03-04T14:55:06Z</dcterms:created>
  <dcterms:modified xsi:type="dcterms:W3CDTF">2026-03-12T07:57:50Z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