
<file path=[Content_Types].xml><?xml version="1.0" encoding="utf-8"?>
<Types xmlns="http://schemas.openxmlformats.org/package/2006/content-types">
  <Default Extension="png" ContentType="image/png"/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notesMasterIdLst>
    <p:notesMasterId r:id="rId17"/>
  </p:notesMasterIdLst>
  <p:sldIdLst>
    <p:sldId id="256" r:id="rId2"/>
    <p:sldId id="276" r:id="rId3"/>
    <p:sldId id="261" r:id="rId4"/>
    <p:sldId id="262" r:id="rId5"/>
    <p:sldId id="263" r:id="rId6"/>
    <p:sldId id="266" r:id="rId7"/>
    <p:sldId id="264" r:id="rId8"/>
    <p:sldId id="267" r:id="rId9"/>
    <p:sldId id="269" r:id="rId10"/>
    <p:sldId id="272" r:id="rId11"/>
    <p:sldId id="268" r:id="rId12"/>
    <p:sldId id="270" r:id="rId13"/>
    <p:sldId id="271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03097-E2FC-4ECB-905D-980D4D24D459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E4CFD-976D-4EE1-AA84-1CD1D0C0B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4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ACE6-A74F-47D0-A2B8-29C509721B62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69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53397-1B73-4A6F-BADC-750C4E0D6511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52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84496-F2ED-4A3C-BD66-39ABBD05A39C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3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9CF3-88C7-42D5-A1F9-83EDB8B21F00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2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9A9D-A6E3-4E3E-83EB-FB35E6F7999B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11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001C-DB7A-419F-9368-7B3EC755AAC9}" type="datetime1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1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93AF-B9E9-446F-80B2-A3784F565767}" type="datetime1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1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2F0D0-C161-42BF-879B-B152B90D0BC4}" type="datetime1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2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2783F-4F74-489D-BF78-D8EE487B388A}" type="datetime1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0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337D4BA-6388-4B1E-91C2-B07DF129542B}" type="datetime1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3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141E-3530-4DFA-B63C-BAE10F9EB409}" type="datetime1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9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F2A712-CAA3-4874-AF38-557BF670A69E}" type="datetime1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78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eb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eb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B2ED80-8895-48F7-8162-80D678C5A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Scientific and technical writing for ICT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7B63FE-31B1-4C15-B937-9F8071D06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Lecture </a:t>
            </a:r>
            <a:r>
              <a:rPr lang="en-US" smtClean="0"/>
              <a:t>6. </a:t>
            </a:r>
            <a:r>
              <a:rPr lang="en-US" dirty="0" smtClean="0"/>
              <a:t>Posters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2647E32-0428-4E32-A698-3B3614C7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 Hierarchy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759" y="1846263"/>
            <a:ext cx="6188807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8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Hierarchy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432" y="1846263"/>
            <a:ext cx="6969462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1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a good poster?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Positions: very crucial for poster design.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We read </a:t>
            </a:r>
            <a:r>
              <a:rPr lang="en-US" dirty="0"/>
              <a:t>left to right, top to </a:t>
            </a:r>
            <a:r>
              <a:rPr lang="en-US" dirty="0" smtClean="0"/>
              <a:t>bottom (Z or F Pattern).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Components in </a:t>
            </a:r>
            <a:r>
              <a:rPr lang="en-US" dirty="0"/>
              <a:t>the top left corner are given more importance than what </a:t>
            </a:r>
            <a:r>
              <a:rPr lang="en-US" dirty="0" smtClean="0"/>
              <a:t>follows.</a:t>
            </a:r>
          </a:p>
          <a:p>
            <a:pPr lvl="3"/>
            <a:r>
              <a:rPr lang="en-US" dirty="0"/>
              <a:t>the top 1/3 of </a:t>
            </a:r>
            <a:r>
              <a:rPr lang="en-US" dirty="0" smtClean="0"/>
              <a:t>the poster must be the </a:t>
            </a:r>
            <a:r>
              <a:rPr lang="en-US" dirty="0"/>
              <a:t>most </a:t>
            </a:r>
            <a:r>
              <a:rPr lang="en-US" dirty="0" smtClean="0"/>
              <a:t>appealing.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Size matters: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Vary </a:t>
            </a:r>
            <a:r>
              <a:rPr lang="en-US" dirty="0"/>
              <a:t>the size of </a:t>
            </a:r>
            <a:r>
              <a:rPr lang="en-US" dirty="0" smtClean="0"/>
              <a:t>poster elements (i.e. font </a:t>
            </a:r>
            <a:r>
              <a:rPr lang="en-US" dirty="0"/>
              <a:t>and </a:t>
            </a:r>
            <a:r>
              <a:rPr lang="en-US" dirty="0" smtClean="0"/>
              <a:t>images). direct the </a:t>
            </a:r>
            <a:r>
              <a:rPr lang="en-US" dirty="0"/>
              <a:t>viewers </a:t>
            </a:r>
            <a:r>
              <a:rPr lang="en-US" dirty="0" smtClean="0"/>
              <a:t>to </a:t>
            </a:r>
            <a:r>
              <a:rPr lang="en-US" dirty="0"/>
              <a:t>what is important to see first</a:t>
            </a:r>
            <a:r>
              <a:rPr lang="en-US" dirty="0" smtClean="0"/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Bigger elements stand out.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Colors: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picture is worth a thousand </a:t>
            </a:r>
            <a:r>
              <a:rPr lang="en-US" dirty="0" smtClean="0"/>
              <a:t>words.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Bright images are more preferable.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either follow traditional reading patterns and </a:t>
            </a:r>
            <a:r>
              <a:rPr lang="en-US" dirty="0" smtClean="0"/>
              <a:t>design posters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808" y="2291477"/>
            <a:ext cx="5929593" cy="394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9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Font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Primary:</a:t>
            </a:r>
            <a:r>
              <a:rPr lang="en-US" dirty="0"/>
              <a:t> </a:t>
            </a:r>
            <a:r>
              <a:rPr lang="en-US" dirty="0" smtClean="0"/>
              <a:t>the </a:t>
            </a:r>
            <a:r>
              <a:rPr lang="en-US" dirty="0"/>
              <a:t>largest </a:t>
            </a:r>
            <a:r>
              <a:rPr lang="en-US" dirty="0" smtClean="0"/>
              <a:t>text on </a:t>
            </a:r>
            <a:r>
              <a:rPr lang="en-US" dirty="0"/>
              <a:t>the page, draws initial attention, and contains the most important </a:t>
            </a:r>
            <a:r>
              <a:rPr lang="en-US" dirty="0" smtClean="0"/>
              <a:t>buzzwords.</a:t>
            </a:r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/>
              <a:t>Secondary</a:t>
            </a:r>
            <a:r>
              <a:rPr lang="en-US" b="1" dirty="0"/>
              <a:t>: </a:t>
            </a:r>
            <a:r>
              <a:rPr lang="en-US" dirty="0" smtClean="0"/>
              <a:t>subheadings give </a:t>
            </a:r>
            <a:r>
              <a:rPr lang="en-US" dirty="0"/>
              <a:t>value and </a:t>
            </a:r>
            <a:r>
              <a:rPr lang="en-US" dirty="0" smtClean="0"/>
              <a:t>help viewers to scan the poster.</a:t>
            </a:r>
            <a:r>
              <a:rPr lang="en-US" dirty="0"/>
              <a:t> </a:t>
            </a:r>
            <a:endParaRPr lang="en-US" dirty="0" smtClean="0"/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/>
              <a:t>Tertiary:</a:t>
            </a:r>
            <a:r>
              <a:rPr lang="en-US" dirty="0"/>
              <a:t> </a:t>
            </a:r>
            <a:r>
              <a:rPr lang="en-US" dirty="0" smtClean="0"/>
              <a:t>the </a:t>
            </a:r>
            <a:r>
              <a:rPr lang="en-US" dirty="0"/>
              <a:t>smallest sized text </a:t>
            </a:r>
            <a:r>
              <a:rPr lang="en-US" dirty="0" smtClean="0"/>
              <a:t>but still </a:t>
            </a:r>
            <a:r>
              <a:rPr lang="en-US" dirty="0"/>
              <a:t>readable. It can give more detail about your page and be short (like a caption</a:t>
            </a:r>
            <a:r>
              <a:rPr lang="en-US" dirty="0" smtClean="0"/>
              <a:t>).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55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Posters are visual tools to briefly express your work and attract viewers.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Posters should be designed with a </a:t>
            </a:r>
            <a:r>
              <a:rPr lang="en-US" dirty="0"/>
              <a:t>visually appealing and supportive visual </a:t>
            </a:r>
            <a:r>
              <a:rPr lang="en-US" dirty="0" smtClean="0"/>
              <a:t>aids.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Poster contents should be minimal but still understandable.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01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34DAB6-BAD9-4094-B0DC-2E5AA0FE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0F1413-F3ED-46DC-98D5-28FE9421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Poster </a:t>
            </a:r>
            <a:r>
              <a:rPr lang="en-US" dirty="0"/>
              <a:t>is a usually large printed sheet that often contains pictures and is posted in a public </a:t>
            </a:r>
            <a:r>
              <a:rPr lang="en-US" dirty="0" smtClean="0"/>
              <a:t>place.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Poster is a visual and short summary of a journal paper or a report. </a:t>
            </a:r>
          </a:p>
          <a:p>
            <a:r>
              <a:rPr lang="en-US" dirty="0" smtClean="0"/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6C34E34-06BF-41CD-9632-CA46611C3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4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34DAB6-BAD9-4094-B0DC-2E5AA0FE8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0F1413-F3ED-46DC-98D5-28FE94212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Scientific posters </a:t>
            </a:r>
            <a:r>
              <a:rPr lang="en-US" sz="2000" dirty="0"/>
              <a:t>are widely used in the academic community, and most conferences include poster presentations in their program. </a:t>
            </a:r>
            <a:endParaRPr lang="en-US" sz="2000" dirty="0" smtClean="0"/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summarize information or research concisely and attractively to help publicize it and generate discussion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chemeClr val="tx1"/>
                </a:solidFill>
              </a:rPr>
              <a:t>poster is usually a mixture of a brief text mixed with tables, graphs, pictures, and other presentation formats.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6C34E34-06BF-41CD-9632-CA46611C3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0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Characteristics of a Scientific Poster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Focused </a:t>
            </a:r>
            <a:r>
              <a:rPr lang="en-US" sz="2000" dirty="0">
                <a:solidFill>
                  <a:schemeClr val="tx1"/>
                </a:solidFill>
              </a:rPr>
              <a:t>on one specific research topic that can be explained in 5-15 minutes.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Contains a Title, Authors, Abstract, Introduction, Materials &amp; Methods, Results, Discussion, References and Acknowledgements.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Has four to ten high-resolution figures and/or tables that describe the research in detail.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Contains minimal text, with figures and tables being the main focus.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09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 Templates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Landscape poster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5</a:t>
            </a:fld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699" y="1968289"/>
            <a:ext cx="5033643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291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 Templates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Portrait poster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17" y="1919634"/>
            <a:ext cx="2960726" cy="430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8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Poster?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Short and interesting title.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Word </a:t>
            </a:r>
            <a:r>
              <a:rPr lang="en-US" dirty="0"/>
              <a:t>count of about 300 to 800 </a:t>
            </a:r>
            <a:r>
              <a:rPr lang="en-US" dirty="0" smtClean="0"/>
              <a:t>words.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Text </a:t>
            </a:r>
            <a:r>
              <a:rPr lang="en-US" dirty="0" smtClean="0"/>
              <a:t>clear </a:t>
            </a:r>
            <a:r>
              <a:rPr lang="en-US" dirty="0"/>
              <a:t>and to the </a:t>
            </a:r>
            <a:r>
              <a:rPr lang="en-US" dirty="0" smtClean="0"/>
              <a:t>point.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Use of bullets, numbering, and headlines make it easy to </a:t>
            </a:r>
            <a:r>
              <a:rPr lang="en-US" dirty="0" smtClean="0"/>
              <a:t>read.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Effective use of graphics, color and </a:t>
            </a:r>
            <a:r>
              <a:rPr lang="en-US" dirty="0" smtClean="0"/>
              <a:t>fonts.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Consistent and clean </a:t>
            </a:r>
            <a:r>
              <a:rPr lang="en-US" dirty="0" smtClean="0"/>
              <a:t>layout.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Includes acknowledgments, your name and institutional </a:t>
            </a:r>
            <a:r>
              <a:rPr lang="en-US" dirty="0" smtClean="0"/>
              <a:t>affiliation.</a:t>
            </a: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7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a good poster?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Good Design = Effective poster</a:t>
            </a:r>
          </a:p>
          <a:p>
            <a:r>
              <a:rPr lang="en-US" b="1" dirty="0">
                <a:solidFill>
                  <a:schemeClr val="tx1"/>
                </a:solidFill>
              </a:rPr>
              <a:t>Visual Hierarchy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arrangement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>
                <a:solidFill>
                  <a:schemeClr val="tx1"/>
                </a:solidFill>
              </a:rPr>
              <a:t>elements within a design in a way that guides the viewer's eye through the content in a specific order of </a:t>
            </a:r>
            <a:r>
              <a:rPr lang="en-US" dirty="0" smtClean="0">
                <a:solidFill>
                  <a:schemeClr val="tx1"/>
                </a:solidFill>
              </a:rPr>
              <a:t>importance.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Balance between background and foreground space in a composition.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 not too much information in a small area.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3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Hierarchy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438" y="1846263"/>
            <a:ext cx="8045450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936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789</TotalTime>
  <Words>413</Words>
  <Application>Microsoft Office PowerPoint</Application>
  <PresentationFormat>Widescreen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Retrospect</vt:lpstr>
      <vt:lpstr>Scientific and technical writing for ICT </vt:lpstr>
      <vt:lpstr>Posters</vt:lpstr>
      <vt:lpstr>Posters</vt:lpstr>
      <vt:lpstr>Posters</vt:lpstr>
      <vt:lpstr>Poster Templates</vt:lpstr>
      <vt:lpstr>Poster Templates</vt:lpstr>
      <vt:lpstr>What Makes a Good Poster?</vt:lpstr>
      <vt:lpstr>How to make a good poster?</vt:lpstr>
      <vt:lpstr>Visual Hierarchy</vt:lpstr>
      <vt:lpstr>Visual Hierarchy</vt:lpstr>
      <vt:lpstr>Visual Hierarchy</vt:lpstr>
      <vt:lpstr>How to make a good poster?</vt:lpstr>
      <vt:lpstr>Reading Pattern</vt:lpstr>
      <vt:lpstr>Font Hierarchy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and technical writing for ICT</dc:title>
  <dc:creator>Nhat-Quang Doan</dc:creator>
  <cp:lastModifiedBy>USTH</cp:lastModifiedBy>
  <cp:revision>48</cp:revision>
  <dcterms:created xsi:type="dcterms:W3CDTF">2024-02-22T11:42:09Z</dcterms:created>
  <dcterms:modified xsi:type="dcterms:W3CDTF">2024-08-13T03:09:13Z</dcterms:modified>
</cp:coreProperties>
</file>