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 id="2147483853" r:id="rId2"/>
    <p:sldMasterId id="2147483873" r:id="rId3"/>
    <p:sldMasterId id="2147484078" r:id="rId4"/>
  </p:sldMasterIdLst>
  <p:notesMasterIdLst>
    <p:notesMasterId r:id="rId29"/>
  </p:notesMasterIdLst>
  <p:sldIdLst>
    <p:sldId id="256" r:id="rId5"/>
    <p:sldId id="257" r:id="rId6"/>
    <p:sldId id="301" r:id="rId7"/>
    <p:sldId id="258" r:id="rId8"/>
    <p:sldId id="278" r:id="rId9"/>
    <p:sldId id="279" r:id="rId10"/>
    <p:sldId id="280" r:id="rId11"/>
    <p:sldId id="281" r:id="rId12"/>
    <p:sldId id="259" r:id="rId13"/>
    <p:sldId id="287" r:id="rId14"/>
    <p:sldId id="288" r:id="rId15"/>
    <p:sldId id="300" r:id="rId16"/>
    <p:sldId id="299" r:id="rId17"/>
    <p:sldId id="289" r:id="rId18"/>
    <p:sldId id="298" r:id="rId19"/>
    <p:sldId id="290" r:id="rId20"/>
    <p:sldId id="302" r:id="rId21"/>
    <p:sldId id="295" r:id="rId22"/>
    <p:sldId id="291" r:id="rId23"/>
    <p:sldId id="292" r:id="rId24"/>
    <p:sldId id="293" r:id="rId25"/>
    <p:sldId id="294" r:id="rId26"/>
    <p:sldId id="296"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03097-E2FC-4ECB-905D-980D4D24D459}"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E4CFD-976D-4EE1-AA84-1CD1D0C0B0BC}" type="slidenum">
              <a:rPr lang="en-US" smtClean="0"/>
              <a:t>‹#›</a:t>
            </a:fld>
            <a:endParaRPr lang="en-US"/>
          </a:p>
        </p:txBody>
      </p:sp>
    </p:spTree>
    <p:extLst>
      <p:ext uri="{BB962C8B-B14F-4D97-AF65-F5344CB8AC3E}">
        <p14:creationId xmlns:p14="http://schemas.microsoft.com/office/powerpoint/2010/main" val="118914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115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xmlns="" id="{F4F8F920-2344-4B56-8732-344A40AEF50D}"/>
              </a:ext>
            </a:extLst>
          </p:cNvPr>
          <p:cNvSpPr>
            <a:spLocks noGrp="1"/>
          </p:cNvSpPr>
          <p:nvPr>
            <p:ph type="pic" idx="12" hasCustomPrompt="1"/>
          </p:nvPr>
        </p:nvSpPr>
        <p:spPr>
          <a:xfrm>
            <a:off x="3735978" y="1288869"/>
            <a:ext cx="4423955" cy="2499360"/>
          </a:xfrm>
          <a:custGeom>
            <a:avLst/>
            <a:gdLst>
              <a:gd name="connsiteX0" fmla="*/ 0 w 4423955"/>
              <a:gd name="connsiteY0" fmla="*/ 0 h 2499360"/>
              <a:gd name="connsiteX1" fmla="*/ 4423955 w 4423955"/>
              <a:gd name="connsiteY1" fmla="*/ 0 h 2499360"/>
              <a:gd name="connsiteX2" fmla="*/ 4423955 w 4423955"/>
              <a:gd name="connsiteY2" fmla="*/ 2499360 h 2499360"/>
              <a:gd name="connsiteX3" fmla="*/ 0 w 4423955"/>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4423955" h="2499360">
                <a:moveTo>
                  <a:pt x="0" y="0"/>
                </a:moveTo>
                <a:lnTo>
                  <a:pt x="4423955" y="0"/>
                </a:lnTo>
                <a:lnTo>
                  <a:pt x="4423955" y="2499360"/>
                </a:lnTo>
                <a:lnTo>
                  <a:pt x="0" y="2499360"/>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03434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xmlns="" id="{19950F4E-DC35-47C0-AF03-10B1738755F5}"/>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8456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08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7" name="Oval 84">
            <a:extLst>
              <a:ext uri="{FF2B5EF4-FFF2-40B4-BE49-F238E27FC236}">
                <a16:creationId xmlns:a16="http://schemas.microsoft.com/office/drawing/2014/main" xmlns="" id="{7AAB1A6E-70AD-42B8-995C-8A7A6F5FA968}"/>
              </a:ext>
            </a:extLst>
          </p:cNvPr>
          <p:cNvSpPr/>
          <p:nvPr userDrawn="1"/>
        </p:nvSpPr>
        <p:spPr>
          <a:xfrm>
            <a:off x="3657374" y="5481089"/>
            <a:ext cx="9765326" cy="48166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 name="Rectangle 1">
            <a:extLst>
              <a:ext uri="{FF2B5EF4-FFF2-40B4-BE49-F238E27FC236}">
                <a16:creationId xmlns:a16="http://schemas.microsoft.com/office/drawing/2014/main" xmlns="" id="{6B993C13-ED17-47F5-968E-47C8E3F33E65}"/>
              </a:ext>
            </a:extLst>
          </p:cNvPr>
          <p:cNvSpPr/>
          <p:nvPr userDrawn="1"/>
        </p:nvSpPr>
        <p:spPr>
          <a:xfrm>
            <a:off x="8031192" y="0"/>
            <a:ext cx="4160808" cy="50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1D175E70-9D23-4CF2-B9A2-B9CAF147D2C7}"/>
              </a:ext>
            </a:extLst>
          </p:cNvPr>
          <p:cNvGrpSpPr/>
          <p:nvPr userDrawn="1"/>
        </p:nvGrpSpPr>
        <p:grpSpPr>
          <a:xfrm>
            <a:off x="5070224" y="2165229"/>
            <a:ext cx="6484347" cy="3562709"/>
            <a:chOff x="-548507" y="477868"/>
            <a:chExt cx="11570449" cy="6357177"/>
          </a:xfrm>
        </p:grpSpPr>
        <p:sp>
          <p:nvSpPr>
            <p:cNvPr id="4" name="Freeform: Shape 4">
              <a:extLst>
                <a:ext uri="{FF2B5EF4-FFF2-40B4-BE49-F238E27FC236}">
                  <a16:creationId xmlns:a16="http://schemas.microsoft.com/office/drawing/2014/main" xmlns="" id="{BF1D3A03-C473-4DFE-B639-58283FED2D3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5">
              <a:extLst>
                <a:ext uri="{FF2B5EF4-FFF2-40B4-BE49-F238E27FC236}">
                  <a16:creationId xmlns:a16="http://schemas.microsoft.com/office/drawing/2014/main" xmlns="" id="{D2A69ED7-0178-4BF4-BDC3-BDB7364CB27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6">
              <a:extLst>
                <a:ext uri="{FF2B5EF4-FFF2-40B4-BE49-F238E27FC236}">
                  <a16:creationId xmlns:a16="http://schemas.microsoft.com/office/drawing/2014/main" xmlns="" id="{ED5B5F1A-8C05-4B85-99CD-05E6560DB9D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7">
              <a:extLst>
                <a:ext uri="{FF2B5EF4-FFF2-40B4-BE49-F238E27FC236}">
                  <a16:creationId xmlns:a16="http://schemas.microsoft.com/office/drawing/2014/main" xmlns="" id="{7D825F2A-D1EE-42D4-85F8-B967B3D07052}"/>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8">
              <a:extLst>
                <a:ext uri="{FF2B5EF4-FFF2-40B4-BE49-F238E27FC236}">
                  <a16:creationId xmlns:a16="http://schemas.microsoft.com/office/drawing/2014/main" xmlns="" id="{2F72EE9C-0AAF-4E57-A1F9-8BA73E6D023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9">
              <a:extLst>
                <a:ext uri="{FF2B5EF4-FFF2-40B4-BE49-F238E27FC236}">
                  <a16:creationId xmlns:a16="http://schemas.microsoft.com/office/drawing/2014/main" xmlns="" id="{06BA8559-C531-4DFE-A1F6-DFC7FDDD2392}"/>
                </a:ext>
              </a:extLst>
            </p:cNvPr>
            <p:cNvGrpSpPr/>
            <p:nvPr/>
          </p:nvGrpSpPr>
          <p:grpSpPr>
            <a:xfrm>
              <a:off x="1606" y="6382978"/>
              <a:ext cx="413937" cy="115242"/>
              <a:chOff x="5955" y="6353672"/>
              <a:chExt cx="413937" cy="115242"/>
            </a:xfrm>
          </p:grpSpPr>
          <p:sp>
            <p:nvSpPr>
              <p:cNvPr id="14" name="Rectangle: Rounded Corners 14">
                <a:extLst>
                  <a:ext uri="{FF2B5EF4-FFF2-40B4-BE49-F238E27FC236}">
                    <a16:creationId xmlns:a16="http://schemas.microsoft.com/office/drawing/2014/main" xmlns="" id="{6F0A0FA0-4DB8-4CCF-B7C4-C45D5C856B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5">
                <a:extLst>
                  <a:ext uri="{FF2B5EF4-FFF2-40B4-BE49-F238E27FC236}">
                    <a16:creationId xmlns:a16="http://schemas.microsoft.com/office/drawing/2014/main" xmlns="" id="{768628CF-53A4-4220-9A4E-38A67AEEF6F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a:extLst>
                <a:ext uri="{FF2B5EF4-FFF2-40B4-BE49-F238E27FC236}">
                  <a16:creationId xmlns:a16="http://schemas.microsoft.com/office/drawing/2014/main" xmlns="" id="{9CC4CFF0-C8D4-4701-BCC1-127782BB1035}"/>
                </a:ext>
              </a:extLst>
            </p:cNvPr>
            <p:cNvGrpSpPr/>
            <p:nvPr/>
          </p:nvGrpSpPr>
          <p:grpSpPr>
            <a:xfrm>
              <a:off x="9855291" y="6381600"/>
              <a:ext cx="885989" cy="115242"/>
              <a:chOff x="5955" y="6353672"/>
              <a:chExt cx="413937" cy="115242"/>
            </a:xfrm>
          </p:grpSpPr>
          <p:sp>
            <p:nvSpPr>
              <p:cNvPr id="12" name="Rectangle: Rounded Corners 12">
                <a:extLst>
                  <a:ext uri="{FF2B5EF4-FFF2-40B4-BE49-F238E27FC236}">
                    <a16:creationId xmlns:a16="http://schemas.microsoft.com/office/drawing/2014/main" xmlns="" id="{C9B20E79-B78C-4B0E-AB2A-3C3CF7D8B9E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3">
                <a:extLst>
                  <a:ext uri="{FF2B5EF4-FFF2-40B4-BE49-F238E27FC236}">
                    <a16:creationId xmlns:a16="http://schemas.microsoft.com/office/drawing/2014/main" xmlns="" id="{C9637DFE-D49E-4B60-A6B2-4A7AD2B238D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1">
              <a:extLst>
                <a:ext uri="{FF2B5EF4-FFF2-40B4-BE49-F238E27FC236}">
                  <a16:creationId xmlns:a16="http://schemas.microsoft.com/office/drawing/2014/main" xmlns="" id="{2163A538-743B-42EE-BD52-CD060CCBCC12}"/>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그림 개체 틀 2">
            <a:extLst>
              <a:ext uri="{FF2B5EF4-FFF2-40B4-BE49-F238E27FC236}">
                <a16:creationId xmlns:a16="http://schemas.microsoft.com/office/drawing/2014/main" xmlns="" id="{3048F72C-414C-49B1-9BF2-E35C25D02FD7}"/>
              </a:ext>
            </a:extLst>
          </p:cNvPr>
          <p:cNvSpPr>
            <a:spLocks noGrp="1"/>
          </p:cNvSpPr>
          <p:nvPr>
            <p:ph type="pic" sz="quarter" idx="11" hasCustomPrompt="1"/>
          </p:nvPr>
        </p:nvSpPr>
        <p:spPr>
          <a:xfrm>
            <a:off x="5920884" y="2342075"/>
            <a:ext cx="477566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xmlns="" id="{F2534BEC-DD80-4A25-9476-43EA4EDF281F}"/>
              </a:ext>
            </a:extLst>
          </p:cNvPr>
          <p:cNvSpPr>
            <a:spLocks noGrp="1"/>
          </p:cNvSpPr>
          <p:nvPr>
            <p:ph type="pic" sz="quarter" idx="12" hasCustomPrompt="1"/>
          </p:nvPr>
        </p:nvSpPr>
        <p:spPr>
          <a:xfrm>
            <a:off x="0" y="672860"/>
            <a:ext cx="4160809" cy="1992702"/>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2726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70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89A9686A-3F53-4613-8C62-16C0DCDDBD45}"/>
              </a:ext>
            </a:extLst>
          </p:cNvPr>
          <p:cNvSpPr/>
          <p:nvPr userDrawn="1"/>
        </p:nvSpPr>
        <p:spPr>
          <a:xfrm>
            <a:off x="3786996" y="1397480"/>
            <a:ext cx="7142672" cy="40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xmlns="" id="{C515CB0D-1B6C-4DFA-B150-C1C7D61A8CDD}"/>
              </a:ext>
            </a:extLst>
          </p:cNvPr>
          <p:cNvSpPr>
            <a:spLocks noGrp="1"/>
          </p:cNvSpPr>
          <p:nvPr>
            <p:ph type="pic" sz="quarter" idx="11" hasCustomPrompt="1"/>
          </p:nvPr>
        </p:nvSpPr>
        <p:spPr>
          <a:xfrm>
            <a:off x="6858000" y="1990185"/>
            <a:ext cx="5334000"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xmlns="" id="{9917F44E-7F02-4D1D-A60C-44734796D43D}"/>
              </a:ext>
            </a:extLst>
          </p:cNvPr>
          <p:cNvSpPr>
            <a:spLocks noGrp="1"/>
          </p:cNvSpPr>
          <p:nvPr>
            <p:ph type="pic" sz="quarter" idx="12" hasCustomPrompt="1"/>
          </p:nvPr>
        </p:nvSpPr>
        <p:spPr>
          <a:xfrm>
            <a:off x="2674477" y="1990185"/>
            <a:ext cx="2975825" cy="287763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1707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04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0BEEC00-0007-44FF-9EF0-3340274CD29F}"/>
              </a:ext>
            </a:extLst>
          </p:cNvPr>
          <p:cNvSpPr/>
          <p:nvPr userDrawn="1"/>
        </p:nvSpPr>
        <p:spPr>
          <a:xfrm>
            <a:off x="0" y="0"/>
            <a:ext cx="7039155" cy="3640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2">
            <a:extLst>
              <a:ext uri="{FF2B5EF4-FFF2-40B4-BE49-F238E27FC236}">
                <a16:creationId xmlns:a16="http://schemas.microsoft.com/office/drawing/2014/main" xmlns="" id="{8B9C75F8-627C-444D-B7CC-9520AC29BD94}"/>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5B181E23-EDEA-4D74-AFFC-5BF9369F7B7F}"/>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2307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6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50CD8860-A141-4FF5-897D-FF88A5357813}"/>
              </a:ext>
            </a:extLst>
          </p:cNvPr>
          <p:cNvSpPr/>
          <p:nvPr userDrawn="1"/>
        </p:nvSpPr>
        <p:spPr>
          <a:xfrm>
            <a:off x="0" y="863125"/>
            <a:ext cx="6546079" cy="513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xmlns="" id="{8C996717-40BD-44EC-8520-312BBE2CA31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987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16049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161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41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3359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90078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598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87ACE6-A74F-47D0-A2B8-29C509721B62}"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34A6-C860-4969-84C4-BEC365B487C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35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9CF3-88C7-42D5-A1F9-83EDB8B21F00}" type="datetime1">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34A6-C860-4969-84C4-BEC365B487C6}" type="slidenum">
              <a:rPr lang="en-US" smtClean="0"/>
              <a:t>‹#›</a:t>
            </a:fld>
            <a:endParaRPr lang="en-US"/>
          </a:p>
        </p:txBody>
      </p:sp>
    </p:spTree>
    <p:extLst>
      <p:ext uri="{BB962C8B-B14F-4D97-AF65-F5344CB8AC3E}">
        <p14:creationId xmlns:p14="http://schemas.microsoft.com/office/powerpoint/2010/main" val="3674363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62019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50805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1670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a:prstGeom prst="rect">
            <a:avLst/>
          </a:prstGeo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F887ACE6-A74F-47D0-A2B8-29C509721B62}" type="datetime1">
              <a:rPr lang="en-US" smtClean="0"/>
              <a:t>9/24/2024</a:t>
            </a:fld>
            <a:endParaRPr lang="en-US"/>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31812" y="4529540"/>
            <a:ext cx="779767" cy="365125"/>
          </a:xfrm>
          <a:prstGeom prst="rect">
            <a:avLst/>
          </a:prstGeom>
        </p:spPr>
        <p:txBody>
          <a:bodyPr/>
          <a:lstStyle/>
          <a:p>
            <a:fld id="{7FB634A6-C860-4969-84C4-BEC365B487C6}" type="slidenum">
              <a:rPr lang="en-US" smtClean="0"/>
              <a:t>‹#›</a:t>
            </a:fld>
            <a:endParaRPr lang="en-US"/>
          </a:p>
        </p:txBody>
      </p:sp>
    </p:spTree>
    <p:extLst>
      <p:ext uri="{BB962C8B-B14F-4D97-AF65-F5344CB8AC3E}">
        <p14:creationId xmlns:p14="http://schemas.microsoft.com/office/powerpoint/2010/main" val="2870137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27298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4941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444443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73019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70932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98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B0BB9CF3-88C7-42D5-A1F9-83EDB8B21F00}" type="datetime1">
              <a:rPr lang="en-US" smtClean="0"/>
              <a:t>9/24/2024</a:t>
            </a:fld>
            <a:endParaRPr lang="en-US"/>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7FB634A6-C860-4969-84C4-BEC365B487C6}" type="slidenum">
              <a:rPr lang="en-US" smtClean="0"/>
              <a:t>‹#›</a:t>
            </a:fld>
            <a:endParaRPr lang="en-US"/>
          </a:p>
        </p:txBody>
      </p:sp>
    </p:spTree>
    <p:extLst>
      <p:ext uri="{BB962C8B-B14F-4D97-AF65-F5344CB8AC3E}">
        <p14:creationId xmlns:p14="http://schemas.microsoft.com/office/powerpoint/2010/main" val="428637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3245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1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02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27BA340E-4C4B-4B9A-AAEF-568BF36C2F80}"/>
              </a:ext>
            </a:extLst>
          </p:cNvPr>
          <p:cNvSpPr>
            <a:spLocks noGrp="1"/>
          </p:cNvSpPr>
          <p:nvPr>
            <p:ph type="pic" idx="12" hasCustomPrompt="1"/>
          </p:nvPr>
        </p:nvSpPr>
        <p:spPr>
          <a:xfrm>
            <a:off x="8554498" y="0"/>
            <a:ext cx="3637501" cy="685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Rectangle 1">
            <a:extLst>
              <a:ext uri="{FF2B5EF4-FFF2-40B4-BE49-F238E27FC236}">
                <a16:creationId xmlns:a16="http://schemas.microsoft.com/office/drawing/2014/main" xmlns="" id="{43EB244D-023E-4F95-A10F-B6B2D52E1F5B}"/>
              </a:ext>
            </a:extLst>
          </p:cNvPr>
          <p:cNvSpPr/>
          <p:nvPr userDrawn="1"/>
        </p:nvSpPr>
        <p:spPr>
          <a:xfrm>
            <a:off x="4916997" y="0"/>
            <a:ext cx="3637501"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2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A2D85108-6C4A-4EF2-85C9-A0A45E054447}"/>
              </a:ext>
            </a:extLst>
          </p:cNvPr>
          <p:cNvSpPr>
            <a:spLocks noGrp="1"/>
          </p:cNvSpPr>
          <p:nvPr>
            <p:ph type="pic" sz="quarter" idx="10" hasCustomPrompt="1"/>
          </p:nvPr>
        </p:nvSpPr>
        <p:spPr>
          <a:xfrm>
            <a:off x="895966" y="457200"/>
            <a:ext cx="5418966" cy="6400800"/>
          </a:xfrm>
          <a:custGeom>
            <a:avLst/>
            <a:gdLst>
              <a:gd name="connsiteX0" fmla="*/ 5076966 w 5418966"/>
              <a:gd name="connsiteY0" fmla="*/ 1878594 h 6400800"/>
              <a:gd name="connsiteX1" fmla="*/ 5418966 w 5418966"/>
              <a:gd name="connsiteY1" fmla="*/ 2220594 h 6400800"/>
              <a:gd name="connsiteX2" fmla="*/ 5418966 w 5418966"/>
              <a:gd name="connsiteY2" fmla="*/ 6400800 h 6400800"/>
              <a:gd name="connsiteX3" fmla="*/ 4734966 w 5418966"/>
              <a:gd name="connsiteY3" fmla="*/ 6400800 h 6400800"/>
              <a:gd name="connsiteX4" fmla="*/ 4734966 w 5418966"/>
              <a:gd name="connsiteY4" fmla="*/ 2220594 h 6400800"/>
              <a:gd name="connsiteX5" fmla="*/ 5076966 w 5418966"/>
              <a:gd name="connsiteY5" fmla="*/ 1878594 h 6400800"/>
              <a:gd name="connsiteX6" fmla="*/ 342000 w 5418966"/>
              <a:gd name="connsiteY6" fmla="*/ 1878594 h 6400800"/>
              <a:gd name="connsiteX7" fmla="*/ 684000 w 5418966"/>
              <a:gd name="connsiteY7" fmla="*/ 2220594 h 6400800"/>
              <a:gd name="connsiteX8" fmla="*/ 684000 w 5418966"/>
              <a:gd name="connsiteY8" fmla="*/ 6400800 h 6400800"/>
              <a:gd name="connsiteX9" fmla="*/ 0 w 5418966"/>
              <a:gd name="connsiteY9" fmla="*/ 6400800 h 6400800"/>
              <a:gd name="connsiteX10" fmla="*/ 0 w 5418966"/>
              <a:gd name="connsiteY10" fmla="*/ 2220594 h 6400800"/>
              <a:gd name="connsiteX11" fmla="*/ 342000 w 5418966"/>
              <a:gd name="connsiteY11" fmla="*/ 1878594 h 6400800"/>
              <a:gd name="connsiteX12" fmla="*/ 4287805 w 5418966"/>
              <a:gd name="connsiteY12" fmla="*/ 1252396 h 6400800"/>
              <a:gd name="connsiteX13" fmla="*/ 4629805 w 5418966"/>
              <a:gd name="connsiteY13" fmla="*/ 1594396 h 6400800"/>
              <a:gd name="connsiteX14" fmla="*/ 4629805 w 5418966"/>
              <a:gd name="connsiteY14" fmla="*/ 6400800 h 6400800"/>
              <a:gd name="connsiteX15" fmla="*/ 3945805 w 5418966"/>
              <a:gd name="connsiteY15" fmla="*/ 6400800 h 6400800"/>
              <a:gd name="connsiteX16" fmla="*/ 3945805 w 5418966"/>
              <a:gd name="connsiteY16" fmla="*/ 1594396 h 6400800"/>
              <a:gd name="connsiteX17" fmla="*/ 4287805 w 5418966"/>
              <a:gd name="connsiteY17" fmla="*/ 1252396 h 6400800"/>
              <a:gd name="connsiteX18" fmla="*/ 1131160 w 5418966"/>
              <a:gd name="connsiteY18" fmla="*/ 1252396 h 6400800"/>
              <a:gd name="connsiteX19" fmla="*/ 1473161 w 5418966"/>
              <a:gd name="connsiteY19" fmla="*/ 1594396 h 6400800"/>
              <a:gd name="connsiteX20" fmla="*/ 1473161 w 5418966"/>
              <a:gd name="connsiteY20" fmla="*/ 6400800 h 6400800"/>
              <a:gd name="connsiteX21" fmla="*/ 789161 w 5418966"/>
              <a:gd name="connsiteY21" fmla="*/ 6400800 h 6400800"/>
              <a:gd name="connsiteX22" fmla="*/ 789161 w 5418966"/>
              <a:gd name="connsiteY22" fmla="*/ 1594396 h 6400800"/>
              <a:gd name="connsiteX23" fmla="*/ 1131160 w 5418966"/>
              <a:gd name="connsiteY23" fmla="*/ 1252396 h 6400800"/>
              <a:gd name="connsiteX24" fmla="*/ 3498644 w 5418966"/>
              <a:gd name="connsiteY24" fmla="*/ 626198 h 6400800"/>
              <a:gd name="connsiteX25" fmla="*/ 3840644 w 5418966"/>
              <a:gd name="connsiteY25" fmla="*/ 968198 h 6400800"/>
              <a:gd name="connsiteX26" fmla="*/ 3840644 w 5418966"/>
              <a:gd name="connsiteY26" fmla="*/ 6400800 h 6400800"/>
              <a:gd name="connsiteX27" fmla="*/ 3156644 w 5418966"/>
              <a:gd name="connsiteY27" fmla="*/ 6400800 h 6400800"/>
              <a:gd name="connsiteX28" fmla="*/ 3156644 w 5418966"/>
              <a:gd name="connsiteY28" fmla="*/ 968198 h 6400800"/>
              <a:gd name="connsiteX29" fmla="*/ 3498644 w 5418966"/>
              <a:gd name="connsiteY29" fmla="*/ 626198 h 6400800"/>
              <a:gd name="connsiteX30" fmla="*/ 1920322 w 5418966"/>
              <a:gd name="connsiteY30" fmla="*/ 626198 h 6400800"/>
              <a:gd name="connsiteX31" fmla="*/ 2262322 w 5418966"/>
              <a:gd name="connsiteY31" fmla="*/ 968198 h 6400800"/>
              <a:gd name="connsiteX32" fmla="*/ 2262322 w 5418966"/>
              <a:gd name="connsiteY32" fmla="*/ 6400800 h 6400800"/>
              <a:gd name="connsiteX33" fmla="*/ 1578322 w 5418966"/>
              <a:gd name="connsiteY33" fmla="*/ 6400800 h 6400800"/>
              <a:gd name="connsiteX34" fmla="*/ 1578322 w 5418966"/>
              <a:gd name="connsiteY34" fmla="*/ 968198 h 6400800"/>
              <a:gd name="connsiteX35" fmla="*/ 1920322 w 5418966"/>
              <a:gd name="connsiteY35" fmla="*/ 626198 h 6400800"/>
              <a:gd name="connsiteX36" fmla="*/ 2709483 w 5418966"/>
              <a:gd name="connsiteY36" fmla="*/ 0 h 6400800"/>
              <a:gd name="connsiteX37" fmla="*/ 3051483 w 5418966"/>
              <a:gd name="connsiteY37" fmla="*/ 342000 h 6400800"/>
              <a:gd name="connsiteX38" fmla="*/ 3051483 w 5418966"/>
              <a:gd name="connsiteY38" fmla="*/ 6375964 h 6400800"/>
              <a:gd name="connsiteX39" fmla="*/ 3048979 w 5418966"/>
              <a:gd name="connsiteY39" fmla="*/ 6400800 h 6400800"/>
              <a:gd name="connsiteX40" fmla="*/ 2369987 w 5418966"/>
              <a:gd name="connsiteY40" fmla="*/ 6400800 h 6400800"/>
              <a:gd name="connsiteX41" fmla="*/ 2367483 w 5418966"/>
              <a:gd name="connsiteY41" fmla="*/ 6375964 h 6400800"/>
              <a:gd name="connsiteX42" fmla="*/ 2367483 w 5418966"/>
              <a:gd name="connsiteY42" fmla="*/ 342000 h 6400800"/>
              <a:gd name="connsiteX43" fmla="*/ 2709483 w 5418966"/>
              <a:gd name="connsiteY4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966" h="6400800">
                <a:moveTo>
                  <a:pt x="5076966" y="1878594"/>
                </a:moveTo>
                <a:cubicBezTo>
                  <a:pt x="5265847" y="1878594"/>
                  <a:pt x="5418966" y="2031713"/>
                  <a:pt x="5418966" y="2220594"/>
                </a:cubicBezTo>
                <a:lnTo>
                  <a:pt x="5418966" y="6400800"/>
                </a:lnTo>
                <a:lnTo>
                  <a:pt x="4734966" y="6400800"/>
                </a:lnTo>
                <a:lnTo>
                  <a:pt x="4734966" y="2220594"/>
                </a:lnTo>
                <a:cubicBezTo>
                  <a:pt x="4734966" y="2031713"/>
                  <a:pt x="4888085" y="1878594"/>
                  <a:pt x="5076966" y="1878594"/>
                </a:cubicBezTo>
                <a:close/>
                <a:moveTo>
                  <a:pt x="342000" y="1878594"/>
                </a:moveTo>
                <a:cubicBezTo>
                  <a:pt x="530881" y="1878594"/>
                  <a:pt x="684000" y="2031713"/>
                  <a:pt x="684000" y="2220594"/>
                </a:cubicBezTo>
                <a:lnTo>
                  <a:pt x="684000" y="6400800"/>
                </a:lnTo>
                <a:lnTo>
                  <a:pt x="0" y="6400800"/>
                </a:lnTo>
                <a:lnTo>
                  <a:pt x="0" y="2220594"/>
                </a:lnTo>
                <a:cubicBezTo>
                  <a:pt x="0" y="2031713"/>
                  <a:pt x="153119" y="1878594"/>
                  <a:pt x="342000" y="1878594"/>
                </a:cubicBezTo>
                <a:close/>
                <a:moveTo>
                  <a:pt x="4287805" y="1252396"/>
                </a:moveTo>
                <a:cubicBezTo>
                  <a:pt x="4476686" y="1252396"/>
                  <a:pt x="4629805" y="1405515"/>
                  <a:pt x="4629805" y="1594396"/>
                </a:cubicBezTo>
                <a:lnTo>
                  <a:pt x="4629805" y="6400800"/>
                </a:lnTo>
                <a:lnTo>
                  <a:pt x="3945805" y="6400800"/>
                </a:lnTo>
                <a:lnTo>
                  <a:pt x="3945805" y="1594396"/>
                </a:lnTo>
                <a:cubicBezTo>
                  <a:pt x="3945805" y="1405515"/>
                  <a:pt x="4098924" y="1252396"/>
                  <a:pt x="4287805" y="1252396"/>
                </a:cubicBezTo>
                <a:close/>
                <a:moveTo>
                  <a:pt x="1131160" y="1252396"/>
                </a:moveTo>
                <a:cubicBezTo>
                  <a:pt x="1320042" y="1252396"/>
                  <a:pt x="1473161" y="1405515"/>
                  <a:pt x="1473161" y="1594396"/>
                </a:cubicBezTo>
                <a:lnTo>
                  <a:pt x="1473161" y="6400800"/>
                </a:lnTo>
                <a:lnTo>
                  <a:pt x="789161" y="6400800"/>
                </a:lnTo>
                <a:lnTo>
                  <a:pt x="789161" y="1594396"/>
                </a:lnTo>
                <a:cubicBezTo>
                  <a:pt x="789161" y="1405515"/>
                  <a:pt x="942280" y="1252396"/>
                  <a:pt x="1131160" y="1252396"/>
                </a:cubicBezTo>
                <a:close/>
                <a:moveTo>
                  <a:pt x="3498644" y="626198"/>
                </a:moveTo>
                <a:cubicBezTo>
                  <a:pt x="3687525" y="626198"/>
                  <a:pt x="3840644" y="779317"/>
                  <a:pt x="3840644" y="968198"/>
                </a:cubicBezTo>
                <a:lnTo>
                  <a:pt x="3840644" y="6400800"/>
                </a:lnTo>
                <a:lnTo>
                  <a:pt x="3156644" y="6400800"/>
                </a:lnTo>
                <a:lnTo>
                  <a:pt x="3156644" y="968198"/>
                </a:lnTo>
                <a:cubicBezTo>
                  <a:pt x="3156644" y="779317"/>
                  <a:pt x="3309763" y="626198"/>
                  <a:pt x="3498644" y="626198"/>
                </a:cubicBezTo>
                <a:close/>
                <a:moveTo>
                  <a:pt x="1920322" y="626198"/>
                </a:moveTo>
                <a:cubicBezTo>
                  <a:pt x="2109203" y="626198"/>
                  <a:pt x="2262322" y="779317"/>
                  <a:pt x="2262322" y="968198"/>
                </a:cubicBezTo>
                <a:lnTo>
                  <a:pt x="2262322" y="6400800"/>
                </a:lnTo>
                <a:lnTo>
                  <a:pt x="1578322" y="6400800"/>
                </a:lnTo>
                <a:lnTo>
                  <a:pt x="1578322" y="968198"/>
                </a:lnTo>
                <a:cubicBezTo>
                  <a:pt x="1578322" y="779317"/>
                  <a:pt x="1731441" y="626198"/>
                  <a:pt x="1920322" y="626198"/>
                </a:cubicBezTo>
                <a:close/>
                <a:moveTo>
                  <a:pt x="2709483" y="0"/>
                </a:moveTo>
                <a:cubicBezTo>
                  <a:pt x="2898364" y="0"/>
                  <a:pt x="3051483" y="153119"/>
                  <a:pt x="3051483" y="342000"/>
                </a:cubicBezTo>
                <a:lnTo>
                  <a:pt x="3051483" y="6375964"/>
                </a:lnTo>
                <a:lnTo>
                  <a:pt x="3048979" y="6400800"/>
                </a:lnTo>
                <a:lnTo>
                  <a:pt x="2369987" y="6400800"/>
                </a:lnTo>
                <a:lnTo>
                  <a:pt x="2367483" y="6375964"/>
                </a:lnTo>
                <a:lnTo>
                  <a:pt x="2367483" y="342000"/>
                </a:lnTo>
                <a:cubicBezTo>
                  <a:pt x="2367483" y="153119"/>
                  <a:pt x="2520602" y="0"/>
                  <a:pt x="2709483"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73333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04826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7503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76593"/>
      </p:ext>
    </p:extLst>
  </p:cSld>
  <p:clrMap bg1="lt1" tx1="dk1" bg2="lt2" tx2="dk2" accent1="accent1" accent2="accent2" accent3="accent3" accent4="accent4" accent5="accent5" accent6="accent6" hlink="hlink" folHlink="folHlink"/>
  <p:sldLayoutIdLst>
    <p:sldLayoutId id="21474838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9/24/2024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0590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sevier.com/researcher/author/policies-and-guidelines/latex-instructions" TargetMode="External"/><Relationship Id="rId2" Type="http://schemas.openxmlformats.org/officeDocument/2006/relationships/hyperlink" Target="https://www.ieee.org/conferences/publishing/templates.html"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https://www.bartleby.com/lit-hub/the-elements-of-style/"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Wikipedia:CWW" TargetMode="External"/><Relationship Id="rId7" Type="http://schemas.openxmlformats.org/officeDocument/2006/relationships/image" Target="../media/image12.png"/><Relationship Id="rId2" Type="http://schemas.openxmlformats.org/officeDocument/2006/relationships/hyperlink" Target="http://www.wikipedia.com/" TargetMode="External"/><Relationship Id="rId1" Type="http://schemas.openxmlformats.org/officeDocument/2006/relationships/slideLayout" Target="../slideLayouts/slideLayout26.xml"/><Relationship Id="rId6" Type="http://schemas.openxmlformats.org/officeDocument/2006/relationships/hyperlink" Target="https://en.wikipedia.org/wiki/Wikipedia:Wikipedia_is_a_work_in_progress" TargetMode="External"/><Relationship Id="rId5" Type="http://schemas.openxmlformats.org/officeDocument/2006/relationships/hyperlink" Target="https://en.wikipedia.org/wiki/Wikipedia:Vandalism" TargetMode="External"/><Relationship Id="rId4" Type="http://schemas.openxmlformats.org/officeDocument/2006/relationships/hyperlink" Target="https://en.wikipedia.org/wiki/Wikipedia:UG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hyperlink" Target="https://libguides.hull.ac.uk/other/writing-style#succinct"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hyperlink" Target="https://www.nature.com/scitable/ebooks/english-communication-for-scientists-14053993/contents/"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2ED80-8895-48F7-8162-80D678C5A8A5}"/>
              </a:ext>
            </a:extLst>
          </p:cNvPr>
          <p:cNvSpPr>
            <a:spLocks noGrp="1"/>
          </p:cNvSpPr>
          <p:nvPr>
            <p:ph type="ctrTitle"/>
          </p:nvPr>
        </p:nvSpPr>
        <p:spPr>
          <a:prstGeom prst="rect">
            <a:avLst/>
          </a:prstGeom>
        </p:spPr>
        <p:txBody>
          <a:bodyPr/>
          <a:lstStyle/>
          <a:p>
            <a:r>
              <a:rPr lang="en-US" dirty="0">
                <a:latin typeface="Times New Roman" panose="02020603050405020304" pitchFamily="18" charset="0"/>
                <a:ea typeface="Arial Unicode MS" panose="020B0604020202020204" pitchFamily="34" charset="-128"/>
                <a:cs typeface="Times New Roman" panose="02020603050405020304" pitchFamily="18" charset="0"/>
              </a:rPr>
              <a:t>Scientific and technical writing</a:t>
            </a:r>
          </a:p>
        </p:txBody>
      </p:sp>
      <p:sp>
        <p:nvSpPr>
          <p:cNvPr id="3" name="Subtitle 2">
            <a:extLst>
              <a:ext uri="{FF2B5EF4-FFF2-40B4-BE49-F238E27FC236}">
                <a16:creationId xmlns:a16="http://schemas.microsoft.com/office/drawing/2014/main" xmlns="" id="{9A7B63FE-31B1-4C15-B937-9F8071D06118}"/>
              </a:ext>
            </a:extLst>
          </p:cNvPr>
          <p:cNvSpPr>
            <a:spLocks noGrp="1"/>
          </p:cNvSpPr>
          <p:nvPr>
            <p:ph type="subTitle" idx="1"/>
          </p:nvPr>
        </p:nvSpPr>
        <p:spPr>
          <a:prstGeom prst="rect">
            <a:avLst/>
          </a:prstGeom>
        </p:spPr>
        <p:txBody>
          <a:bodyPr/>
          <a:lstStyle/>
          <a:p>
            <a:r>
              <a:rPr lang="en-US" dirty="0">
                <a:latin typeface="Times New Roman" panose="02020603050405020304" pitchFamily="18" charset="0"/>
                <a:ea typeface="Arial Unicode MS" panose="020B0604020202020204" pitchFamily="34" charset="-128"/>
                <a:cs typeface="Times New Roman" panose="02020603050405020304" pitchFamily="18" charset="0"/>
              </a:rPr>
              <a:t>Lecture 1. Introduction</a:t>
            </a:r>
          </a:p>
          <a:p>
            <a:r>
              <a:rPr lang="en-US" sz="1800" dirty="0">
                <a:latin typeface="Times New Roman" panose="02020603050405020304" pitchFamily="18" charset="0"/>
                <a:ea typeface="Arial Unicode MS" panose="020B0604020202020204" pitchFamily="34" charset="-128"/>
                <a:cs typeface="Times New Roman" panose="02020603050405020304" pitchFamily="18" charset="0"/>
              </a:rPr>
              <a:t>Lecturer: Dr. Doan </a:t>
            </a:r>
            <a:r>
              <a:rPr lang="en-US" sz="1800" dirty="0" err="1">
                <a:latin typeface="Times New Roman" panose="02020603050405020304" pitchFamily="18" charset="0"/>
                <a:ea typeface="Arial Unicode MS" panose="020B0604020202020204" pitchFamily="34" charset="-128"/>
                <a:cs typeface="Times New Roman" panose="02020603050405020304" pitchFamily="18" charset="0"/>
              </a:rPr>
              <a:t>Nhat</a:t>
            </a:r>
            <a:r>
              <a:rPr lang="en-US" sz="1800" dirty="0">
                <a:latin typeface="Times New Roman" panose="02020603050405020304" pitchFamily="18" charset="0"/>
                <a:ea typeface="Arial Unicode MS" panose="020B0604020202020204" pitchFamily="34" charset="-128"/>
                <a:cs typeface="Times New Roman" panose="02020603050405020304" pitchFamily="18" charset="0"/>
              </a:rPr>
              <a:t> </a:t>
            </a:r>
            <a:r>
              <a:rPr lang="en-US" sz="1800" dirty="0" err="1">
                <a:latin typeface="Times New Roman" panose="02020603050405020304" pitchFamily="18" charset="0"/>
                <a:ea typeface="Arial Unicode MS" panose="020B0604020202020204" pitchFamily="34" charset="-128"/>
                <a:cs typeface="Times New Roman" panose="02020603050405020304" pitchFamily="18" charset="0"/>
              </a:rPr>
              <a:t>Quang</a:t>
            </a:r>
            <a:endParaRPr lang="en-US" sz="1800" dirty="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42647E32-0428-4E32-A698-3B3614C75FB1}"/>
              </a:ext>
            </a:extLst>
          </p:cNvPr>
          <p:cNvSpPr>
            <a:spLocks noGrp="1"/>
          </p:cNvSpPr>
          <p:nvPr>
            <p:ph type="sldNum" sz="quarter" idx="12"/>
          </p:nvPr>
        </p:nvSpPr>
        <p:spPr>
          <a:prstGeom prst="rect">
            <a:avLst/>
          </a:prstGeom>
        </p:spPr>
        <p:txBody>
          <a:bodyPr/>
          <a:lstStyle/>
          <a:p>
            <a:fld id="{7FB634A6-C860-4969-84C4-BEC365B487C6}" type="slidenum">
              <a:rPr lang="en-US" smtClean="0"/>
              <a:t>1</a:t>
            </a:fld>
            <a:endParaRPr lang="en-US"/>
          </a:p>
        </p:txBody>
      </p:sp>
    </p:spTree>
    <p:extLst>
      <p:ext uri="{BB962C8B-B14F-4D97-AF65-F5344CB8AC3E}">
        <p14:creationId xmlns:p14="http://schemas.microsoft.com/office/powerpoint/2010/main" val="32271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a:buAutoNum type="arabicPeriod"/>
            </a:pPr>
            <a:r>
              <a:rPr lang="en-US" sz="2400" dirty="0"/>
              <a:t> Identify the requirements and follow the instruction</a:t>
            </a:r>
          </a:p>
          <a:p>
            <a:pPr>
              <a:buFont typeface="Wingdings" panose="05000000000000000000" pitchFamily="2" charset="2"/>
              <a:buChar char="§"/>
            </a:pPr>
            <a:r>
              <a:rPr lang="en-US" sz="2400" dirty="0"/>
              <a:t> Check the requirements and your objectives.</a:t>
            </a:r>
          </a:p>
          <a:p>
            <a:pPr>
              <a:buFont typeface="Wingdings" panose="05000000000000000000" pitchFamily="2" charset="2"/>
              <a:buChar char="§"/>
            </a:pPr>
            <a:r>
              <a:rPr lang="en-US" sz="2400" dirty="0"/>
              <a:t> Follow the writing guidelines or instructions (if any) about </a:t>
            </a:r>
          </a:p>
          <a:p>
            <a:pPr lvl="1">
              <a:buFont typeface="Arial" panose="020B0604020202020204" pitchFamily="34" charset="0"/>
              <a:buChar char="•"/>
            </a:pPr>
            <a:r>
              <a:rPr lang="en-US" sz="2000" dirty="0"/>
              <a:t>Number of pages.</a:t>
            </a:r>
          </a:p>
          <a:p>
            <a:pPr lvl="1">
              <a:buFont typeface="Arial" panose="020B0604020202020204" pitchFamily="34" charset="0"/>
              <a:buChar char="•"/>
            </a:pPr>
            <a:r>
              <a:rPr lang="en-US" sz="2000" dirty="0"/>
              <a:t>Template: page setup, font, style, structures, etc.</a:t>
            </a:r>
          </a:p>
          <a:p>
            <a:pPr lvl="1">
              <a:buFont typeface="Arial" panose="020B0604020202020204" pitchFamily="34" charset="0"/>
              <a:buChar char="•"/>
            </a:pPr>
            <a:r>
              <a:rPr lang="en-US" sz="2000" dirty="0"/>
              <a:t>E.g.: Template for scientific journal </a:t>
            </a:r>
          </a:p>
          <a:p>
            <a:pPr lvl="2">
              <a:buFont typeface="Arial" panose="020B0604020202020204" pitchFamily="34" charset="0"/>
              <a:buChar char="•"/>
            </a:pPr>
            <a:r>
              <a:rPr lang="en-US" sz="1600" dirty="0"/>
              <a:t>IEEE: </a:t>
            </a:r>
            <a:r>
              <a:rPr lang="en-US" sz="1600" dirty="0">
                <a:hlinkClick r:id="rId2"/>
              </a:rPr>
              <a:t>https://www.ieee.org/conferences/publishing/templates.html</a:t>
            </a:r>
            <a:endParaRPr lang="en-US" sz="1600" dirty="0"/>
          </a:p>
          <a:p>
            <a:pPr lvl="2">
              <a:buFont typeface="Arial" panose="020B0604020202020204" pitchFamily="34" charset="0"/>
              <a:buChar char="•"/>
            </a:pPr>
            <a:r>
              <a:rPr lang="en-US" sz="1600" dirty="0"/>
              <a:t>Elsevier: </a:t>
            </a:r>
            <a:r>
              <a:rPr lang="en-US" sz="1600" dirty="0">
                <a:hlinkClick r:id="rId3"/>
              </a:rPr>
              <a:t>https://www.elsevier.com/researcher/author/policies-and-guidelines/latex-instructions</a:t>
            </a:r>
            <a:endParaRPr lang="en-US" sz="1600" dirty="0"/>
          </a:p>
          <a:p>
            <a:pPr lvl="2">
              <a:buFont typeface="Arial" panose="020B0604020202020204" pitchFamily="34" charset="0"/>
              <a:buChar char="•"/>
            </a:pPr>
            <a:r>
              <a:rPr lang="en-US" sz="1600" dirty="0"/>
              <a:t>USTH: </a:t>
            </a:r>
          </a:p>
          <a:p>
            <a:pPr marL="914400" lvl="2"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10</a:t>
            </a:fld>
            <a:endParaRPr lang="en-US"/>
          </a:p>
        </p:txBody>
      </p:sp>
    </p:spTree>
    <p:extLst>
      <p:ext uri="{BB962C8B-B14F-4D97-AF65-F5344CB8AC3E}">
        <p14:creationId xmlns:p14="http://schemas.microsoft.com/office/powerpoint/2010/main" val="188012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marL="0" indent="0">
              <a:buNone/>
            </a:pPr>
            <a:r>
              <a:rPr lang="en-US" sz="2400" dirty="0"/>
              <a:t>2. Structure and list your idea, problematic, story.</a:t>
            </a:r>
          </a:p>
          <a:p>
            <a:pPr lvl="1">
              <a:lnSpc>
                <a:spcPct val="150000"/>
              </a:lnSpc>
              <a:buFont typeface="Wingdings" panose="05000000000000000000" pitchFamily="2" charset="2"/>
              <a:buChar char="§"/>
            </a:pPr>
            <a:r>
              <a:rPr lang="en-US" sz="2000" dirty="0"/>
              <a:t>Select and follow a typical structure. </a:t>
            </a:r>
          </a:p>
          <a:p>
            <a:pPr marL="925830" lvl="3" indent="-342900">
              <a:lnSpc>
                <a:spcPct val="150000"/>
              </a:lnSpc>
              <a:buFont typeface="Arial" panose="020B0604020202020204" pitchFamily="34" charset="0"/>
              <a:buChar char="•"/>
            </a:pPr>
            <a:r>
              <a:rPr lang="en-US" sz="1600" dirty="0"/>
              <a:t>Typical structure: </a:t>
            </a:r>
            <a:r>
              <a:rPr lang="en-US" sz="1600" i="1" dirty="0"/>
              <a:t>introduction, methodology, proposed methods, experiments, conclusion.</a:t>
            </a:r>
          </a:p>
          <a:p>
            <a:pPr marL="925830" lvl="3" indent="-342900">
              <a:lnSpc>
                <a:spcPct val="150000"/>
              </a:lnSpc>
              <a:buFont typeface="Arial" panose="020B0604020202020204" pitchFamily="34" charset="0"/>
              <a:buChar char="•"/>
            </a:pPr>
            <a:r>
              <a:rPr lang="en-US" sz="1600" dirty="0"/>
              <a:t>Structure can be adjusted according to the requirements.  </a:t>
            </a:r>
          </a:p>
          <a:p>
            <a:pPr lvl="1">
              <a:lnSpc>
                <a:spcPct val="150000"/>
              </a:lnSpc>
              <a:buFont typeface="Wingdings" panose="05000000000000000000" pitchFamily="2" charset="2"/>
              <a:buChar char="§"/>
            </a:pPr>
            <a:r>
              <a:rPr lang="en-US" sz="2000" dirty="0"/>
              <a:t>Organize the list of key ideas in the structure.</a:t>
            </a:r>
          </a:p>
          <a:p>
            <a:pPr marL="914400" lvl="3" indent="-338138">
              <a:lnSpc>
                <a:spcPct val="150000"/>
              </a:lnSpc>
              <a:buFont typeface="Arial" panose="020B0604020202020204" pitchFamily="34" charset="0"/>
              <a:buChar char="•"/>
            </a:pPr>
            <a:r>
              <a:rPr lang="en-US" sz="1600" dirty="0"/>
              <a:t>Arrange logically and rationally them (similar to how you want to tell a story).</a:t>
            </a:r>
          </a:p>
          <a:p>
            <a:pPr lvl="1">
              <a:lnSpc>
                <a:spcPct val="150000"/>
              </a:lnSpc>
              <a:buFont typeface="Wingdings" panose="05000000000000000000" pitchFamily="2" charset="2"/>
              <a:buChar char="§"/>
            </a:pPr>
            <a:r>
              <a:rPr lang="en-US" sz="2000" dirty="0"/>
              <a:t>Consider using headings, bullets to make the </a:t>
            </a:r>
            <a:r>
              <a:rPr lang="en-US" sz="2000" b="1" dirty="0"/>
              <a:t>report hierarchy</a:t>
            </a:r>
            <a:r>
              <a:rPr lang="en-US" sz="2000" dirty="0"/>
              <a:t>.</a:t>
            </a:r>
          </a:p>
        </p:txBody>
      </p:sp>
      <p:sp>
        <p:nvSpPr>
          <p:cNvPr id="4" name="Slide Number Placeholder 3"/>
          <p:cNvSpPr>
            <a:spLocks noGrp="1"/>
          </p:cNvSpPr>
          <p:nvPr>
            <p:ph type="sldNum" sz="quarter" idx="12"/>
          </p:nvPr>
        </p:nvSpPr>
        <p:spPr/>
        <p:txBody>
          <a:bodyPr/>
          <a:lstStyle/>
          <a:p>
            <a:fld id="{7FB634A6-C860-4969-84C4-BEC365B487C6}" type="slidenum">
              <a:rPr lang="en-US" smtClean="0"/>
              <a:t>11</a:t>
            </a:fld>
            <a:endParaRPr lang="en-US"/>
          </a:p>
        </p:txBody>
      </p:sp>
    </p:spTree>
    <p:extLst>
      <p:ext uri="{BB962C8B-B14F-4D97-AF65-F5344CB8AC3E}">
        <p14:creationId xmlns:p14="http://schemas.microsoft.com/office/powerpoint/2010/main" val="411938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marL="0" indent="0">
              <a:buNone/>
            </a:pPr>
            <a:r>
              <a:rPr lang="en-US" sz="2400" dirty="0"/>
              <a:t>Structure your report</a:t>
            </a:r>
          </a:p>
          <a:p>
            <a:pPr lvl="1">
              <a:buFont typeface="Wingdings" panose="05000000000000000000" pitchFamily="2" charset="2"/>
              <a:buChar char="§"/>
            </a:pPr>
            <a:r>
              <a:rPr lang="en-US" sz="2000" dirty="0"/>
              <a:t>Make a strong argument and place your information </a:t>
            </a:r>
            <a:r>
              <a:rPr lang="en-US" sz="2000" b="1" dirty="0"/>
              <a:t>in the appropriate section</a:t>
            </a:r>
            <a:endParaRPr lang="en-US" sz="2000" dirty="0"/>
          </a:p>
          <a:p>
            <a:pPr lvl="1">
              <a:buFont typeface="Wingdings" panose="05000000000000000000" pitchFamily="2" charset="2"/>
              <a:buChar char="§"/>
            </a:pPr>
            <a:r>
              <a:rPr lang="en-US" sz="2000" dirty="0"/>
              <a:t>For instance:</a:t>
            </a:r>
          </a:p>
          <a:p>
            <a:pPr lvl="2">
              <a:lnSpc>
                <a:spcPct val="150000"/>
              </a:lnSpc>
              <a:buFont typeface="Arial" panose="020B0604020202020204" pitchFamily="34" charset="0"/>
              <a:buChar char="•"/>
            </a:pPr>
            <a:r>
              <a:rPr lang="en-US" sz="1600" dirty="0"/>
              <a:t>Does it provide background to your research? (</a:t>
            </a:r>
            <a:r>
              <a:rPr lang="en-US" sz="1600" b="1" dirty="0"/>
              <a:t>Introduction</a:t>
            </a:r>
            <a:r>
              <a:rPr lang="en-US" sz="1600" dirty="0"/>
              <a:t> or </a:t>
            </a:r>
            <a:r>
              <a:rPr lang="en-US" sz="1600" b="1" dirty="0"/>
              <a:t>Literature Review</a:t>
            </a:r>
            <a:r>
              <a:rPr lang="en-US" sz="1600" dirty="0"/>
              <a:t>)</a:t>
            </a:r>
          </a:p>
          <a:p>
            <a:pPr lvl="2">
              <a:lnSpc>
                <a:spcPct val="150000"/>
              </a:lnSpc>
              <a:buFont typeface="Arial" panose="020B0604020202020204" pitchFamily="34" charset="0"/>
              <a:buChar char="•"/>
            </a:pPr>
            <a:r>
              <a:rPr lang="en-US" sz="1600" dirty="0"/>
              <a:t>Does it describe the types of activity you used to collect evidence? (</a:t>
            </a:r>
            <a:r>
              <a:rPr lang="en-US" sz="1600" b="1" dirty="0"/>
              <a:t>Methods</a:t>
            </a:r>
            <a:r>
              <a:rPr lang="en-US" sz="1600" dirty="0"/>
              <a:t>)</a:t>
            </a:r>
          </a:p>
          <a:p>
            <a:pPr lvl="2">
              <a:lnSpc>
                <a:spcPct val="150000"/>
              </a:lnSpc>
              <a:buFont typeface="Arial" panose="020B0604020202020204" pitchFamily="34" charset="0"/>
              <a:buChar char="•"/>
            </a:pPr>
            <a:r>
              <a:rPr lang="en-US" sz="1600" dirty="0"/>
              <a:t>Does it present actual data? (</a:t>
            </a:r>
            <a:r>
              <a:rPr lang="en-US" sz="1600" b="1" dirty="0"/>
              <a:t>Experiments</a:t>
            </a:r>
            <a:r>
              <a:rPr lang="en-US" sz="1600" dirty="0"/>
              <a:t> / </a:t>
            </a:r>
            <a:r>
              <a:rPr lang="en-US" sz="1600" b="1" dirty="0"/>
              <a:t>Results</a:t>
            </a:r>
            <a:r>
              <a:rPr lang="en-US" sz="1600" dirty="0"/>
              <a:t>)</a:t>
            </a:r>
          </a:p>
          <a:p>
            <a:pPr lvl="2">
              <a:lnSpc>
                <a:spcPct val="150000"/>
              </a:lnSpc>
              <a:buFont typeface="Arial" panose="020B0604020202020204" pitchFamily="34" charset="0"/>
              <a:buChar char="•"/>
            </a:pPr>
            <a:r>
              <a:rPr lang="en-US" sz="1600" dirty="0"/>
              <a:t>Does it place evidence in the context of background? (</a:t>
            </a:r>
            <a:r>
              <a:rPr lang="en-US" sz="1600" b="1" dirty="0"/>
              <a:t>Discussion</a:t>
            </a:r>
            <a:r>
              <a:rPr lang="en-US" sz="1600" dirty="0"/>
              <a:t>)</a:t>
            </a:r>
          </a:p>
          <a:p>
            <a:pPr lvl="2">
              <a:lnSpc>
                <a:spcPct val="150000"/>
              </a:lnSpc>
              <a:buFont typeface="Arial" panose="020B0604020202020204" pitchFamily="34" charset="0"/>
              <a:buChar char="•"/>
            </a:pPr>
            <a:r>
              <a:rPr lang="en-US" sz="1600" dirty="0"/>
              <a:t>Does it make recommendations for action? (</a:t>
            </a:r>
            <a:r>
              <a:rPr lang="en-US" sz="1600" b="1" dirty="0"/>
              <a:t>Conclusion</a:t>
            </a:r>
            <a:r>
              <a:rPr lang="en-US" sz="1600" dirty="0"/>
              <a:t>)</a:t>
            </a:r>
            <a:endParaRPr lang="en-US" sz="2400" dirty="0"/>
          </a:p>
        </p:txBody>
      </p:sp>
      <p:sp>
        <p:nvSpPr>
          <p:cNvPr id="4" name="Slide Number Placeholder 3"/>
          <p:cNvSpPr>
            <a:spLocks noGrp="1"/>
          </p:cNvSpPr>
          <p:nvPr>
            <p:ph type="sldNum" sz="quarter" idx="12"/>
          </p:nvPr>
        </p:nvSpPr>
        <p:spPr/>
        <p:txBody>
          <a:bodyPr/>
          <a:lstStyle/>
          <a:p>
            <a:fld id="{7FB634A6-C860-4969-84C4-BEC365B487C6}" type="slidenum">
              <a:rPr lang="en-US" smtClean="0"/>
              <a:t>12</a:t>
            </a:fld>
            <a:endParaRPr lang="en-US"/>
          </a:p>
        </p:txBody>
      </p:sp>
    </p:spTree>
    <p:extLst>
      <p:ext uri="{BB962C8B-B14F-4D97-AF65-F5344CB8AC3E}">
        <p14:creationId xmlns:p14="http://schemas.microsoft.com/office/powerpoint/2010/main" val="124212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Hierarchy in writing</a:t>
            </a:r>
          </a:p>
        </p:txBody>
      </p:sp>
      <p:sp>
        <p:nvSpPr>
          <p:cNvPr id="3" name="Content Placeholder 2"/>
          <p:cNvSpPr>
            <a:spLocks noGrp="1"/>
          </p:cNvSpPr>
          <p:nvPr>
            <p:ph idx="1"/>
          </p:nvPr>
        </p:nvSpPr>
        <p:spPr>
          <a:ln>
            <a:noFill/>
          </a:ln>
        </p:spPr>
        <p:txBody>
          <a:bodyPr>
            <a:normAutofit lnSpcReduction="10000"/>
          </a:bodyPr>
          <a:lstStyle/>
          <a:p>
            <a:pPr marL="0" indent="0">
              <a:buNone/>
            </a:pPr>
            <a:endParaRPr lang="en-US" sz="2400" dirty="0"/>
          </a:p>
          <a:p>
            <a:pPr marL="0" indent="0">
              <a:buNone/>
            </a:pPr>
            <a:endParaRPr lang="en-US" sz="2400" dirty="0"/>
          </a:p>
          <a:p>
            <a:pPr marL="0" indent="0">
              <a:buNone/>
            </a:pPr>
            <a:r>
              <a:rPr lang="en-US" dirty="0"/>
              <a:t>The hierarchy method keeps your text legible in a clear and simple manner.</a:t>
            </a:r>
          </a:p>
          <a:p>
            <a:pPr lvl="1">
              <a:lnSpc>
                <a:spcPct val="150000"/>
              </a:lnSpc>
              <a:buFont typeface="Wingdings" panose="05000000000000000000" pitchFamily="2" charset="2"/>
              <a:buChar char="§"/>
            </a:pPr>
            <a:r>
              <a:rPr lang="en-US" sz="2000" dirty="0"/>
              <a:t>The hierarchy method is about:</a:t>
            </a:r>
          </a:p>
          <a:p>
            <a:pPr lvl="2">
              <a:lnSpc>
                <a:spcPct val="150000"/>
              </a:lnSpc>
              <a:buFont typeface="Arial" panose="020B0604020202020204" pitchFamily="34" charset="0"/>
              <a:buChar char="•"/>
            </a:pPr>
            <a:r>
              <a:rPr lang="en-US" sz="1600" dirty="0"/>
              <a:t>writing on the left side and shifting successive less important points to the right.</a:t>
            </a:r>
          </a:p>
          <a:p>
            <a:pPr lvl="2">
              <a:lnSpc>
                <a:spcPct val="150000"/>
              </a:lnSpc>
              <a:buFont typeface="Arial" panose="020B0604020202020204" pitchFamily="34" charset="0"/>
              <a:buChar char="•"/>
            </a:pPr>
            <a:r>
              <a:rPr lang="en-US" sz="1600" dirty="0"/>
              <a:t>points are written down one after another, line after line.</a:t>
            </a:r>
          </a:p>
          <a:p>
            <a:pPr lvl="2">
              <a:lnSpc>
                <a:spcPct val="150000"/>
              </a:lnSpc>
              <a:buFont typeface="Arial" panose="020B0604020202020204" pitchFamily="34" charset="0"/>
              <a:buChar char="•"/>
            </a:pPr>
            <a:r>
              <a:rPr lang="en-US" sz="1600" dirty="0"/>
              <a:t>ideas are divided logically into subgroups.</a:t>
            </a:r>
          </a:p>
          <a:p>
            <a:pPr lvl="1">
              <a:lnSpc>
                <a:spcPct val="150000"/>
              </a:lnSpc>
              <a:buFont typeface="Wingdings" panose="05000000000000000000" pitchFamily="2" charset="2"/>
              <a:buChar char="§"/>
            </a:pPr>
            <a:r>
              <a:rPr lang="en-US" sz="2000" dirty="0"/>
              <a:t>Headings and bullets show hierarchy</a:t>
            </a:r>
          </a:p>
          <a:p>
            <a:pPr lvl="2">
              <a:lnSpc>
                <a:spcPct val="150000"/>
              </a:lnSpc>
              <a:buFont typeface="Arial" panose="020B0604020202020204" pitchFamily="34" charset="0"/>
              <a:buChar char="•"/>
            </a:pPr>
            <a:r>
              <a:rPr lang="en-US" sz="1600" dirty="0"/>
              <a:t>Chapter, Section, Subsection, Lists, etc.</a:t>
            </a:r>
          </a:p>
        </p:txBody>
      </p:sp>
      <p:sp>
        <p:nvSpPr>
          <p:cNvPr id="4" name="Slide Number Placeholder 3"/>
          <p:cNvSpPr>
            <a:spLocks noGrp="1"/>
          </p:cNvSpPr>
          <p:nvPr>
            <p:ph type="sldNum" sz="quarter" idx="12"/>
          </p:nvPr>
        </p:nvSpPr>
        <p:spPr/>
        <p:txBody>
          <a:bodyPr/>
          <a:lstStyle/>
          <a:p>
            <a:fld id="{7FB634A6-C860-4969-84C4-BEC365B487C6}"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53039465"/>
              </p:ext>
            </p:extLst>
          </p:nvPr>
        </p:nvGraphicFramePr>
        <p:xfrm>
          <a:off x="3641513" y="2099732"/>
          <a:ext cx="4969934" cy="396240"/>
        </p:xfrm>
        <a:graphic>
          <a:graphicData uri="http://schemas.openxmlformats.org/drawingml/2006/table">
            <a:tbl>
              <a:tblPr firstRow="1" bandRow="1">
                <a:tableStyleId>{5C22544A-7EE6-4342-B048-85BDC9FD1C3A}</a:tableStyleId>
              </a:tblPr>
              <a:tblGrid>
                <a:gridCol w="4969934">
                  <a:extLst>
                    <a:ext uri="{9D8B030D-6E8A-4147-A177-3AD203B41FA5}">
                      <a16:colId xmlns:a16="http://schemas.microsoft.com/office/drawing/2014/main" xmlns="" val="20000"/>
                    </a:ext>
                  </a:extLst>
                </a:gridCol>
              </a:tblGrid>
              <a:tr h="370840">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“This page is a hierarchy sample”.</a:t>
                      </a:r>
                      <a:endParaRPr lang="en-US" sz="2400" dirty="0">
                        <a:solidFill>
                          <a:schemeClr val="tx1"/>
                        </a:solidFill>
                      </a:endParaRPr>
                    </a:p>
                  </a:txBody>
                  <a:tcPr>
                    <a:solidFill>
                      <a:srgbClr val="92D05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631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marL="0" indent="0">
              <a:buNone/>
            </a:pPr>
            <a:r>
              <a:rPr lang="en-US" sz="2400" dirty="0"/>
              <a:t>3. Prepare your data/information.</a:t>
            </a:r>
          </a:p>
          <a:p>
            <a:pPr lvl="1">
              <a:lnSpc>
                <a:spcPct val="150000"/>
              </a:lnSpc>
              <a:buFont typeface="Wingdings" panose="05000000000000000000" pitchFamily="2" charset="2"/>
              <a:buChar char="§"/>
            </a:pPr>
            <a:r>
              <a:rPr lang="en-US" sz="2000" dirty="0"/>
              <a:t>Gather plenty of suitable information.</a:t>
            </a:r>
          </a:p>
          <a:p>
            <a:pPr lvl="2">
              <a:lnSpc>
                <a:spcPct val="150000"/>
              </a:lnSpc>
              <a:buFont typeface="Arial" panose="020B0604020202020204" pitchFamily="34" charset="0"/>
              <a:buChar char="•"/>
            </a:pPr>
            <a:r>
              <a:rPr lang="en-US" sz="1600" dirty="0"/>
              <a:t>Search for possible facts, quotes.</a:t>
            </a:r>
          </a:p>
          <a:p>
            <a:pPr lvl="2">
              <a:lnSpc>
                <a:spcPct val="150000"/>
              </a:lnSpc>
              <a:buFont typeface="Arial" panose="020B0604020202020204" pitchFamily="34" charset="0"/>
              <a:buChar char="•"/>
            </a:pPr>
            <a:r>
              <a:rPr lang="en-US" sz="1600" dirty="0"/>
              <a:t>Find statistics, info-graphs to strengthen your solutions or proposals. </a:t>
            </a:r>
          </a:p>
          <a:p>
            <a:pPr lvl="1">
              <a:lnSpc>
                <a:spcPct val="150000"/>
              </a:lnSpc>
              <a:buFont typeface="Wingdings" panose="05000000000000000000" pitchFamily="2" charset="2"/>
              <a:buChar char="§"/>
            </a:pPr>
            <a:r>
              <a:rPr lang="en-US" sz="2000" dirty="0"/>
              <a:t>Make your own data.</a:t>
            </a:r>
          </a:p>
          <a:p>
            <a:pPr lvl="2">
              <a:lnSpc>
                <a:spcPct val="150000"/>
              </a:lnSpc>
              <a:buFont typeface="Arial" panose="020B0604020202020204" pitchFamily="34" charset="0"/>
              <a:buChar char="•"/>
            </a:pPr>
            <a:r>
              <a:rPr lang="en-US" sz="1600" dirty="0"/>
              <a:t>Draw figures, tables, and etc.</a:t>
            </a:r>
          </a:p>
          <a:p>
            <a:pPr lvl="2">
              <a:lnSpc>
                <a:spcPct val="150000"/>
              </a:lnSpc>
              <a:buFont typeface="Arial" panose="020B0604020202020204" pitchFamily="34" charset="0"/>
              <a:buChar char="•"/>
            </a:pPr>
            <a:r>
              <a:rPr lang="en-US" sz="1600" dirty="0"/>
              <a:t>Screen shots are </a:t>
            </a:r>
            <a:r>
              <a:rPr lang="en-US" sz="1600" dirty="0" smtClean="0"/>
              <a:t>discouraged</a:t>
            </a:r>
            <a:r>
              <a:rPr lang="en-US" sz="1600" dirty="0"/>
              <a:t>. </a:t>
            </a:r>
          </a:p>
        </p:txBody>
      </p:sp>
      <p:sp>
        <p:nvSpPr>
          <p:cNvPr id="4" name="Slide Number Placeholder 3"/>
          <p:cNvSpPr>
            <a:spLocks noGrp="1"/>
          </p:cNvSpPr>
          <p:nvPr>
            <p:ph type="sldNum" sz="quarter" idx="12"/>
          </p:nvPr>
        </p:nvSpPr>
        <p:spPr/>
        <p:txBody>
          <a:bodyPr/>
          <a:lstStyle/>
          <a:p>
            <a:fld id="{7FB634A6-C860-4969-84C4-BEC365B487C6}" type="slidenum">
              <a:rPr lang="en-US" smtClean="0"/>
              <a:t>14</a:t>
            </a:fld>
            <a:endParaRPr lang="en-US"/>
          </a:p>
        </p:txBody>
      </p:sp>
    </p:spTree>
    <p:extLst>
      <p:ext uri="{BB962C8B-B14F-4D97-AF65-F5344CB8AC3E}">
        <p14:creationId xmlns:p14="http://schemas.microsoft.com/office/powerpoint/2010/main" val="184948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marL="57150" indent="0">
              <a:buNone/>
            </a:pPr>
            <a:r>
              <a:rPr lang="en-US" dirty="0"/>
              <a:t>3. Prepare your data/information.</a:t>
            </a:r>
          </a:p>
          <a:p>
            <a:r>
              <a:rPr lang="en-US" smtClean="0"/>
              <a:t>Figures: </a:t>
            </a:r>
            <a:r>
              <a:rPr lang="en-US" b="1" dirty="0">
                <a:solidFill>
                  <a:srgbClr val="FF0000"/>
                </a:solidFill>
              </a:rPr>
              <a:t>DO NOT capture screen </a:t>
            </a:r>
            <a:r>
              <a:rPr lang="en-US" dirty="0"/>
              <a:t>and </a:t>
            </a:r>
            <a:r>
              <a:rPr lang="en-US" dirty="0">
                <a:solidFill>
                  <a:srgbClr val="0070C0"/>
                </a:solidFill>
              </a:rPr>
              <a:t>use “export” to save your figures as images</a:t>
            </a:r>
            <a:r>
              <a:rPr lang="en-US" dirty="0"/>
              <a:t>.</a:t>
            </a:r>
          </a:p>
          <a:p>
            <a:pPr lvl="1">
              <a:buFont typeface="Arial" panose="020B0604020202020204" pitchFamily="34" charset="0"/>
              <a:buChar char="•"/>
            </a:pPr>
            <a:r>
              <a:rPr lang="en-US" dirty="0"/>
              <a:t>Architecture: 3-layer, C4 model, MVC, etc.</a:t>
            </a:r>
          </a:p>
          <a:p>
            <a:pPr lvl="1">
              <a:buFont typeface="Arial" panose="020B0604020202020204" pitchFamily="34" charset="0"/>
              <a:buChar char="•"/>
            </a:pPr>
            <a:r>
              <a:rPr lang="en-US" dirty="0"/>
              <a:t>Frameworks, models, or pipelines for the input/output processing.</a:t>
            </a:r>
          </a:p>
          <a:p>
            <a:pPr lvl="1">
              <a:buFont typeface="Arial" panose="020B0604020202020204" pitchFamily="34" charset="0"/>
              <a:buChar char="•"/>
            </a:pPr>
            <a:r>
              <a:rPr lang="en-US" dirty="0"/>
              <a:t>Diagrams: flowchart, database, class, object, entity relation, use-case, sequence, activity, etc. </a:t>
            </a:r>
          </a:p>
          <a:p>
            <a:pPr lvl="1">
              <a:buFont typeface="Arial" panose="020B0604020202020204" pitchFamily="34" charset="0"/>
              <a:buChar char="•"/>
            </a:pPr>
            <a:r>
              <a:rPr lang="en-US" dirty="0"/>
              <a:t>Charts: pie, bar, line, etc., for performance analysis.</a:t>
            </a:r>
          </a:p>
          <a:p>
            <a:pPr lvl="1">
              <a:buFont typeface="Arial" panose="020B0604020202020204" pitchFamily="34" charset="0"/>
              <a:buChar char="•"/>
            </a:pPr>
            <a:r>
              <a:rPr lang="en-US" u="sng" dirty="0"/>
              <a:t>Caption is placed below the figure and ends with a period</a:t>
            </a:r>
            <a:r>
              <a:rPr lang="en-US" dirty="0"/>
              <a:t>. </a:t>
            </a:r>
          </a:p>
          <a:p>
            <a:r>
              <a:rPr lang="en-US" dirty="0"/>
              <a:t>Tables</a:t>
            </a:r>
          </a:p>
          <a:p>
            <a:pPr lvl="1">
              <a:buFont typeface="Arial" panose="020B0604020202020204" pitchFamily="34" charset="0"/>
              <a:buChar char="•"/>
            </a:pPr>
            <a:r>
              <a:rPr lang="en-US" u="sng" dirty="0"/>
              <a:t>Caption is placed above the figure and ends with a period</a:t>
            </a:r>
            <a:r>
              <a:rPr lang="en-US" dirty="0"/>
              <a:t>. </a:t>
            </a:r>
          </a:p>
          <a:p>
            <a:pPr lvl="1">
              <a:buFont typeface="Arial" panose="020B0604020202020204" pitchFamily="34" charset="0"/>
              <a:buChar char="•"/>
            </a:pPr>
            <a:r>
              <a:rPr lang="en-US" dirty="0"/>
              <a:t>Organize numerical values or text for comparisons. </a:t>
            </a:r>
          </a:p>
          <a:p>
            <a:r>
              <a:rPr lang="en-US" dirty="0">
                <a:solidFill>
                  <a:srgbClr val="FF0000"/>
                </a:solidFill>
              </a:rPr>
              <a:t>Note: Source code is not your data, do not put them in the report</a:t>
            </a:r>
            <a:r>
              <a:rPr lang="en-US" dirty="0"/>
              <a:t>. </a:t>
            </a:r>
          </a:p>
          <a:p>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15</a:t>
            </a:fld>
            <a:endParaRPr lang="en-US"/>
          </a:p>
        </p:txBody>
      </p:sp>
    </p:spTree>
    <p:extLst>
      <p:ext uri="{BB962C8B-B14F-4D97-AF65-F5344CB8AC3E}">
        <p14:creationId xmlns:p14="http://schemas.microsoft.com/office/powerpoint/2010/main" val="327994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normAutofit/>
          </a:bodyPr>
          <a:lstStyle/>
          <a:p>
            <a:pPr marL="0" indent="0">
              <a:buNone/>
            </a:pPr>
            <a:r>
              <a:rPr lang="en-US" sz="2400" dirty="0"/>
              <a:t>4. Writing paragraphs.</a:t>
            </a:r>
          </a:p>
          <a:p>
            <a:pPr lvl="1">
              <a:buFont typeface="Wingdings" panose="05000000000000000000" pitchFamily="2" charset="2"/>
              <a:buChar char="§"/>
            </a:pPr>
            <a:r>
              <a:rPr lang="en-US" sz="2000" dirty="0"/>
              <a:t>Write in </a:t>
            </a:r>
            <a:r>
              <a:rPr lang="en-US" sz="2000" b="1" dirty="0">
                <a:solidFill>
                  <a:schemeClr val="accent2">
                    <a:lumMod val="75000"/>
                  </a:schemeClr>
                </a:solidFill>
              </a:rPr>
              <a:t>English </a:t>
            </a:r>
          </a:p>
          <a:p>
            <a:pPr lvl="2">
              <a:buFont typeface="Arial" panose="020B0604020202020204" pitchFamily="34" charset="0"/>
              <a:buChar char="•"/>
            </a:pPr>
            <a:r>
              <a:rPr lang="en-US" sz="1600" b="1" dirty="0">
                <a:solidFill>
                  <a:srgbClr val="FF0000"/>
                </a:solidFill>
              </a:rPr>
              <a:t>DO NOT write in Vietnamese and translate it into English using translation tools.  </a:t>
            </a:r>
          </a:p>
          <a:p>
            <a:pPr lvl="1">
              <a:buFont typeface="Wingdings" panose="05000000000000000000" pitchFamily="2" charset="2"/>
              <a:buChar char="§"/>
            </a:pPr>
            <a:r>
              <a:rPr lang="en-US" sz="2000" dirty="0">
                <a:solidFill>
                  <a:srgbClr val="FF0000"/>
                </a:solidFill>
              </a:rPr>
              <a:t>Avoid long </a:t>
            </a:r>
            <a:r>
              <a:rPr lang="en-US" sz="2000" dirty="0"/>
              <a:t>paragraphs and complicated sentences. </a:t>
            </a:r>
          </a:p>
          <a:p>
            <a:pPr lvl="1">
              <a:buFont typeface="Wingdings" panose="05000000000000000000" pitchFamily="2" charset="2"/>
              <a:buChar char="§"/>
            </a:pPr>
            <a:r>
              <a:rPr lang="en-US" sz="2000" dirty="0"/>
              <a:t>Do not over-use italic and bold text. </a:t>
            </a:r>
          </a:p>
          <a:p>
            <a:pPr lvl="1">
              <a:buFont typeface="Wingdings" panose="05000000000000000000" pitchFamily="2" charset="2"/>
              <a:buChar char="§"/>
            </a:pPr>
            <a:r>
              <a:rPr lang="en-US" sz="2000" dirty="0"/>
              <a:t>Credit sources adequately.</a:t>
            </a:r>
          </a:p>
          <a:p>
            <a:pPr lvl="2">
              <a:buFont typeface="Arial" panose="020B0604020202020204" pitchFamily="34" charset="0"/>
              <a:buChar char="•"/>
            </a:pPr>
            <a:r>
              <a:rPr lang="en-US" sz="1600" dirty="0"/>
              <a:t>Cite the source if a fact/idea/figure/work isn’t your own.</a:t>
            </a:r>
          </a:p>
          <a:p>
            <a:pPr lvl="2">
              <a:buFont typeface="Arial" panose="020B0604020202020204" pitchFamily="34" charset="0"/>
              <a:buChar char="•"/>
            </a:pPr>
            <a:r>
              <a:rPr lang="en-US" sz="1600" dirty="0"/>
              <a:t>Prepare the </a:t>
            </a:r>
            <a:r>
              <a:rPr lang="en-US" sz="1600" b="1" dirty="0"/>
              <a:t>references</a:t>
            </a:r>
            <a:r>
              <a:rPr lang="en-US" sz="1600" dirty="0"/>
              <a:t> (</a:t>
            </a:r>
            <a:r>
              <a:rPr lang="en-US" sz="1600" dirty="0" err="1">
                <a:solidFill>
                  <a:srgbClr val="FF0000"/>
                </a:solidFill>
              </a:rPr>
              <a:t>url</a:t>
            </a:r>
            <a:r>
              <a:rPr lang="en-US" sz="1600" dirty="0">
                <a:solidFill>
                  <a:srgbClr val="FF0000"/>
                </a:solidFill>
              </a:rPr>
              <a:t> or website is not reference, </a:t>
            </a:r>
            <a:r>
              <a:rPr lang="en-US" sz="1600" dirty="0">
                <a:solidFill>
                  <a:schemeClr val="accent2">
                    <a:lumMod val="75000"/>
                  </a:schemeClr>
                </a:solidFill>
              </a:rPr>
              <a:t>cite it directly in the text</a:t>
            </a:r>
            <a:r>
              <a:rPr lang="en-US" sz="1600" dirty="0"/>
              <a:t>).</a:t>
            </a:r>
          </a:p>
          <a:p>
            <a:pPr lvl="3">
              <a:buFont typeface="Arial" panose="020B0604020202020204" pitchFamily="34" charset="0"/>
              <a:buChar char="•"/>
            </a:pPr>
            <a:r>
              <a:rPr lang="en-US" sz="1600" dirty="0"/>
              <a:t>Only books, journals, articles with publishers in the references.</a:t>
            </a:r>
          </a:p>
          <a:p>
            <a:pPr lvl="1">
              <a:buFont typeface="Wingdings" panose="05000000000000000000" pitchFamily="2" charset="2"/>
              <a:buChar char="§"/>
            </a:pPr>
            <a:r>
              <a:rPr lang="en-US" sz="2000" dirty="0"/>
              <a:t>Write readably and feasibly.</a:t>
            </a:r>
          </a:p>
          <a:p>
            <a:pPr lvl="2">
              <a:buFont typeface="Arial" panose="020B0604020202020204" pitchFamily="34" charset="0"/>
              <a:buChar char="•"/>
            </a:pPr>
            <a:r>
              <a:rPr lang="en-US" sz="1600" dirty="0"/>
              <a:t>Be careful for writing styles. </a:t>
            </a:r>
            <a:endParaRPr lang="en-US" sz="2400" dirty="0"/>
          </a:p>
        </p:txBody>
      </p:sp>
      <p:sp>
        <p:nvSpPr>
          <p:cNvPr id="4" name="Slide Number Placeholder 3"/>
          <p:cNvSpPr>
            <a:spLocks noGrp="1"/>
          </p:cNvSpPr>
          <p:nvPr>
            <p:ph type="sldNum" sz="quarter" idx="12"/>
          </p:nvPr>
        </p:nvSpPr>
        <p:spPr/>
        <p:txBody>
          <a:bodyPr/>
          <a:lstStyle/>
          <a:p>
            <a:fld id="{7FB634A6-C860-4969-84C4-BEC365B487C6}" type="slidenum">
              <a:rPr lang="en-US" smtClean="0"/>
              <a:t>16</a:t>
            </a:fld>
            <a:endParaRPr lang="en-US"/>
          </a:p>
        </p:txBody>
      </p:sp>
    </p:spTree>
    <p:extLst>
      <p:ext uri="{BB962C8B-B14F-4D97-AF65-F5344CB8AC3E}">
        <p14:creationId xmlns:p14="http://schemas.microsoft.com/office/powerpoint/2010/main" val="221880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Elements of Styles</a:t>
            </a:r>
          </a:p>
        </p:txBody>
      </p:sp>
      <p:sp>
        <p:nvSpPr>
          <p:cNvPr id="3" name="Content Placeholder 2"/>
          <p:cNvSpPr>
            <a:spLocks noGrp="1"/>
          </p:cNvSpPr>
          <p:nvPr>
            <p:ph idx="1"/>
          </p:nvPr>
        </p:nvSpPr>
        <p:spPr/>
        <p:txBody>
          <a:bodyPr/>
          <a:lstStyle/>
          <a:p>
            <a:pPr marL="0" indent="0">
              <a:buNone/>
            </a:pPr>
            <a:r>
              <a:rPr lang="en-US" b="1" dirty="0">
                <a:latin typeface="Verdana" panose="020B0604030504040204" pitchFamily="34" charset="0"/>
              </a:rPr>
              <a:t>By William </a:t>
            </a:r>
            <a:r>
              <a:rPr lang="en-US" b="1" dirty="0" err="1">
                <a:latin typeface="Verdana" panose="020B0604030504040204" pitchFamily="34" charset="0"/>
              </a:rPr>
              <a:t>Strunk</a:t>
            </a:r>
            <a:r>
              <a:rPr lang="en-US" b="1" dirty="0">
                <a:latin typeface="Verdana" panose="020B0604030504040204" pitchFamily="34" charset="0"/>
              </a:rPr>
              <a:t> Jr. </a:t>
            </a:r>
            <a:r>
              <a:rPr lang="en-US" dirty="0">
                <a:latin typeface="Verdana" panose="020B0604030504040204" pitchFamily="34" charset="0"/>
              </a:rPr>
              <a:t>to improve your writing styles</a:t>
            </a:r>
          </a:p>
          <a:p>
            <a:endParaRPr lang="en-US" b="1" dirty="0">
              <a:latin typeface="Verdana" panose="020B0604030504040204" pitchFamily="34" charset="0"/>
            </a:endParaRPr>
          </a:p>
          <a:p>
            <a:pPr marL="457200" lvl="1" indent="0">
              <a:buNone/>
            </a:pPr>
            <a:r>
              <a:rPr lang="en-US" dirty="0"/>
              <a:t>Link: </a:t>
            </a:r>
            <a:r>
              <a:rPr lang="en-US" dirty="0">
                <a:hlinkClick r:id="rId2"/>
              </a:rPr>
              <a:t>https://www.bartleby.com/lit-hub/the-elements-of-style/</a:t>
            </a:r>
            <a:endParaRPr lang="en-US" dirty="0"/>
          </a:p>
          <a:p>
            <a:pPr marL="457200" lvl="1" indent="0">
              <a:buNone/>
            </a:pPr>
            <a:endParaRPr lang="en-US" dirty="0"/>
          </a:p>
          <a:p>
            <a:pPr marL="457200" lvl="1" indent="0">
              <a:buNone/>
            </a:pPr>
            <a:r>
              <a:rPr lang="en-US" dirty="0"/>
              <a:t>“</a:t>
            </a:r>
            <a:r>
              <a:rPr lang="en-US" i="1" dirty="0"/>
              <a:t> The book covers only a small portion of the field of English style, but the experience of its writer has been that once past the essentials, students profit most by individual instruction based on the problems of their own work</a:t>
            </a:r>
            <a:r>
              <a:rPr lang="en-US" dirty="0"/>
              <a:t>”</a:t>
            </a:r>
          </a:p>
          <a:p>
            <a:pPr marL="457200" lvl="1" indent="0">
              <a:buNone/>
            </a:pPr>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17</a:t>
            </a:fld>
            <a:endParaRPr lang="en-US"/>
          </a:p>
        </p:txBody>
      </p:sp>
    </p:spTree>
    <p:extLst>
      <p:ext uri="{BB962C8B-B14F-4D97-AF65-F5344CB8AC3E}">
        <p14:creationId xmlns:p14="http://schemas.microsoft.com/office/powerpoint/2010/main" val="416357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931333" y="1972733"/>
            <a:ext cx="11201400" cy="3439726"/>
          </a:xfrm>
        </p:spPr>
        <p:txBody>
          <a:bodyPr/>
          <a:lstStyle/>
          <a:p>
            <a:pPr marL="0" indent="0">
              <a:buNone/>
            </a:pPr>
            <a:r>
              <a:rPr lang="en-US" b="1" dirty="0"/>
              <a:t>A website or URL: </a:t>
            </a:r>
            <a:r>
              <a:rPr lang="en-US" b="1" dirty="0">
                <a:hlinkClick r:id="rId2"/>
              </a:rPr>
              <a:t>www.wikipedia.com</a:t>
            </a:r>
            <a:r>
              <a:rPr lang="en-US" b="1" dirty="0"/>
              <a:t> </a:t>
            </a:r>
            <a:r>
              <a:rPr lang="en-US" b="1" dirty="0">
                <a:solidFill>
                  <a:srgbClr val="FF0000"/>
                </a:solidFill>
              </a:rPr>
              <a:t>is NOT a reference</a:t>
            </a:r>
          </a:p>
          <a:p>
            <a:pPr marL="201168" lvl="1" indent="0" algn="ctr">
              <a:buNone/>
            </a:pPr>
            <a:r>
              <a:rPr lang="en-US" b="1" dirty="0"/>
              <a:t>“Wikipedia is not a reliable source</a:t>
            </a:r>
            <a:r>
              <a:rPr lang="en-US" dirty="0"/>
              <a:t> for citations elsewhere on Wikipedia, or as a source for </a:t>
            </a:r>
            <a:r>
              <a:rPr lang="en-US" dirty="0">
                <a:hlinkClick r:id="rId3" tooltip="Wikipedia:CWW"/>
              </a:rPr>
              <a:t>copying or translating</a:t>
            </a:r>
            <a:r>
              <a:rPr lang="en-US" dirty="0"/>
              <a:t> content. As a </a:t>
            </a:r>
            <a:r>
              <a:rPr lang="en-US" dirty="0">
                <a:hlinkClick r:id="rId4" tooltip="Wikipedia:UGC"/>
              </a:rPr>
              <a:t>user-generated source</a:t>
            </a:r>
            <a:r>
              <a:rPr lang="en-US" dirty="0"/>
              <a:t>, it can be edited by anyone at any time, and any information it contains at a particular time could be </a:t>
            </a:r>
            <a:r>
              <a:rPr lang="en-US" dirty="0">
                <a:hlinkClick r:id="rId5" tooltip="Wikipedia:Vandalism"/>
              </a:rPr>
              <a:t>vandalism</a:t>
            </a:r>
            <a:r>
              <a:rPr lang="en-US" dirty="0"/>
              <a:t>, </a:t>
            </a:r>
            <a:r>
              <a:rPr lang="en-US" dirty="0">
                <a:hlinkClick r:id="rId6" tooltip="Wikipedia:Wikipedia is a work in progress"/>
              </a:rPr>
              <a:t>a work in progress</a:t>
            </a:r>
            <a:r>
              <a:rPr lang="en-US" dirty="0"/>
              <a:t>, or simply incorrect.”</a:t>
            </a:r>
          </a:p>
          <a:p>
            <a:pPr marL="0" indent="0">
              <a:buNone/>
            </a:pPr>
            <a:r>
              <a:rPr lang="en-US" dirty="0"/>
              <a:t>How to list a reference (Book, journal, articles published by a publisher)?</a:t>
            </a:r>
          </a:p>
          <a:p>
            <a:pPr marL="0" indent="0">
              <a:buNone/>
            </a:pPr>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18</a:t>
            </a:fld>
            <a:endParaRPr lang="en-US"/>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299" y="3959428"/>
            <a:ext cx="3576835" cy="1828758"/>
          </a:xfrm>
          <a:prstGeom prst="rect">
            <a:avLst/>
          </a:prstGeom>
        </p:spPr>
      </p:pic>
    </p:spTree>
    <p:extLst>
      <p:ext uri="{BB962C8B-B14F-4D97-AF65-F5344CB8AC3E}">
        <p14:creationId xmlns:p14="http://schemas.microsoft.com/office/powerpoint/2010/main" val="135826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styles</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400" dirty="0"/>
              <a:t>In scientific papers, third-person pronoun - “we” is more preferable. </a:t>
            </a:r>
          </a:p>
          <a:p>
            <a:pPr lvl="2">
              <a:buFont typeface="Arial" panose="020B0604020202020204" pitchFamily="34" charset="0"/>
              <a:buChar char="•"/>
            </a:pPr>
            <a:r>
              <a:rPr lang="en-US" sz="1800" dirty="0"/>
              <a:t>Avoid using the first-person pronoun – “I”. </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Being </a:t>
            </a:r>
            <a:r>
              <a:rPr lang="en-US" sz="2400" b="1" dirty="0"/>
              <a:t>clear</a:t>
            </a:r>
            <a:r>
              <a:rPr lang="en-US" sz="2400" dirty="0"/>
              <a:t>: simple English</a:t>
            </a:r>
          </a:p>
          <a:p>
            <a:pPr lvl="2">
              <a:buFont typeface="Arial" panose="020B0604020202020204" pitchFamily="34" charset="0"/>
              <a:buChar char="•"/>
            </a:pPr>
            <a:r>
              <a:rPr lang="en-US" sz="1800" dirty="0"/>
              <a:t>Avoid jargon: Jargon is words or phrases that only specialist readers will understand. </a:t>
            </a:r>
          </a:p>
          <a:p>
            <a:pPr lvl="2">
              <a:buFont typeface="Arial" panose="020B0604020202020204" pitchFamily="34" charset="0"/>
              <a:buChar char="•"/>
            </a:pPr>
            <a:r>
              <a:rPr lang="en-US" sz="1800" dirty="0"/>
              <a:t>Acronyms and abbreviations: give them in full the first time you use them. </a:t>
            </a:r>
          </a:p>
          <a:p>
            <a:pPr lvl="1"/>
            <a:endParaRPr lang="en-US" sz="2400" dirty="0"/>
          </a:p>
        </p:txBody>
      </p:sp>
      <p:sp>
        <p:nvSpPr>
          <p:cNvPr id="4" name="Slide Number Placeholder 3"/>
          <p:cNvSpPr>
            <a:spLocks noGrp="1"/>
          </p:cNvSpPr>
          <p:nvPr>
            <p:ph type="sldNum" sz="quarter" idx="12"/>
          </p:nvPr>
        </p:nvSpPr>
        <p:spPr/>
        <p:txBody>
          <a:bodyPr/>
          <a:lstStyle/>
          <a:p>
            <a:fld id="{7FB634A6-C860-4969-84C4-BEC365B487C6}" type="slidenum">
              <a:rPr lang="en-US" smtClean="0"/>
              <a:t>19</a:t>
            </a:fld>
            <a:endParaRPr lang="en-US"/>
          </a:p>
        </p:txBody>
      </p:sp>
    </p:spTree>
    <p:extLst>
      <p:ext uri="{BB962C8B-B14F-4D97-AF65-F5344CB8AC3E}">
        <p14:creationId xmlns:p14="http://schemas.microsoft.com/office/powerpoint/2010/main" val="30125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1A74A-CD48-4BB8-9713-6778486EA0CD}"/>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xmlns="" id="{142AC85E-04B7-4139-8B2C-934F8C18D997}"/>
              </a:ext>
            </a:extLst>
          </p:cNvPr>
          <p:cNvSpPr>
            <a:spLocks noGrp="1"/>
          </p:cNvSpPr>
          <p:nvPr>
            <p:ph idx="1"/>
          </p:nvPr>
        </p:nvSpPr>
        <p:spPr/>
        <p:txBody>
          <a:bodyPr>
            <a:normAutofit/>
          </a:bodyPr>
          <a:lstStyle/>
          <a:p>
            <a:pPr lvl="1">
              <a:buFont typeface="Wingdings" panose="05000000000000000000" pitchFamily="2" charset="2"/>
              <a:buChar char="§"/>
            </a:pPr>
            <a:r>
              <a:rPr lang="en-US" sz="2400" dirty="0"/>
              <a:t>Provide the principles and skills for writing scientific and technical documents in ICT.</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Analyze the structure of different documents: reports, thesis, CVs, proposals, etc.</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Understand the writing process.</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Respect the academic</a:t>
            </a:r>
            <a:r>
              <a:rPr lang="en-US" sz="2400" b="1" dirty="0">
                <a:solidFill>
                  <a:srgbClr val="FF0000"/>
                </a:solidFill>
              </a:rPr>
              <a:t> integrity </a:t>
            </a:r>
            <a:r>
              <a:rPr lang="en-US" sz="2400" dirty="0">
                <a:solidFill>
                  <a:schemeClr val="tx1"/>
                </a:solidFill>
              </a:rPr>
              <a:t>(</a:t>
            </a:r>
            <a:r>
              <a:rPr lang="en-US" sz="2400" b="1" dirty="0">
                <a:solidFill>
                  <a:schemeClr val="tx1"/>
                </a:solidFill>
              </a:rPr>
              <a:t>honesty</a:t>
            </a:r>
            <a:r>
              <a:rPr lang="en-US" sz="2400" dirty="0">
                <a:solidFill>
                  <a:schemeClr val="tx1"/>
                </a:solidFill>
              </a:rPr>
              <a:t> – </a:t>
            </a:r>
            <a:r>
              <a:rPr lang="en-US" sz="2400" i="1" dirty="0" err="1">
                <a:solidFill>
                  <a:schemeClr val="tx1"/>
                </a:solidFill>
                <a:latin typeface="Times New Roman" panose="02020603050405020304" pitchFamily="18" charset="0"/>
                <a:cs typeface="Times New Roman" panose="02020603050405020304" pitchFamily="18" charset="0"/>
              </a:rPr>
              <a:t>trung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thực</a:t>
            </a:r>
            <a:r>
              <a:rPr lang="en-US" sz="2400" i="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rPr>
              <a:t>and </a:t>
            </a:r>
            <a:r>
              <a:rPr lang="en-US" sz="2400" b="1" dirty="0">
                <a:solidFill>
                  <a:schemeClr val="tx1"/>
                </a:solidFill>
              </a:rPr>
              <a:t>ethics</a:t>
            </a:r>
            <a:r>
              <a:rPr lang="en-US" sz="2400" dirty="0">
                <a:solidFill>
                  <a:schemeClr val="tx1"/>
                </a:solidFill>
              </a:rPr>
              <a:t> – </a:t>
            </a:r>
            <a:r>
              <a:rPr lang="en-US" sz="2400" i="1" dirty="0" err="1">
                <a:solidFill>
                  <a:schemeClr val="tx1"/>
                </a:solidFill>
                <a:latin typeface="Times New Roman" panose="02020603050405020304" pitchFamily="18" charset="0"/>
                <a:cs typeface="Times New Roman" panose="02020603050405020304" pitchFamily="18" charset="0"/>
              </a:rPr>
              <a:t>đạo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đức</a:t>
            </a:r>
            <a:r>
              <a:rPr lang="en-US" sz="2400" dirty="0">
                <a:solidFill>
                  <a:schemeClr val="tx1"/>
                </a:solidFill>
              </a:rPr>
              <a:t>)</a:t>
            </a:r>
            <a:r>
              <a:rPr lang="en-US" sz="2400" dirty="0"/>
              <a:t> of scientific writing.</a:t>
            </a:r>
            <a:endParaRPr lang="en-US" sz="2800" dirty="0"/>
          </a:p>
        </p:txBody>
      </p:sp>
      <p:sp>
        <p:nvSpPr>
          <p:cNvPr id="4" name="Slide Number Placeholder 3">
            <a:extLst>
              <a:ext uri="{FF2B5EF4-FFF2-40B4-BE49-F238E27FC236}">
                <a16:creationId xmlns:a16="http://schemas.microsoft.com/office/drawing/2014/main" xmlns="" id="{7B5A8AA6-DD62-4B92-9C5A-C198B3C4C944}"/>
              </a:ext>
            </a:extLst>
          </p:cNvPr>
          <p:cNvSpPr>
            <a:spLocks noGrp="1"/>
          </p:cNvSpPr>
          <p:nvPr>
            <p:ph type="sldNum" sz="quarter" idx="12"/>
          </p:nvPr>
        </p:nvSpPr>
        <p:spPr/>
        <p:txBody>
          <a:bodyPr/>
          <a:lstStyle/>
          <a:p>
            <a:fld id="{7FB634A6-C860-4969-84C4-BEC365B487C6}" type="slidenum">
              <a:rPr lang="en-US" smtClean="0"/>
              <a:t>2</a:t>
            </a:fld>
            <a:endParaRPr lang="en-US"/>
          </a:p>
        </p:txBody>
      </p:sp>
    </p:spTree>
    <p:extLst>
      <p:ext uri="{BB962C8B-B14F-4D97-AF65-F5344CB8AC3E}">
        <p14:creationId xmlns:p14="http://schemas.microsoft.com/office/powerpoint/2010/main" val="186958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styles</a:t>
            </a:r>
          </a:p>
        </p:txBody>
      </p:sp>
      <p:sp>
        <p:nvSpPr>
          <p:cNvPr id="3" name="Content Placeholder 2"/>
          <p:cNvSpPr>
            <a:spLocks noGrp="1"/>
          </p:cNvSpPr>
          <p:nvPr>
            <p:ph idx="1"/>
          </p:nvPr>
        </p:nvSpPr>
        <p:spPr/>
        <p:txBody>
          <a:bodyPr/>
          <a:lstStyle/>
          <a:p>
            <a:pPr lvl="1">
              <a:lnSpc>
                <a:spcPct val="150000"/>
              </a:lnSpc>
              <a:buFont typeface="Wingdings" panose="05000000000000000000" pitchFamily="2" charset="2"/>
              <a:buChar char="§"/>
            </a:pPr>
            <a:r>
              <a:rPr lang="en-US" sz="2000" dirty="0"/>
              <a:t>Being </a:t>
            </a:r>
            <a:r>
              <a:rPr lang="en-US" sz="2000" b="1" dirty="0"/>
              <a:t>precise</a:t>
            </a:r>
            <a:r>
              <a:rPr lang="en-US" sz="2000" dirty="0"/>
              <a:t>: choose your words carefully.</a:t>
            </a:r>
          </a:p>
          <a:p>
            <a:pPr lvl="1">
              <a:lnSpc>
                <a:spcPct val="150000"/>
              </a:lnSpc>
              <a:buFont typeface="Wingdings" panose="05000000000000000000" pitchFamily="2" charset="2"/>
              <a:buChar char="§"/>
            </a:pPr>
            <a:r>
              <a:rPr lang="en-US" sz="2000" dirty="0"/>
              <a:t>Being</a:t>
            </a:r>
            <a:r>
              <a:rPr lang="en-US" sz="2000" b="1" dirty="0"/>
              <a:t> logical</a:t>
            </a:r>
            <a:r>
              <a:rPr lang="en-US" sz="2000" dirty="0"/>
              <a:t>:</a:t>
            </a:r>
            <a:r>
              <a:rPr lang="en-US" sz="2000" b="1" dirty="0"/>
              <a:t> </a:t>
            </a:r>
            <a:r>
              <a:rPr lang="en-US" sz="2000" dirty="0"/>
              <a:t>Every argument should be logical. </a:t>
            </a:r>
          </a:p>
          <a:p>
            <a:pPr lvl="1">
              <a:lnSpc>
                <a:spcPct val="150000"/>
              </a:lnSpc>
              <a:buFont typeface="Wingdings" panose="05000000000000000000" pitchFamily="2" charset="2"/>
              <a:buChar char="§"/>
            </a:pPr>
            <a:r>
              <a:rPr lang="en-US" sz="2000" dirty="0"/>
              <a:t>Being </a:t>
            </a:r>
            <a:r>
              <a:rPr lang="en-US" sz="2000" b="1" dirty="0"/>
              <a:t>succinct</a:t>
            </a:r>
            <a:r>
              <a:rPr lang="en-US" sz="2000" dirty="0"/>
              <a:t>: brief - in depth concepts should not be made more complicated and confusing.</a:t>
            </a:r>
          </a:p>
          <a:p>
            <a:pPr lvl="2">
              <a:lnSpc>
                <a:spcPct val="150000"/>
              </a:lnSpc>
              <a:buFont typeface="Arial" panose="020B0604020202020204" pitchFamily="34" charset="0"/>
              <a:buChar char="•"/>
            </a:pPr>
            <a:r>
              <a:rPr lang="en-US" sz="1600" dirty="0"/>
              <a:t>Weak verbs: Avoid using unhelpful or unnecessary verbs in your writing.</a:t>
            </a:r>
          </a:p>
          <a:p>
            <a:pPr lvl="2">
              <a:lnSpc>
                <a:spcPct val="150000"/>
              </a:lnSpc>
              <a:buFont typeface="Arial" panose="020B0604020202020204" pitchFamily="34" charset="0"/>
              <a:buChar char="•"/>
            </a:pPr>
            <a:r>
              <a:rPr lang="en-US" sz="1600" dirty="0"/>
              <a:t>Redundant phrases should be avoided. </a:t>
            </a:r>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20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923" y="0"/>
            <a:ext cx="4993689" cy="6858000"/>
          </a:xfrm>
          <a:prstGeom prst="rect">
            <a:avLst/>
          </a:prstGeom>
        </p:spPr>
      </p:pic>
    </p:spTree>
    <p:extLst>
      <p:ext uri="{BB962C8B-B14F-4D97-AF65-F5344CB8AC3E}">
        <p14:creationId xmlns:p14="http://schemas.microsoft.com/office/powerpoint/2010/main" val="16075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styles</a:t>
            </a:r>
          </a:p>
        </p:txBody>
      </p:sp>
      <p:sp>
        <p:nvSpPr>
          <p:cNvPr id="3" name="Content Placeholder 2"/>
          <p:cNvSpPr>
            <a:spLocks noGrp="1"/>
          </p:cNvSpPr>
          <p:nvPr>
            <p:ph idx="1"/>
          </p:nvPr>
        </p:nvSpPr>
        <p:spPr/>
        <p:txBody>
          <a:bodyPr>
            <a:normAutofit/>
          </a:bodyPr>
          <a:lstStyle/>
          <a:p>
            <a:pPr>
              <a:lnSpc>
                <a:spcPct val="150000"/>
              </a:lnSpc>
            </a:pPr>
            <a:r>
              <a:rPr lang="en-US" sz="2800" dirty="0"/>
              <a:t>Using appropriate tenses: </a:t>
            </a:r>
          </a:p>
          <a:p>
            <a:pPr lvl="1">
              <a:lnSpc>
                <a:spcPct val="150000"/>
              </a:lnSpc>
              <a:buFont typeface="Wingdings" panose="05000000000000000000" pitchFamily="2" charset="2"/>
              <a:buChar char="§"/>
            </a:pPr>
            <a:r>
              <a:rPr lang="en-US" sz="2400" b="1" dirty="0"/>
              <a:t>Present tense</a:t>
            </a:r>
            <a:r>
              <a:rPr lang="en-US" sz="2400" dirty="0"/>
              <a:t>: preferable and most commonly used in writing. </a:t>
            </a:r>
          </a:p>
          <a:p>
            <a:pPr lvl="1">
              <a:lnSpc>
                <a:spcPct val="150000"/>
              </a:lnSpc>
              <a:buFont typeface="Wingdings" panose="05000000000000000000" pitchFamily="2" charset="2"/>
              <a:buChar char="§"/>
            </a:pPr>
            <a:r>
              <a:rPr lang="en-US" sz="2400" b="1" dirty="0"/>
              <a:t>Past tense</a:t>
            </a:r>
            <a:r>
              <a:rPr lang="en-US" sz="2400" dirty="0"/>
              <a:t>: </a:t>
            </a:r>
          </a:p>
          <a:p>
            <a:pPr lvl="2">
              <a:lnSpc>
                <a:spcPct val="150000"/>
              </a:lnSpc>
              <a:buFont typeface="Arial" panose="020B0604020202020204" pitchFamily="34" charset="0"/>
              <a:buChar char="•"/>
            </a:pPr>
            <a:r>
              <a:rPr lang="en-US" sz="1800" dirty="0"/>
              <a:t>Describe your methods (things you did) and the results you obtained.</a:t>
            </a:r>
          </a:p>
          <a:p>
            <a:pPr lvl="2">
              <a:lnSpc>
                <a:spcPct val="150000"/>
              </a:lnSpc>
              <a:buFont typeface="Arial" panose="020B0604020202020204" pitchFamily="34" charset="0"/>
              <a:buChar char="•"/>
            </a:pPr>
            <a:r>
              <a:rPr lang="en-US" sz="1800" dirty="0"/>
              <a:t>Describe the findings/observations of other researchers that were applicable at that time.</a:t>
            </a:r>
          </a:p>
          <a:p>
            <a:pPr lvl="1">
              <a:lnSpc>
                <a:spcPct val="150000"/>
              </a:lnSpc>
              <a:buFont typeface="Wingdings" panose="05000000000000000000" pitchFamily="2" charset="2"/>
              <a:buChar char="§"/>
            </a:pPr>
            <a:r>
              <a:rPr lang="en-US" sz="2400" b="1" dirty="0"/>
              <a:t>Future tense</a:t>
            </a:r>
            <a:r>
              <a:rPr lang="en-US" sz="2400" dirty="0"/>
              <a:t>: indicate possible projections, consequences, or future works.</a:t>
            </a:r>
          </a:p>
        </p:txBody>
      </p:sp>
      <p:sp>
        <p:nvSpPr>
          <p:cNvPr id="4" name="Slide Number Placeholder 3"/>
          <p:cNvSpPr>
            <a:spLocks noGrp="1"/>
          </p:cNvSpPr>
          <p:nvPr>
            <p:ph type="sldNum" sz="quarter" idx="12"/>
          </p:nvPr>
        </p:nvSpPr>
        <p:spPr/>
        <p:txBody>
          <a:bodyPr/>
          <a:lstStyle/>
          <a:p>
            <a:fld id="{7FB634A6-C860-4969-84C4-BEC365B487C6}" type="slidenum">
              <a:rPr lang="en-US" smtClean="0"/>
              <a:t>21</a:t>
            </a:fld>
            <a:endParaRPr lang="en-US"/>
          </a:p>
        </p:txBody>
      </p:sp>
    </p:spTree>
    <p:extLst>
      <p:ext uri="{BB962C8B-B14F-4D97-AF65-F5344CB8AC3E}">
        <p14:creationId xmlns:p14="http://schemas.microsoft.com/office/powerpoint/2010/main" val="109855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styles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b="1" dirty="0"/>
              <a:t> Active voice:</a:t>
            </a:r>
          </a:p>
          <a:p>
            <a:pPr lvl="1">
              <a:buFont typeface="Arial" panose="020B0604020202020204" pitchFamily="34" charset="0"/>
              <a:buChar char="•"/>
            </a:pPr>
            <a:r>
              <a:rPr lang="en-US" sz="2000" dirty="0"/>
              <a:t>It is shorter</a:t>
            </a:r>
            <a:r>
              <a:rPr lang="en-US" sz="2000" b="1" dirty="0"/>
              <a:t> </a:t>
            </a:r>
            <a:r>
              <a:rPr lang="en-US" sz="2000" dirty="0"/>
              <a:t>(</a:t>
            </a:r>
            <a:r>
              <a:rPr lang="en-US" sz="2000" b="1" dirty="0">
                <a:hlinkClick r:id="rId2"/>
              </a:rPr>
              <a:t>be succinct</a:t>
            </a:r>
            <a:r>
              <a:rPr lang="en-US" sz="2000" dirty="0"/>
              <a:t>)</a:t>
            </a:r>
          </a:p>
          <a:p>
            <a:pPr lvl="1">
              <a:buFont typeface="Arial" panose="020B0604020202020204" pitchFamily="34" charset="0"/>
              <a:buChar char="•"/>
            </a:pPr>
            <a:r>
              <a:rPr lang="en-US" sz="2000" dirty="0"/>
              <a:t>It is more direct/vigorous (more persuasive, less stilted)</a:t>
            </a:r>
          </a:p>
          <a:p>
            <a:pPr lvl="1">
              <a:buFont typeface="Arial" panose="020B0604020202020204" pitchFamily="34" charset="0"/>
              <a:buChar char="•"/>
            </a:pPr>
            <a:r>
              <a:rPr lang="en-US" sz="2000" dirty="0"/>
              <a:t>It prevents ambiguity about who did the action (this is often missed out completely when using the passive voice)</a:t>
            </a:r>
          </a:p>
          <a:p>
            <a:pPr>
              <a:buFont typeface="Wingdings" panose="05000000000000000000" pitchFamily="2" charset="2"/>
              <a:buChar char="§"/>
            </a:pPr>
            <a:r>
              <a:rPr lang="en-US" sz="2400" b="1" dirty="0"/>
              <a:t> Passive voice</a:t>
            </a:r>
          </a:p>
          <a:p>
            <a:pPr lvl="1">
              <a:buFont typeface="Arial" panose="020B0604020202020204" pitchFamily="34" charset="0"/>
              <a:buChar char="•"/>
            </a:pPr>
            <a:r>
              <a:rPr lang="en-US" sz="2000" dirty="0"/>
              <a:t>It emphasizes what was done.</a:t>
            </a:r>
          </a:p>
          <a:p>
            <a:pPr lvl="1">
              <a:buFont typeface="Arial" panose="020B0604020202020204" pitchFamily="34" charset="0"/>
              <a:buChar char="•"/>
            </a:pPr>
            <a:r>
              <a:rPr lang="en-US" sz="2000" dirty="0"/>
              <a:t>It prevents overuse of personal pronouns. </a:t>
            </a:r>
          </a:p>
          <a:p>
            <a:pPr lvl="1">
              <a:buFont typeface="Arial" panose="020B0604020202020204" pitchFamily="34" charset="0"/>
              <a:buChar char="•"/>
            </a:pPr>
            <a:r>
              <a:rPr lang="en-US" sz="2000" dirty="0"/>
              <a:t>It maintains flow</a:t>
            </a:r>
            <a:r>
              <a:rPr lang="en-US" sz="2000" b="1" dirty="0"/>
              <a:t> </a:t>
            </a:r>
            <a:r>
              <a:rPr lang="en-US" sz="2000" dirty="0"/>
              <a:t>by keeping the subject consistent.</a:t>
            </a:r>
            <a:endParaRPr lang="en-US" sz="2400" dirty="0"/>
          </a:p>
        </p:txBody>
      </p:sp>
      <p:sp>
        <p:nvSpPr>
          <p:cNvPr id="4" name="Slide Number Placeholder 3"/>
          <p:cNvSpPr>
            <a:spLocks noGrp="1"/>
          </p:cNvSpPr>
          <p:nvPr>
            <p:ph type="sldNum" sz="quarter" idx="12"/>
          </p:nvPr>
        </p:nvSpPr>
        <p:spPr/>
        <p:txBody>
          <a:bodyPr/>
          <a:lstStyle/>
          <a:p>
            <a:fld id="{7FB634A6-C860-4969-84C4-BEC365B487C6}" type="slidenum">
              <a:rPr lang="en-US" smtClean="0"/>
              <a:t>22</a:t>
            </a:fld>
            <a:endParaRPr lang="en-US"/>
          </a:p>
        </p:txBody>
      </p:sp>
    </p:spTree>
    <p:extLst>
      <p:ext uri="{BB962C8B-B14F-4D97-AF65-F5344CB8AC3E}">
        <p14:creationId xmlns:p14="http://schemas.microsoft.com/office/powerpoint/2010/main" val="43542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process</a:t>
            </a:r>
          </a:p>
        </p:txBody>
      </p:sp>
      <p:sp>
        <p:nvSpPr>
          <p:cNvPr id="3" name="Content Placeholder 2"/>
          <p:cNvSpPr>
            <a:spLocks noGrp="1"/>
          </p:cNvSpPr>
          <p:nvPr>
            <p:ph idx="1"/>
          </p:nvPr>
        </p:nvSpPr>
        <p:spPr/>
        <p:txBody>
          <a:bodyPr/>
          <a:lstStyle/>
          <a:p>
            <a:pPr marL="0" indent="0">
              <a:buNone/>
            </a:pPr>
            <a:r>
              <a:rPr lang="en-US" dirty="0"/>
              <a:t>5. Revise and edit. </a:t>
            </a:r>
          </a:p>
          <a:p>
            <a:pPr lvl="1">
              <a:lnSpc>
                <a:spcPct val="150000"/>
              </a:lnSpc>
              <a:buFont typeface="Wingdings" panose="05000000000000000000" pitchFamily="2" charset="2"/>
              <a:buChar char="§"/>
            </a:pPr>
            <a:r>
              <a:rPr lang="en-US" sz="2000" dirty="0"/>
              <a:t>REVISE, Revise, revise.</a:t>
            </a:r>
          </a:p>
          <a:p>
            <a:pPr lvl="1">
              <a:lnSpc>
                <a:spcPct val="150000"/>
              </a:lnSpc>
              <a:buFont typeface="Wingdings" panose="05000000000000000000" pitchFamily="2" charset="2"/>
              <a:buChar char="§"/>
            </a:pPr>
            <a:r>
              <a:rPr lang="en-US" sz="2000" dirty="0"/>
              <a:t>Proof reading (if possible).</a:t>
            </a:r>
          </a:p>
          <a:p>
            <a:pPr lvl="1">
              <a:lnSpc>
                <a:spcPct val="150000"/>
              </a:lnSpc>
              <a:buFont typeface="Wingdings" panose="05000000000000000000" pitchFamily="2" charset="2"/>
              <a:buChar char="§"/>
            </a:pPr>
            <a:r>
              <a:rPr lang="en-US" sz="2000" dirty="0"/>
              <a:t>Have to check spelling and grammar (available tools – </a:t>
            </a:r>
            <a:r>
              <a:rPr lang="en-US" sz="2000" dirty="0" err="1"/>
              <a:t>Grammarly</a:t>
            </a:r>
            <a:r>
              <a:rPr lang="en-US" sz="2000" dirty="0"/>
              <a:t>, </a:t>
            </a:r>
            <a:r>
              <a:rPr lang="en-US" sz="2000" dirty="0" err="1"/>
              <a:t>ChatGPT</a:t>
            </a:r>
            <a:r>
              <a:rPr lang="en-US" sz="2000" dirty="0"/>
              <a:t>). </a:t>
            </a:r>
          </a:p>
          <a:p>
            <a:pPr marL="457200" lvl="1" indent="0">
              <a:lnSpc>
                <a:spcPct val="150000"/>
              </a:lnSpc>
              <a:buNone/>
            </a:pPr>
            <a:endParaRPr lang="en-US" sz="2000" dirty="0"/>
          </a:p>
          <a:p>
            <a:pPr marL="457200" lvl="1" indent="0">
              <a:lnSpc>
                <a:spcPct val="150000"/>
              </a:lnSpc>
              <a:buNone/>
            </a:pPr>
            <a:r>
              <a:rPr lang="en-US" sz="2000" dirty="0"/>
              <a:t>	 “You surely make mistakes so you need to minimize them.”</a:t>
            </a:r>
          </a:p>
          <a:p>
            <a:pPr marL="457200" lvl="1" indent="0">
              <a:lnSpc>
                <a:spcPct val="150000"/>
              </a:lnSpc>
              <a:buNone/>
            </a:pPr>
            <a:r>
              <a:rPr lang="en-US" sz="2000" dirty="0"/>
              <a:t>					by Dr. DOAN NHAT QUANG. </a:t>
            </a:r>
          </a:p>
          <a:p>
            <a:endParaRPr lang="en-US" sz="2400" dirty="0"/>
          </a:p>
        </p:txBody>
      </p:sp>
      <p:sp>
        <p:nvSpPr>
          <p:cNvPr id="4" name="Slide Number Placeholder 3"/>
          <p:cNvSpPr>
            <a:spLocks noGrp="1"/>
          </p:cNvSpPr>
          <p:nvPr>
            <p:ph type="sldNum" sz="quarter" idx="12"/>
          </p:nvPr>
        </p:nvSpPr>
        <p:spPr/>
        <p:txBody>
          <a:bodyPr/>
          <a:lstStyle/>
          <a:p>
            <a:fld id="{7FB634A6-C860-4969-84C4-BEC365B487C6}" type="slidenum">
              <a:rPr lang="en-US" smtClean="0"/>
              <a:t>23</a:t>
            </a:fld>
            <a:endParaRPr lang="en-US"/>
          </a:p>
        </p:txBody>
      </p:sp>
    </p:spTree>
    <p:extLst>
      <p:ext uri="{BB962C8B-B14F-4D97-AF65-F5344CB8AC3E}">
        <p14:creationId xmlns:p14="http://schemas.microsoft.com/office/powerpoint/2010/main" val="3011984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400" dirty="0"/>
              <a:t>Introduction to scientific writing. </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Give remarks and rules for general case in scientific writing. </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See more examples of each document type in next classes. </a:t>
            </a:r>
          </a:p>
        </p:txBody>
      </p:sp>
      <p:sp>
        <p:nvSpPr>
          <p:cNvPr id="4" name="Slide Number Placeholder 3"/>
          <p:cNvSpPr>
            <a:spLocks noGrp="1"/>
          </p:cNvSpPr>
          <p:nvPr>
            <p:ph type="sldNum" sz="quarter" idx="12"/>
          </p:nvPr>
        </p:nvSpPr>
        <p:spPr/>
        <p:txBody>
          <a:bodyPr/>
          <a:lstStyle/>
          <a:p>
            <a:fld id="{7FB634A6-C860-4969-84C4-BEC365B487C6}" type="slidenum">
              <a:rPr lang="en-US" smtClean="0"/>
              <a:t>24</a:t>
            </a:fld>
            <a:endParaRPr lang="en-US"/>
          </a:p>
        </p:txBody>
      </p:sp>
    </p:spTree>
    <p:extLst>
      <p:ext uri="{BB962C8B-B14F-4D97-AF65-F5344CB8AC3E}">
        <p14:creationId xmlns:p14="http://schemas.microsoft.com/office/powerpoint/2010/main" val="215296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400" dirty="0">
                <a:solidFill>
                  <a:srgbClr val="FF0000"/>
                </a:solidFill>
              </a:rPr>
              <a:t>THIS COURSE IS NOT FOR WRITING ENGLISH</a:t>
            </a:r>
            <a:r>
              <a:rPr lang="en-US" sz="2400" dirty="0"/>
              <a:t>. </a:t>
            </a:r>
          </a:p>
          <a:p>
            <a:r>
              <a:rPr lang="en-US" sz="2400" dirty="0"/>
              <a:t>Your English must</a:t>
            </a:r>
          </a:p>
          <a:p>
            <a:pPr lvl="1">
              <a:buFont typeface="Wingdings" panose="05000000000000000000" pitchFamily="2" charset="2"/>
              <a:buChar char="§"/>
            </a:pPr>
            <a:r>
              <a:rPr lang="en-US" sz="2000" dirty="0"/>
              <a:t>Follow the writing rules. </a:t>
            </a:r>
          </a:p>
          <a:p>
            <a:pPr lvl="1">
              <a:buFont typeface="Wingdings" panose="05000000000000000000" pitchFamily="2" charset="2"/>
              <a:buChar char="§"/>
            </a:pPr>
            <a:r>
              <a:rPr lang="en-US" sz="2000" dirty="0"/>
              <a:t>Beware of the grammar, spelling, etc.. </a:t>
            </a:r>
          </a:p>
          <a:p>
            <a:r>
              <a:rPr lang="en-US" sz="2400" dirty="0"/>
              <a:t>Reference: </a:t>
            </a:r>
          </a:p>
          <a:p>
            <a:pPr lvl="1">
              <a:buFont typeface="Wingdings" panose="05000000000000000000" pitchFamily="2" charset="2"/>
              <a:buChar char="§"/>
            </a:pPr>
            <a:r>
              <a:rPr lang="en-US" sz="2000" dirty="0"/>
              <a:t>Title: English Communication for Scientists </a:t>
            </a:r>
          </a:p>
          <a:p>
            <a:pPr lvl="1">
              <a:buFont typeface="Wingdings" panose="05000000000000000000" pitchFamily="2" charset="2"/>
              <a:buChar char="§"/>
            </a:pPr>
            <a:r>
              <a:rPr lang="en-US" sz="2000" dirty="0"/>
              <a:t>Author: Dr. Jean-</a:t>
            </a:r>
            <a:r>
              <a:rPr lang="en-US" sz="2000" dirty="0" err="1"/>
              <a:t>luc</a:t>
            </a:r>
            <a:r>
              <a:rPr lang="en-US" sz="2000" dirty="0"/>
              <a:t> </a:t>
            </a:r>
            <a:r>
              <a:rPr lang="en-US" sz="2000" dirty="0" err="1"/>
              <a:t>Doumont</a:t>
            </a:r>
            <a:endParaRPr lang="en-US" sz="2000" dirty="0"/>
          </a:p>
          <a:p>
            <a:pPr lvl="1">
              <a:buFont typeface="Wingdings" panose="05000000000000000000" pitchFamily="2" charset="2"/>
              <a:buChar char="§"/>
            </a:pPr>
            <a:r>
              <a:rPr lang="en-US" sz="2000" dirty="0">
                <a:solidFill>
                  <a:schemeClr val="tx1"/>
                </a:solidFill>
                <a:hlinkClick r:id="rId2"/>
              </a:rPr>
              <a:t>Link: https://www.nature.com/scitable/ebooks/english-communication-for-scientists-14053993/contents/</a:t>
            </a:r>
            <a:endParaRPr lang="en-US" sz="2000" dirty="0"/>
          </a:p>
        </p:txBody>
      </p:sp>
      <p:sp>
        <p:nvSpPr>
          <p:cNvPr id="4" name="Slide Number Placeholder 3"/>
          <p:cNvSpPr>
            <a:spLocks noGrp="1"/>
          </p:cNvSpPr>
          <p:nvPr>
            <p:ph type="sldNum" sz="quarter" idx="12"/>
          </p:nvPr>
        </p:nvSpPr>
        <p:spPr/>
        <p:txBody>
          <a:bodyPr/>
          <a:lstStyle/>
          <a:p>
            <a:fld id="{7FB634A6-C860-4969-84C4-BEC365B487C6}" type="slidenum">
              <a:rPr lang="en-US" smtClean="0"/>
              <a:t>3</a:t>
            </a:fld>
            <a:endParaRPr lang="en-US"/>
          </a:p>
        </p:txBody>
      </p:sp>
    </p:spTree>
    <p:extLst>
      <p:ext uri="{BB962C8B-B14F-4D97-AF65-F5344CB8AC3E}">
        <p14:creationId xmlns:p14="http://schemas.microsoft.com/office/powerpoint/2010/main" val="208614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64AB0-596D-4592-A877-AC968CB60F57}"/>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xmlns="" id="{0D005277-C416-404F-8A51-DA8F6F668BB5}"/>
              </a:ext>
            </a:extLst>
          </p:cNvPr>
          <p:cNvSpPr>
            <a:spLocks noGrp="1"/>
          </p:cNvSpPr>
          <p:nvPr>
            <p:ph idx="1"/>
          </p:nvPr>
        </p:nvSpPr>
        <p:spPr/>
        <p:txBody>
          <a:bodyPr>
            <a:normAutofit/>
          </a:bodyPr>
          <a:lstStyle/>
          <a:p>
            <a:pPr lvl="1">
              <a:lnSpc>
                <a:spcPct val="200000"/>
              </a:lnSpc>
              <a:buFont typeface="Wingdings" panose="05000000000000000000" pitchFamily="2" charset="2"/>
              <a:buChar char="§"/>
            </a:pPr>
            <a:r>
              <a:rPr lang="en-US" sz="2400" dirty="0"/>
              <a:t>Be able to analyze and evaluate your scientific document.</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Know how to complete a scientific document </a:t>
            </a:r>
            <a:r>
              <a:rPr lang="en-US" sz="2400" dirty="0" smtClean="0"/>
              <a:t>to meet </a:t>
            </a:r>
            <a:r>
              <a:rPr lang="en-US" sz="2400" dirty="0"/>
              <a:t>the Bachelor requirements. </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Effectively use support tools to complete scientific and technical documents. </a:t>
            </a:r>
            <a:endParaRPr lang="en-US" sz="2800" dirty="0"/>
          </a:p>
        </p:txBody>
      </p:sp>
      <p:sp>
        <p:nvSpPr>
          <p:cNvPr id="4" name="Slide Number Placeholder 3">
            <a:extLst>
              <a:ext uri="{FF2B5EF4-FFF2-40B4-BE49-F238E27FC236}">
                <a16:creationId xmlns:a16="http://schemas.microsoft.com/office/drawing/2014/main" xmlns="" id="{DD2E83C7-B387-420E-BC15-1AE2A5D50EBA}"/>
              </a:ext>
            </a:extLst>
          </p:cNvPr>
          <p:cNvSpPr>
            <a:spLocks noGrp="1"/>
          </p:cNvSpPr>
          <p:nvPr>
            <p:ph type="sldNum" sz="quarter" idx="12"/>
          </p:nvPr>
        </p:nvSpPr>
        <p:spPr/>
        <p:txBody>
          <a:bodyPr/>
          <a:lstStyle/>
          <a:p>
            <a:fld id="{7FB634A6-C860-4969-84C4-BEC365B487C6}" type="slidenum">
              <a:rPr lang="en-US" smtClean="0"/>
              <a:t>4</a:t>
            </a:fld>
            <a:endParaRPr lang="en-US"/>
          </a:p>
        </p:txBody>
      </p:sp>
    </p:spTree>
    <p:extLst>
      <p:ext uri="{BB962C8B-B14F-4D97-AF65-F5344CB8AC3E}">
        <p14:creationId xmlns:p14="http://schemas.microsoft.com/office/powerpoint/2010/main" val="316146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writing</a:t>
            </a:r>
          </a:p>
        </p:txBody>
      </p:sp>
      <p:sp>
        <p:nvSpPr>
          <p:cNvPr id="3" name="Content Placeholder 2"/>
          <p:cNvSpPr>
            <a:spLocks noGrp="1"/>
          </p:cNvSpPr>
          <p:nvPr>
            <p:ph idx="1"/>
          </p:nvPr>
        </p:nvSpPr>
        <p:spPr/>
        <p:txBody>
          <a:bodyPr>
            <a:normAutofit/>
          </a:bodyPr>
          <a:lstStyle/>
          <a:p>
            <a:pPr lvl="1">
              <a:lnSpc>
                <a:spcPct val="150000"/>
              </a:lnSpc>
              <a:buFont typeface="Wingdings" panose="05000000000000000000" pitchFamily="2" charset="2"/>
              <a:buChar char="§"/>
            </a:pPr>
            <a:r>
              <a:rPr lang="en-US" sz="2400" b="1" dirty="0"/>
              <a:t>Scientific writing </a:t>
            </a:r>
            <a:r>
              <a:rPr lang="en-US" sz="2400" dirty="0"/>
              <a:t>is not just writing about science but also </a:t>
            </a:r>
          </a:p>
          <a:p>
            <a:pPr lvl="2">
              <a:lnSpc>
                <a:spcPct val="150000"/>
              </a:lnSpc>
              <a:buFont typeface="Arial" panose="020B0604020202020204" pitchFamily="34" charset="0"/>
              <a:buChar char="•"/>
            </a:pPr>
            <a:r>
              <a:rPr lang="en-US" sz="1800" dirty="0"/>
              <a:t>Be technical writing to describe </a:t>
            </a:r>
            <a:r>
              <a:rPr lang="en-US" sz="1800" dirty="0" smtClean="0"/>
              <a:t>research or work.</a:t>
            </a:r>
            <a:endParaRPr lang="en-US" sz="1800" dirty="0"/>
          </a:p>
          <a:p>
            <a:pPr lvl="2">
              <a:lnSpc>
                <a:spcPct val="150000"/>
              </a:lnSpc>
              <a:buFont typeface="Arial" panose="020B0604020202020204" pitchFamily="34" charset="0"/>
              <a:buChar char="•"/>
            </a:pPr>
            <a:r>
              <a:rPr lang="en-US" sz="1800" dirty="0"/>
              <a:t>Reflect the same precision as that demanded in the research process.</a:t>
            </a:r>
          </a:p>
          <a:p>
            <a:pPr lvl="1">
              <a:lnSpc>
                <a:spcPct val="150000"/>
              </a:lnSpc>
            </a:pPr>
            <a:endParaRPr lang="en-US" sz="2400" dirty="0"/>
          </a:p>
          <a:p>
            <a:pPr lvl="1">
              <a:lnSpc>
                <a:spcPct val="150000"/>
              </a:lnSpc>
              <a:buFont typeface="Wingdings" panose="05000000000000000000" pitchFamily="2" charset="2"/>
              <a:buChar char="§"/>
            </a:pPr>
            <a:r>
              <a:rPr lang="en-US" sz="2400" dirty="0"/>
              <a:t>Scientific writing must be clear, concise, and accurate language that can be understood by the general public. </a:t>
            </a:r>
          </a:p>
        </p:txBody>
      </p:sp>
      <p:sp>
        <p:nvSpPr>
          <p:cNvPr id="4" name="Slide Number Placeholder 3"/>
          <p:cNvSpPr>
            <a:spLocks noGrp="1"/>
          </p:cNvSpPr>
          <p:nvPr>
            <p:ph type="sldNum" sz="quarter" idx="12"/>
          </p:nvPr>
        </p:nvSpPr>
        <p:spPr/>
        <p:txBody>
          <a:bodyPr/>
          <a:lstStyle/>
          <a:p>
            <a:fld id="{7FB634A6-C860-4969-84C4-BEC365B487C6}" type="slidenum">
              <a:rPr lang="en-US" smtClean="0"/>
              <a:t>5</a:t>
            </a:fld>
            <a:endParaRPr lang="en-US"/>
          </a:p>
        </p:txBody>
      </p:sp>
    </p:spTree>
    <p:extLst>
      <p:ext uri="{BB962C8B-B14F-4D97-AF65-F5344CB8AC3E}">
        <p14:creationId xmlns:p14="http://schemas.microsoft.com/office/powerpoint/2010/main" val="11597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writing</a:t>
            </a:r>
          </a:p>
        </p:txBody>
      </p:sp>
      <p:sp>
        <p:nvSpPr>
          <p:cNvPr id="3" name="Content Placeholder 2"/>
          <p:cNvSpPr>
            <a:spLocks noGrp="1"/>
          </p:cNvSpPr>
          <p:nvPr>
            <p:ph idx="1"/>
          </p:nvPr>
        </p:nvSpPr>
        <p:spPr/>
        <p:txBody>
          <a:bodyPr>
            <a:normAutofit/>
          </a:bodyPr>
          <a:lstStyle/>
          <a:p>
            <a:pPr marL="0" indent="0">
              <a:lnSpc>
                <a:spcPct val="200000"/>
              </a:lnSpc>
              <a:buNone/>
            </a:pPr>
            <a:r>
              <a:rPr lang="en-US" sz="2400" dirty="0"/>
              <a:t>Common Paper types (for higher level: Master, PhD.)</a:t>
            </a:r>
          </a:p>
          <a:p>
            <a:pPr marL="0" indent="0">
              <a:buNone/>
            </a:pPr>
            <a:endParaRPr lang="en-US" sz="2400" dirty="0"/>
          </a:p>
          <a:p>
            <a:pPr lvl="1">
              <a:buFont typeface="Wingdings" panose="05000000000000000000" pitchFamily="2" charset="2"/>
              <a:buChar char="§"/>
            </a:pPr>
            <a:r>
              <a:rPr lang="en-US" sz="2000" dirty="0"/>
              <a:t>Peer-reviewed journal articles presenting the primary research. </a:t>
            </a:r>
          </a:p>
          <a:p>
            <a:pPr lvl="1">
              <a:buFont typeface="Wingdings" panose="05000000000000000000" pitchFamily="2" charset="2"/>
              <a:buChar char="§"/>
            </a:pPr>
            <a:endParaRPr lang="en-US" sz="2000" dirty="0"/>
          </a:p>
          <a:p>
            <a:pPr lvl="1">
              <a:buFont typeface="Wingdings" panose="05000000000000000000" pitchFamily="2" charset="2"/>
              <a:buChar char="§"/>
            </a:pPr>
            <a:r>
              <a:rPr lang="en-US" sz="2000" dirty="0"/>
              <a:t>Grant proposals working on research topics or questions. </a:t>
            </a:r>
          </a:p>
          <a:p>
            <a:pPr lvl="1">
              <a:buFont typeface="Wingdings" panose="05000000000000000000" pitchFamily="2" charset="2"/>
              <a:buChar char="§"/>
            </a:pPr>
            <a:endParaRPr lang="en-US" sz="2000" dirty="0"/>
          </a:p>
          <a:p>
            <a:pPr lvl="1">
              <a:buFont typeface="Wingdings" panose="05000000000000000000" pitchFamily="2" charset="2"/>
              <a:buChar char="§"/>
            </a:pPr>
            <a:r>
              <a:rPr lang="en-US" sz="2000" dirty="0"/>
              <a:t>Literature review articles summarizing and synthesizing research that has been carried out. </a:t>
            </a:r>
          </a:p>
        </p:txBody>
      </p:sp>
      <p:sp>
        <p:nvSpPr>
          <p:cNvPr id="4" name="Slide Number Placeholder 3"/>
          <p:cNvSpPr>
            <a:spLocks noGrp="1"/>
          </p:cNvSpPr>
          <p:nvPr>
            <p:ph type="sldNum" sz="quarter" idx="12"/>
          </p:nvPr>
        </p:nvSpPr>
        <p:spPr/>
        <p:txBody>
          <a:bodyPr/>
          <a:lstStyle/>
          <a:p>
            <a:fld id="{7FB634A6-C860-4969-84C4-BEC365B487C6}" type="slidenum">
              <a:rPr lang="en-US" smtClean="0"/>
              <a:t>6</a:t>
            </a:fld>
            <a:endParaRPr lang="en-US"/>
          </a:p>
        </p:txBody>
      </p:sp>
    </p:spTree>
    <p:extLst>
      <p:ext uri="{BB962C8B-B14F-4D97-AF65-F5344CB8AC3E}">
        <p14:creationId xmlns:p14="http://schemas.microsoft.com/office/powerpoint/2010/main" val="217493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writing at USTH Bachelor </a:t>
            </a:r>
          </a:p>
        </p:txBody>
      </p:sp>
      <p:sp>
        <p:nvSpPr>
          <p:cNvPr id="3" name="Content Placeholder 2"/>
          <p:cNvSpPr>
            <a:spLocks noGrp="1"/>
          </p:cNvSpPr>
          <p:nvPr>
            <p:ph idx="1"/>
          </p:nvPr>
        </p:nvSpPr>
        <p:spPr/>
        <p:txBody>
          <a:bodyPr/>
          <a:lstStyle/>
          <a:p>
            <a:pPr>
              <a:lnSpc>
                <a:spcPct val="200000"/>
              </a:lnSpc>
            </a:pPr>
            <a:r>
              <a:rPr lang="en-US" dirty="0"/>
              <a:t>Paper Types at the USTH Bachelor level:</a:t>
            </a:r>
          </a:p>
          <a:p>
            <a:pPr lvl="1">
              <a:lnSpc>
                <a:spcPct val="200000"/>
              </a:lnSpc>
              <a:buFont typeface="Wingdings" panose="05000000000000000000" pitchFamily="2" charset="2"/>
              <a:buChar char="§"/>
            </a:pPr>
            <a:r>
              <a:rPr lang="en-US" b="1" dirty="0"/>
              <a:t>CV</a:t>
            </a:r>
            <a:r>
              <a:rPr lang="en-US" dirty="0"/>
              <a:t>: a summary of your education, experience, skills, and etc.</a:t>
            </a:r>
          </a:p>
          <a:p>
            <a:pPr lvl="1">
              <a:lnSpc>
                <a:spcPct val="200000"/>
              </a:lnSpc>
              <a:buFont typeface="Wingdings" panose="05000000000000000000" pitchFamily="2" charset="2"/>
              <a:buChar char="§"/>
            </a:pPr>
            <a:r>
              <a:rPr lang="en-US" b="1" dirty="0"/>
              <a:t>Presentation</a:t>
            </a:r>
            <a:r>
              <a:rPr lang="en-US" dirty="0"/>
              <a:t>: a visual format to present a topic.</a:t>
            </a:r>
          </a:p>
          <a:p>
            <a:pPr lvl="2">
              <a:lnSpc>
                <a:spcPct val="200000"/>
              </a:lnSpc>
              <a:buFont typeface="Arial" panose="020B0604020202020204" pitchFamily="34" charset="0"/>
              <a:buChar char="•"/>
            </a:pPr>
            <a:r>
              <a:rPr lang="en-US" dirty="0"/>
              <a:t>Oral presentation: time limit, free-style slideshows with PCs, presentation is done before the audience.</a:t>
            </a:r>
          </a:p>
          <a:p>
            <a:pPr lvl="2">
              <a:lnSpc>
                <a:spcPct val="200000"/>
              </a:lnSpc>
              <a:buFont typeface="Arial" panose="020B0604020202020204" pitchFamily="34" charset="0"/>
              <a:buChar char="•"/>
            </a:pPr>
            <a:r>
              <a:rPr lang="en-US" dirty="0"/>
              <a:t>Poster presentation: printed poster with size restrictions, audience views and asks for more explanation. </a:t>
            </a:r>
          </a:p>
          <a:p>
            <a:pPr lvl="1">
              <a:lnSpc>
                <a:spcPct val="200000"/>
              </a:lnSpc>
              <a:buFont typeface="Wingdings" panose="05000000000000000000" pitchFamily="2" charset="2"/>
              <a:buChar char="§"/>
            </a:pPr>
            <a:r>
              <a:rPr lang="en-US" b="1" dirty="0"/>
              <a:t>Report</a:t>
            </a:r>
            <a:r>
              <a:rPr lang="en-US" dirty="0"/>
              <a:t>: a detailed paper for describing your work, results obtained through experiments. </a:t>
            </a:r>
          </a:p>
        </p:txBody>
      </p:sp>
      <p:sp>
        <p:nvSpPr>
          <p:cNvPr id="4" name="Slide Number Placeholder 3"/>
          <p:cNvSpPr>
            <a:spLocks noGrp="1"/>
          </p:cNvSpPr>
          <p:nvPr>
            <p:ph type="sldNum" sz="quarter" idx="12"/>
          </p:nvPr>
        </p:nvSpPr>
        <p:spPr/>
        <p:txBody>
          <a:bodyPr/>
          <a:lstStyle/>
          <a:p>
            <a:fld id="{7FB634A6-C860-4969-84C4-BEC365B487C6}" type="slidenum">
              <a:rPr lang="en-US" smtClean="0"/>
              <a:t>7</a:t>
            </a:fld>
            <a:endParaRPr lang="en-US"/>
          </a:p>
        </p:txBody>
      </p:sp>
    </p:spTree>
    <p:extLst>
      <p:ext uri="{BB962C8B-B14F-4D97-AF65-F5344CB8AC3E}">
        <p14:creationId xmlns:p14="http://schemas.microsoft.com/office/powerpoint/2010/main" val="161638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scientific writing</a:t>
            </a:r>
          </a:p>
        </p:txBody>
      </p:sp>
      <p:sp>
        <p:nvSpPr>
          <p:cNvPr id="3" name="Content Placeholder 2"/>
          <p:cNvSpPr>
            <a:spLocks noGrp="1"/>
          </p:cNvSpPr>
          <p:nvPr>
            <p:ph idx="1"/>
          </p:nvPr>
        </p:nvSpPr>
        <p:spPr/>
        <p:txBody>
          <a:bodyPr>
            <a:normAutofit/>
          </a:bodyPr>
          <a:lstStyle/>
          <a:p>
            <a:r>
              <a:rPr lang="en-US" dirty="0"/>
              <a:t>“</a:t>
            </a:r>
            <a:r>
              <a:rPr lang="en-US" b="1" dirty="0"/>
              <a:t>Good</a:t>
            </a:r>
            <a:r>
              <a:rPr lang="en-US" dirty="0"/>
              <a:t>” scientific writing:</a:t>
            </a:r>
          </a:p>
          <a:p>
            <a:pPr lvl="1">
              <a:lnSpc>
                <a:spcPct val="200000"/>
              </a:lnSpc>
              <a:buFont typeface="Wingdings" panose="05000000000000000000" pitchFamily="2" charset="2"/>
              <a:buChar char="§"/>
            </a:pPr>
            <a:r>
              <a:rPr lang="en-US" b="1" dirty="0"/>
              <a:t>Clear</a:t>
            </a:r>
            <a:r>
              <a:rPr lang="en-US" dirty="0"/>
              <a:t>: avoid unnecessary details.</a:t>
            </a:r>
          </a:p>
          <a:p>
            <a:pPr lvl="1">
              <a:lnSpc>
                <a:spcPct val="200000"/>
              </a:lnSpc>
              <a:buFont typeface="Wingdings" panose="05000000000000000000" pitchFamily="2" charset="2"/>
              <a:buChar char="§"/>
            </a:pPr>
            <a:r>
              <a:rPr lang="en-US" b="1" dirty="0"/>
              <a:t>Concise</a:t>
            </a:r>
            <a:r>
              <a:rPr lang="en-US" dirty="0"/>
              <a:t>: use simple and direct language; avoid complicated sentences. </a:t>
            </a:r>
          </a:p>
          <a:p>
            <a:pPr lvl="1">
              <a:lnSpc>
                <a:spcPct val="200000"/>
              </a:lnSpc>
              <a:buFont typeface="Wingdings" panose="05000000000000000000" pitchFamily="2" charset="2"/>
              <a:buChar char="§"/>
            </a:pPr>
            <a:r>
              <a:rPr lang="en-US" b="1" dirty="0"/>
              <a:t>Neutral</a:t>
            </a:r>
            <a:r>
              <a:rPr lang="en-US" dirty="0"/>
              <a:t>: avoid making assumptions or subjective opinions. </a:t>
            </a:r>
          </a:p>
          <a:p>
            <a:pPr lvl="1">
              <a:lnSpc>
                <a:spcPct val="200000"/>
              </a:lnSpc>
              <a:buFont typeface="Wingdings" panose="05000000000000000000" pitchFamily="2" charset="2"/>
              <a:buChar char="§"/>
            </a:pPr>
            <a:r>
              <a:rPr lang="en-US" b="1" dirty="0"/>
              <a:t>Accuracy</a:t>
            </a:r>
            <a:r>
              <a:rPr lang="en-US" dirty="0"/>
              <a:t>: must be honest and keep integrity. </a:t>
            </a:r>
          </a:p>
          <a:p>
            <a:pPr lvl="1">
              <a:lnSpc>
                <a:spcPct val="200000"/>
              </a:lnSpc>
              <a:buFont typeface="Wingdings" panose="05000000000000000000" pitchFamily="2" charset="2"/>
              <a:buChar char="§"/>
            </a:pPr>
            <a:r>
              <a:rPr lang="en-US" b="1" dirty="0"/>
              <a:t>Objective</a:t>
            </a:r>
            <a:r>
              <a:rPr lang="en-US" dirty="0"/>
              <a:t>: support your writing with appropriate proof and evidence.  </a:t>
            </a:r>
          </a:p>
          <a:p>
            <a:pPr marL="201168" lvl="1" indent="0">
              <a:buNone/>
            </a:pPr>
            <a:endParaRPr lang="en-US" dirty="0"/>
          </a:p>
        </p:txBody>
      </p:sp>
      <p:sp>
        <p:nvSpPr>
          <p:cNvPr id="4" name="Slide Number Placeholder 3"/>
          <p:cNvSpPr>
            <a:spLocks noGrp="1"/>
          </p:cNvSpPr>
          <p:nvPr>
            <p:ph type="sldNum" sz="quarter" idx="12"/>
          </p:nvPr>
        </p:nvSpPr>
        <p:spPr/>
        <p:txBody>
          <a:bodyPr/>
          <a:lstStyle/>
          <a:p>
            <a:fld id="{7FB634A6-C860-4969-84C4-BEC365B487C6}" type="slidenum">
              <a:rPr lang="en-US" smtClean="0"/>
              <a:t>8</a:t>
            </a:fld>
            <a:endParaRPr lang="en-US"/>
          </a:p>
        </p:txBody>
      </p:sp>
    </p:spTree>
    <p:extLst>
      <p:ext uri="{BB962C8B-B14F-4D97-AF65-F5344CB8AC3E}">
        <p14:creationId xmlns:p14="http://schemas.microsoft.com/office/powerpoint/2010/main" val="374478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1501E-F4AE-4F45-BB93-F6A1AC097E29}"/>
              </a:ext>
            </a:extLst>
          </p:cNvPr>
          <p:cNvSpPr>
            <a:spLocks noGrp="1"/>
          </p:cNvSpPr>
          <p:nvPr>
            <p:ph type="title"/>
          </p:nvPr>
        </p:nvSpPr>
        <p:spPr/>
        <p:txBody>
          <a:bodyPr/>
          <a:lstStyle/>
          <a:p>
            <a:r>
              <a:rPr lang="en-US" dirty="0"/>
              <a:t>Writing process</a:t>
            </a:r>
          </a:p>
        </p:txBody>
      </p:sp>
      <p:sp>
        <p:nvSpPr>
          <p:cNvPr id="3" name="Content Placeholder 2">
            <a:extLst>
              <a:ext uri="{FF2B5EF4-FFF2-40B4-BE49-F238E27FC236}">
                <a16:creationId xmlns:a16="http://schemas.microsoft.com/office/drawing/2014/main" xmlns="" id="{EC318FB8-0E3C-4EB0-9332-DC794DB92664}"/>
              </a:ext>
            </a:extLst>
          </p:cNvPr>
          <p:cNvSpPr>
            <a:spLocks noGrp="1"/>
          </p:cNvSpPr>
          <p:nvPr>
            <p:ph idx="1"/>
          </p:nvPr>
        </p:nvSpPr>
        <p:spPr/>
        <p:txBody>
          <a:bodyPr>
            <a:normAutofit/>
          </a:bodyPr>
          <a:lstStyle/>
          <a:p>
            <a:pPr lvl="1">
              <a:buFont typeface="Wingdings" panose="05000000000000000000" pitchFamily="2" charset="2"/>
              <a:buChar char="§"/>
            </a:pPr>
            <a:r>
              <a:rPr lang="en-US" sz="2000" dirty="0"/>
              <a:t>Step 1: Identify the requirements and follow the instructions</a:t>
            </a:r>
          </a:p>
          <a:p>
            <a:pPr lvl="2">
              <a:buFont typeface="Arial" panose="020B0604020202020204" pitchFamily="34" charset="0"/>
              <a:buChar char="•"/>
            </a:pPr>
            <a:r>
              <a:rPr lang="en-US" sz="1600" dirty="0"/>
              <a:t>Type: presentation, report, CV, etc.</a:t>
            </a:r>
          </a:p>
          <a:p>
            <a:pPr lvl="2">
              <a:buFont typeface="Arial" panose="020B0604020202020204" pitchFamily="34" charset="0"/>
              <a:buChar char="•"/>
            </a:pPr>
            <a:r>
              <a:rPr lang="en-US" sz="1600" dirty="0"/>
              <a:t>Constraints: page or time limitation.</a:t>
            </a:r>
          </a:p>
          <a:p>
            <a:pPr lvl="1">
              <a:buFont typeface="Wingdings" panose="05000000000000000000" pitchFamily="2" charset="2"/>
              <a:buChar char="§"/>
            </a:pPr>
            <a:r>
              <a:rPr lang="en-US" sz="2000" dirty="0"/>
              <a:t>Step 2: Structure and list your idea, problematic, story</a:t>
            </a:r>
          </a:p>
          <a:p>
            <a:pPr lvl="1">
              <a:buFont typeface="Wingdings" panose="05000000000000000000" pitchFamily="2" charset="2"/>
              <a:buChar char="§"/>
            </a:pPr>
            <a:r>
              <a:rPr lang="en-US" sz="2000" dirty="0"/>
              <a:t>Step 3: Prepare your data/information</a:t>
            </a:r>
          </a:p>
          <a:p>
            <a:pPr lvl="2">
              <a:buFont typeface="Arial" panose="020B0604020202020204" pitchFamily="34" charset="0"/>
              <a:buChar char="•"/>
            </a:pPr>
            <a:r>
              <a:rPr lang="en-US" sz="1600" dirty="0"/>
              <a:t>References: quotes, facts, tables, figures, etc. </a:t>
            </a:r>
          </a:p>
          <a:p>
            <a:pPr lvl="1">
              <a:buFont typeface="Wingdings" panose="05000000000000000000" pitchFamily="2" charset="2"/>
              <a:buChar char="§"/>
            </a:pPr>
            <a:r>
              <a:rPr lang="en-US" sz="2000" dirty="0"/>
              <a:t>Step 4: Write paragraph</a:t>
            </a:r>
          </a:p>
          <a:p>
            <a:pPr lvl="2">
              <a:buFont typeface="Arial" panose="020B0604020202020204" pitchFamily="34" charset="0"/>
              <a:buChar char="•"/>
            </a:pPr>
            <a:r>
              <a:rPr lang="en-US" sz="1600" dirty="0"/>
              <a:t>Show discussion, explanation, ideas, proposals, solutions, and etc.</a:t>
            </a:r>
          </a:p>
          <a:p>
            <a:pPr lvl="1">
              <a:buFont typeface="Wingdings" panose="05000000000000000000" pitchFamily="2" charset="2"/>
              <a:buChar char="§"/>
            </a:pPr>
            <a:r>
              <a:rPr lang="en-US" sz="2000" dirty="0"/>
              <a:t>Step 5: Revise and edit </a:t>
            </a:r>
          </a:p>
          <a:p>
            <a:pPr lvl="2">
              <a:buFont typeface="Arial" panose="020B0604020202020204" pitchFamily="34" charset="0"/>
              <a:buChar char="•"/>
            </a:pPr>
            <a:r>
              <a:rPr lang="en-US" sz="1600" dirty="0"/>
              <a:t>Grammar and spelling check</a:t>
            </a:r>
          </a:p>
          <a:p>
            <a:pPr lvl="2">
              <a:buFont typeface="Arial" panose="020B0604020202020204" pitchFamily="34" charset="0"/>
              <a:buChar char="•"/>
            </a:pPr>
            <a:r>
              <a:rPr lang="en-US" sz="1600" dirty="0"/>
              <a:t>Markup </a:t>
            </a:r>
          </a:p>
          <a:p>
            <a:pPr marL="925830" lvl="2" indent="-28575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xmlns="" id="{20764800-ABFE-4CFC-8C65-CD4BA4292C0B}"/>
              </a:ext>
            </a:extLst>
          </p:cNvPr>
          <p:cNvSpPr>
            <a:spLocks noGrp="1"/>
          </p:cNvSpPr>
          <p:nvPr>
            <p:ph type="sldNum" sz="quarter" idx="12"/>
          </p:nvPr>
        </p:nvSpPr>
        <p:spPr/>
        <p:txBody>
          <a:bodyPr/>
          <a:lstStyle/>
          <a:p>
            <a:fld id="{7FB634A6-C860-4969-84C4-BEC365B487C6}" type="slidenum">
              <a:rPr lang="en-US" smtClean="0"/>
              <a:t>9</a:t>
            </a:fld>
            <a:endParaRPr lang="en-US"/>
          </a:p>
        </p:txBody>
      </p:sp>
    </p:spTree>
    <p:extLst>
      <p:ext uri="{BB962C8B-B14F-4D97-AF65-F5344CB8AC3E}">
        <p14:creationId xmlns:p14="http://schemas.microsoft.com/office/powerpoint/2010/main" val="1962070660"/>
      </p:ext>
    </p:extLst>
  </p:cSld>
  <p:clrMapOvr>
    <a:masterClrMapping/>
  </p:clrMapOvr>
</p:sld>
</file>

<file path=ppt/theme/theme1.xml><?xml version="1.0" encoding="utf-8"?>
<a:theme xmlns:a="http://schemas.openxmlformats.org/drawingml/2006/main" name="Cover and End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32">
      <a:dk1>
        <a:sysClr val="windowText" lastClr="000000"/>
      </a:dk1>
      <a:lt1>
        <a:sysClr val="window" lastClr="FFFFFF"/>
      </a:lt1>
      <a:dk2>
        <a:srgbClr val="1F497D"/>
      </a:dk2>
      <a:lt2>
        <a:srgbClr val="EEECE1"/>
      </a:lt2>
      <a:accent1>
        <a:srgbClr val="DD8BFF"/>
      </a:accent1>
      <a:accent2>
        <a:srgbClr val="B58C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32">
      <a:dk1>
        <a:sysClr val="windowText" lastClr="000000"/>
      </a:dk1>
      <a:lt1>
        <a:sysClr val="window" lastClr="FFFFFF"/>
      </a:lt1>
      <a:dk2>
        <a:srgbClr val="1F497D"/>
      </a:dk2>
      <a:lt2>
        <a:srgbClr val="EEECE1"/>
      </a:lt2>
      <a:accent1>
        <a:srgbClr val="DD8BFF"/>
      </a:accent1>
      <a:accent2>
        <a:srgbClr val="B57BFF"/>
      </a:accent2>
      <a:accent3>
        <a:srgbClr val="A178FF"/>
      </a:accent3>
      <a:accent4>
        <a:srgbClr val="888FFF"/>
      </a:accent4>
      <a:accent5>
        <a:srgbClr val="86AAFF"/>
      </a:accent5>
      <a:accent6>
        <a:srgbClr val="83D7FF"/>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(new)</Template>
  <TotalTime>1252</TotalTime>
  <Words>1220</Words>
  <Application>Microsoft Office PowerPoint</Application>
  <PresentationFormat>Widescreen</PresentationFormat>
  <Paragraphs>214</Paragraphs>
  <Slides>24</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 Unicode MS</vt:lpstr>
      <vt:lpstr>맑은 고딕</vt:lpstr>
      <vt:lpstr>맑은 고딕</vt:lpstr>
      <vt:lpstr>Arial</vt:lpstr>
      <vt:lpstr>Calibri</vt:lpstr>
      <vt:lpstr>Calibri Light</vt:lpstr>
      <vt:lpstr>Times New Roman</vt:lpstr>
      <vt:lpstr>Verdana</vt:lpstr>
      <vt:lpstr>Wingdings</vt:lpstr>
      <vt:lpstr>Cover and End Slide Master</vt:lpstr>
      <vt:lpstr>Contents Slide Master</vt:lpstr>
      <vt:lpstr>Section Break Slide Master</vt:lpstr>
      <vt:lpstr>Retrospect</vt:lpstr>
      <vt:lpstr>Scientific and technical writing</vt:lpstr>
      <vt:lpstr>Objectives</vt:lpstr>
      <vt:lpstr>Objectives</vt:lpstr>
      <vt:lpstr>Outcomes</vt:lpstr>
      <vt:lpstr>Scientific writing</vt:lpstr>
      <vt:lpstr>Scientific writing</vt:lpstr>
      <vt:lpstr>Scientific writing at USTH Bachelor </vt:lpstr>
      <vt:lpstr>Characteristics of scientific writing</vt:lpstr>
      <vt:lpstr>Writing process</vt:lpstr>
      <vt:lpstr>Writing process</vt:lpstr>
      <vt:lpstr>Writing process</vt:lpstr>
      <vt:lpstr>Writing process</vt:lpstr>
      <vt:lpstr>Hierarchy in writing</vt:lpstr>
      <vt:lpstr>Writing process</vt:lpstr>
      <vt:lpstr>Writing process</vt:lpstr>
      <vt:lpstr>Writing process</vt:lpstr>
      <vt:lpstr>Book: Elements of Styles</vt:lpstr>
      <vt:lpstr>References</vt:lpstr>
      <vt:lpstr>Writing styles</vt:lpstr>
      <vt:lpstr>Writing styles</vt:lpstr>
      <vt:lpstr>Writing styles</vt:lpstr>
      <vt:lpstr>Writing styles</vt:lpstr>
      <vt:lpstr>Writing process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and technical writing for ICT</dc:title>
  <dc:creator>Nhat-Quang Doan</dc:creator>
  <cp:lastModifiedBy>USTH</cp:lastModifiedBy>
  <cp:revision>172</cp:revision>
  <dcterms:created xsi:type="dcterms:W3CDTF">2024-02-22T11:42:09Z</dcterms:created>
  <dcterms:modified xsi:type="dcterms:W3CDTF">2024-09-24T08:03:29Z</dcterms:modified>
</cp:coreProperties>
</file>