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1" r:id="rId5"/>
    <p:sldId id="260" r:id="rId6"/>
    <p:sldId id="262" r:id="rId7"/>
    <p:sldId id="268" r:id="rId8"/>
    <p:sldId id="263" r:id="rId9"/>
    <p:sldId id="264" r:id="rId10"/>
    <p:sldId id="265" r:id="rId11"/>
    <p:sldId id="266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D29AF-DB8A-4E97-8BA4-E29C655C1364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0C804-9B34-4A9A-999E-5C16F27A9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09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0C804-9B34-4A9A-999E-5C16F27A96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35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0C804-9B34-4A9A-999E-5C16F27A96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35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0C804-9B34-4A9A-999E-5C16F27A96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91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0C804-9B34-4A9A-999E-5C16F27A96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82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80C804-9B34-4A9A-999E-5C16F27A96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354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F6435-7043-484E-8CDC-8106182E01EB}" type="datetime1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35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F24-B75A-4A63-A5D2-CEF2E2B4853A}" type="datetime1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393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A8D2-6596-4FA4-A2FC-459F412922FA}" type="datetime1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78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6913C-F6C3-4DE4-8A73-C0F8729D0346}" type="datetime1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71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D94DC-4531-4ABB-B9B3-87547B7182A0}" type="datetime1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74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65A96-4F8C-4B2A-B8FA-7444FE05E8C1}" type="datetime1">
              <a:rPr lang="en-US" smtClean="0"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37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0A1EE-6FF3-42FF-8601-C89B3FCAF4BB}" type="datetime1">
              <a:rPr lang="en-US" smtClean="0"/>
              <a:t>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27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49D7-1575-42E9-B313-2D7BA8439F68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15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1FC12-5604-47BD-B4F7-040F4D5E3570}" type="datetime1">
              <a:rPr lang="en-US" smtClean="0"/>
              <a:t>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37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DDA7-8D5E-4212-8817-07C6D3907DC6}" type="datetime1">
              <a:rPr lang="en-US" smtClean="0"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747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DA4F3-40A0-4774-9C2A-5D5B3A250152}" type="datetime1">
              <a:rPr lang="en-US" smtClean="0"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605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63859-D4F5-4633-91E3-A38CA29A05CB}" type="datetime1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4D82B-B358-406C-B344-8FD47CA0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6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ham-duc.binh@usth.edu.v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390/rs14164023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442" y="255792"/>
            <a:ext cx="3273552" cy="8229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8540" y="1652503"/>
            <a:ext cx="116368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Module 3.9: Data Acquisition &amp; Satellite Sensors</a:t>
            </a:r>
          </a:p>
          <a:p>
            <a:pPr algn="ctr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Lecture: Dr. Pham Duc Binh</a:t>
            </a:r>
          </a:p>
          <a:p>
            <a:pPr algn="ctr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Space and Applications</a:t>
            </a:r>
          </a:p>
          <a:p>
            <a:pPr algn="ctr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pham-duc.binh@usth.edu.vn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Training on:</a:t>
            </a:r>
          </a:p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Lake Volume from Space using Satellite Observations: A case study in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Thac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 Reservoir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000" b="1" cap="all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9797" b="9489"/>
          <a:stretch/>
        </p:blipFill>
        <p:spPr>
          <a:xfrm>
            <a:off x="6462451" y="255792"/>
            <a:ext cx="1361239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19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12191999" cy="5348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MONTHLY VARIATIONS OF WATER VOLUME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8431" y="5236794"/>
            <a:ext cx="10575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between monthly variations of water volume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 reservoir derived from satellite observations (red) and from in situ measurements (black) during the 2016-2021 period.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808430" y="2348737"/>
            <a:ext cx="10575136" cy="2743200"/>
            <a:chOff x="808431" y="1226591"/>
            <a:chExt cx="10575136" cy="27432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31" y="1226591"/>
              <a:ext cx="10575136" cy="27432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1558414" y="1403657"/>
              <a:ext cx="675828" cy="2587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1558413" y="2485922"/>
            <a:ext cx="39629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 = 0.954 and RMSE = 0.0682 km</a:t>
            </a:r>
            <a:r>
              <a:rPr lang="en-US" sz="1600" b="1" baseline="30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1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month</a:t>
            </a:r>
            <a:r>
              <a:rPr lang="en-US" sz="1600" b="1" baseline="30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-1</a:t>
            </a:r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9774" y="1179029"/>
            <a:ext cx="6332448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1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12191999" cy="5348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10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46493" y="1491359"/>
            <a:ext cx="11499011" cy="369331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study shows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strong potential of using multi-satellite observations and data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regularly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water resources of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lakes and reservoirs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derived from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satellite data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in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agreement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situ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data.</a:t>
            </a:r>
          </a:p>
          <a:p>
            <a:pPr marL="285750" indent="-285750" algn="just">
              <a:buFontTx/>
              <a:buChar char="-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use of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Earth Engine platform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 potential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it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greatly pre-processing time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satellite observations, from several weeks to just in a few days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presented in this study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applied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resource management activities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rural areas where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gauge stations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situ measurement are not available.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87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450" y="676835"/>
            <a:ext cx="7063097" cy="548640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0" y="-17930"/>
            <a:ext cx="12191999" cy="5348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MANUSCRIPT PUBLISHED IN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REMOTE SENSING</a:t>
            </a:r>
            <a:endParaRPr lang="en-US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90430" y="6323162"/>
            <a:ext cx="32111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u="sng" dirty="0">
                <a:solidFill>
                  <a:srgbClr val="4F567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https://doi.org/10.3390/rs14164023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6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12</a:t>
            </a:fld>
            <a:endParaRPr lang="en-US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2468339"/>
            <a:ext cx="12191999" cy="12789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45479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12191999" cy="5348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1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5250" y="601841"/>
            <a:ext cx="573656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of lakes and reservoirs</a:t>
            </a:r>
          </a:p>
          <a:p>
            <a:pPr algn="ctr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Lakes and reservoirs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water resources,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sources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atmospheric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dioxide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Mapping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lakes and reservoirs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surface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height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 for water resource management.</a:t>
            </a:r>
          </a:p>
          <a:p>
            <a:pPr marL="285750" indent="-285750" algn="just">
              <a:buFontTx/>
              <a:buChar char="-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accurate information on spatial and temporal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variations of lakes and reservoirs is still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regionally to globally. </a:t>
            </a:r>
          </a:p>
          <a:p>
            <a:pPr marL="285750" indent="-285750" algn="just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Satellite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observations and data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ability 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regularly lakes and reservoirs variations with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accuracy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main objective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of this study is to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take advantages of multi-satellite observations and techniques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to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estimate monthly variation of surface water volume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of 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Thac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 Mo hydroelectric reservoir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(Vietnam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5539" y="1731356"/>
            <a:ext cx="6191250" cy="38671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925538" y="1292681"/>
            <a:ext cx="61912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THAC MO HYDROELECTRIC RESERVOIR (VIETNAM)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0623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12191999" cy="5348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 AREA – THAC MO HYDROELECTRIC RESERVOIR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19" y="1043795"/>
            <a:ext cx="5059929" cy="5029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99086" y="1434736"/>
            <a:ext cx="6804455" cy="424731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 is a hydroelectric reservoir, located in Binh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Phuoc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Province in the South Vietnam (11.51°N &amp; 107.01°E). </a:t>
            </a:r>
          </a:p>
          <a:p>
            <a:pPr marL="285750" indent="-285750" algn="just">
              <a:buFontTx/>
              <a:buChar char="-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Built during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1991-1995 period,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blocking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River – the biggest tributary of the Dong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River</a:t>
            </a:r>
          </a:p>
          <a:p>
            <a:pPr marL="285750" indent="-285750" algn="just">
              <a:buFontTx/>
              <a:buChar char="-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Average water level: 219 m</a:t>
            </a:r>
          </a:p>
          <a:p>
            <a:pPr marL="285750" indent="-285750" algn="just">
              <a:buFontTx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Average surface area: 109 km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285750" indent="-285750" algn="just">
              <a:buFontTx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Volume capacity: 1.36x10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marL="285750" indent="-285750" algn="just">
              <a:buFontTx/>
              <a:buChar char="-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functions of the reservoir is to produce and supply electricity, and to control droughts and floods for the downstream of the Be River</a:t>
            </a:r>
          </a:p>
          <a:p>
            <a:pPr marL="285750" indent="-285750" algn="just">
              <a:buFontTx/>
              <a:buChar char="-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Rainy season: May – November &amp; Dry season: December - April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0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12191999" cy="5348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DATASETS USED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500" y="1351111"/>
            <a:ext cx="6693647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53219" y="5115463"/>
            <a:ext cx="6276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Temporal distribution of 151 Sentinel-1 and 22 free-cloud Sentinel-2 acquisitions used in this study.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4288" y="1679500"/>
            <a:ext cx="462375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Datasets used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 Sentinel-1 observations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Free-cloud Sentinel-2 observations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Jason-3 altimetry data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situ data of water level and water volume</a:t>
            </a:r>
          </a:p>
          <a:p>
            <a:pPr algn="ctr"/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 period: 2016 – 2021 </a:t>
            </a: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(all data used are available)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8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12191999" cy="5348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17" y="660208"/>
            <a:ext cx="11143362" cy="54864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55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12191999" cy="5348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MONTHLY VARIATION OF SURFACE WATER EXTENT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21" y="2317103"/>
            <a:ext cx="6159717" cy="228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595" y="1065541"/>
            <a:ext cx="5108380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108" y="3536303"/>
            <a:ext cx="3115354" cy="2286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7422" y="4759290"/>
            <a:ext cx="61597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Monthly time series of surface water extent of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Thac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 reservoir during the 2016-2021 period, derived from SAR Sentinel-1 observations.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6826595" y="5902290"/>
            <a:ext cx="51083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Comparison of surface water extent of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Thac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 reservoir, derived from 22 pairs of SAR Sentinel-1 and free-cloud Sentinel-2 observations.</a:t>
            </a:r>
            <a:endParaRPr lang="en-US" sz="16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644691" y="653845"/>
            <a:ext cx="5472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 of surface water maps from 22 S1/S2 pairs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720353" y="4007224"/>
            <a:ext cx="475129" cy="33169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733365" y="4007224"/>
            <a:ext cx="475129" cy="33169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2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6</a:t>
            </a:fld>
            <a:endParaRPr lang="en-US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0"/>
            <a:ext cx="12191999" cy="781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COMPARISONS BETWEEN SURFACE WATER MAPS DERIVIED FROM SENTINEL-1 &amp; SENTINEL-2 OBSERVATIONS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800" t="2456" r="52478" b="3758"/>
          <a:stretch/>
        </p:blipFill>
        <p:spPr>
          <a:xfrm>
            <a:off x="7337939" y="1194750"/>
            <a:ext cx="4163853" cy="21945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47266" t="2481" r="1164" b="3981"/>
          <a:stretch/>
        </p:blipFill>
        <p:spPr>
          <a:xfrm>
            <a:off x="7337939" y="3997742"/>
            <a:ext cx="4608156" cy="21945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43" y="869315"/>
            <a:ext cx="6274651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4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12191999" cy="5348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MONTHLY VARIATION OF SURFACE WATER LEVEL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0074" y="4752926"/>
            <a:ext cx="86228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Comparison of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Mo’s monthly water level time series derived from Jason-3 altimetry data (blue) and from in situ measurements (red) during the 2016-2021 period. 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750074" y="1330348"/>
            <a:ext cx="8622839" cy="3200400"/>
            <a:chOff x="1784579" y="1080182"/>
            <a:chExt cx="8622839" cy="32004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579" y="1080182"/>
              <a:ext cx="8622839" cy="32004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372265" y="1207698"/>
              <a:ext cx="534838" cy="2587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3472962" y="3692908"/>
            <a:ext cx="27366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 = 0.99 and RMSE = 0.86 m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7</a:t>
            </a:fld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6562165" y="3865615"/>
            <a:ext cx="475129" cy="33169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8053696" y="3865615"/>
            <a:ext cx="475129" cy="33169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43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-1"/>
            <a:ext cx="12191999" cy="7763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- CROSS VALIDATION BETWEEN MONTHLY VARIATIONS OF SURFACE WATER EXTEN AND SURFACE WATER LEVEL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9240" y="4485584"/>
            <a:ext cx="105307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Comparison between monthly variation of satellite-derived surface water extent (blue) and water level (red) of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Thac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Mo reservoir during the 2016-2021 period. 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39241" y="1504598"/>
            <a:ext cx="10530767" cy="2743200"/>
            <a:chOff x="839241" y="1504598"/>
            <a:chExt cx="10530767" cy="27432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241" y="1504598"/>
              <a:ext cx="10530767" cy="27432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7246189" y="1751162"/>
              <a:ext cx="655609" cy="2587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6998354" y="3416862"/>
            <a:ext cx="10134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 = 0.948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4D82B-B358-406C-B344-8FD47CA0DE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9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657</Words>
  <Application>Microsoft Office PowerPoint</Application>
  <PresentationFormat>Widescreen</PresentationFormat>
  <Paragraphs>92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Binh Pham Duc</dc:creator>
  <cp:lastModifiedBy>Binh Pham Duc</cp:lastModifiedBy>
  <cp:revision>81</cp:revision>
  <dcterms:created xsi:type="dcterms:W3CDTF">2022-05-13T02:27:13Z</dcterms:created>
  <dcterms:modified xsi:type="dcterms:W3CDTF">2024-01-02T08:12:15Z</dcterms:modified>
</cp:coreProperties>
</file>