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5" r:id="rId16"/>
    <p:sldId id="270" r:id="rId17"/>
    <p:sldId id="271" r:id="rId18"/>
    <p:sldId id="272" r:id="rId19"/>
    <p:sldId id="273" r:id="rId20"/>
    <p:sldId id="274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B6F44-246A-41F2-983A-4D33F47EC8D4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0254FD-B805-472C-9DC6-A96447085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58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940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9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34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966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06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48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7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12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85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75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76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2F02C-A0A8-4D01-AF1B-A62097570F7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60DE3-4C34-431F-9D88-FC3E24CC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3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oceanbites.org/wp-content/uploads/2015/06/Sealevel_ch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285334"/>
            <a:ext cx="1219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 3.9: Data Acquisition &amp; Satellite 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ensors</a:t>
            </a:r>
          </a:p>
          <a:p>
            <a:pPr algn="ctr"/>
            <a:endParaRPr lang="en-US" sz="2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Lecture: Dr. Pham 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 Binh</a:t>
            </a:r>
          </a:p>
          <a:p>
            <a:pPr algn="ctr"/>
            <a:endParaRPr lang="en-US" sz="2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Space and Applications</a:t>
            </a:r>
          </a:p>
          <a:p>
            <a:pPr algn="ctr"/>
            <a:endParaRPr lang="en-US" sz="2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pham-duc.binh@usth.edu.vn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50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POST-PROCESSING MODIS IMAGES IN MATLAB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0" y="609456"/>
            <a:ext cx="4906060" cy="10002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0" y="1609506"/>
            <a:ext cx="5287113" cy="20862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20" y="3705084"/>
            <a:ext cx="6001588" cy="9907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20" y="4629145"/>
            <a:ext cx="5725324" cy="20576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5358" y="1109588"/>
            <a:ext cx="4172532" cy="13527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r="1347"/>
          <a:stretch/>
        </p:blipFill>
        <p:spPr>
          <a:xfrm>
            <a:off x="6269267" y="3347780"/>
            <a:ext cx="584471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6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POST-PROCESSING MODIS IMAGES IN MATLAB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1" y="499980"/>
            <a:ext cx="5563376" cy="11717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53" y="1747662"/>
            <a:ext cx="5496692" cy="2505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b="4366"/>
          <a:stretch/>
        </p:blipFill>
        <p:spPr>
          <a:xfrm>
            <a:off x="275864" y="4329030"/>
            <a:ext cx="5163271" cy="24051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903" y="4504426"/>
            <a:ext cx="5963482" cy="23053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8790" y="2414029"/>
            <a:ext cx="6129707" cy="2011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8576" y="506512"/>
            <a:ext cx="403013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SERIES OF WATER EXTENT OF TONLE SAP LAKE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097" y="3950970"/>
            <a:ext cx="9449799" cy="25603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23672" y="4191000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data</a:t>
            </a:r>
            <a:endParaRPr lang="en-US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65" y="590550"/>
            <a:ext cx="11050462" cy="30175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48872" y="984031"/>
            <a:ext cx="2571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MODIS Observations - Weekly</a:t>
            </a: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77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PHASE 1: SATELLITE ALTIMETRY DATA PROCESSING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713979"/>
            <a:ext cx="4615879" cy="44805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339" y="713979"/>
            <a:ext cx="7292974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5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76" y="708436"/>
            <a:ext cx="6618281" cy="5943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DOWNLOAD WATER LEVEL DATA OF TONLE SAP LAKE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39192" y="1942538"/>
            <a:ext cx="581025" cy="428625"/>
          </a:xfrm>
          <a:prstGeom prst="roundRect">
            <a:avLst/>
          </a:prstGeom>
          <a:noFill/>
          <a:ln w="508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588005" y="3493216"/>
            <a:ext cx="3147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https://hydroweb.theia-land.fr/</a:t>
            </a:r>
          </a:p>
        </p:txBody>
      </p:sp>
    </p:spTree>
    <p:extLst>
      <p:ext uri="{BB962C8B-B14F-4D97-AF65-F5344CB8AC3E}">
        <p14:creationId xmlns:p14="http://schemas.microsoft.com/office/powerpoint/2010/main" val="336256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DOWNLOAD WATER LEVEL DATA OF TONLE SAP LAKE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91" y="603422"/>
            <a:ext cx="6695556" cy="60350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9126" y="649142"/>
            <a:ext cx="4404901" cy="594360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6535271" y="1649506"/>
            <a:ext cx="968188" cy="20618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59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SERIES OF WATER LEVEL OF TONLE SAP LAKE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62" y="542925"/>
            <a:ext cx="3901440" cy="29260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1802" y="542925"/>
            <a:ext cx="3927109" cy="29260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b="21549"/>
          <a:stretch/>
        </p:blipFill>
        <p:spPr>
          <a:xfrm>
            <a:off x="8005621" y="817245"/>
            <a:ext cx="4023865" cy="23774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85682" y="847725"/>
            <a:ext cx="13724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Hydroweb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95198" y="847725"/>
            <a:ext cx="1436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G-REALM data</a:t>
            </a: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94120" y="1155502"/>
            <a:ext cx="1061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situ data</a:t>
            </a: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004" y="3657600"/>
            <a:ext cx="1131799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3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PHASE 2: COMPARISON OF WATER EXTENT AND WATER LEVEL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73" y="1352248"/>
            <a:ext cx="11297252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2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PHASE 3: CALCULATION OF MONTHLY LAKE’S VOLUME VARIATION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89649" y="689245"/>
                <a:ext cx="5412700" cy="578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 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ra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649" y="689245"/>
                <a:ext cx="5412700" cy="57823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168" y="1685563"/>
            <a:ext cx="11665661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0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PHASE 4: FINAL VALIDATION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01" y="1623738"/>
            <a:ext cx="11810595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0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6450"/>
          <a:stretch/>
        </p:blipFill>
        <p:spPr>
          <a:xfrm>
            <a:off x="2095648" y="1121435"/>
            <a:ext cx="8000701" cy="5486400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0" y="0"/>
            <a:ext cx="12191999" cy="83099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HAND-ON TRAINING USING SATELLITE ALTIMETRY FOR MONITORING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LAKE WATER VOLUME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VARIATION – TONLE SAP LAKE (CAMBODIA)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99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09900"/>
            <a:ext cx="12191999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FOR YOUR EXERCISE!</a:t>
            </a:r>
          </a:p>
        </p:txBody>
      </p:sp>
    </p:spTree>
    <p:extLst>
      <p:ext uri="{BB962C8B-B14F-4D97-AF65-F5344CB8AC3E}">
        <p14:creationId xmlns:p14="http://schemas.microsoft.com/office/powerpoint/2010/main" val="235248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3552938" y="1926190"/>
            <a:ext cx="5801345" cy="2946814"/>
            <a:chOff x="1876538" y="1240390"/>
            <a:chExt cx="5801345" cy="2946814"/>
          </a:xfrm>
        </p:grpSpPr>
        <p:sp>
          <p:nvSpPr>
            <p:cNvPr id="3" name="Rounded Rectangle 2"/>
            <p:cNvSpPr/>
            <p:nvPr/>
          </p:nvSpPr>
          <p:spPr>
            <a:xfrm>
              <a:off x="1876538" y="1769845"/>
              <a:ext cx="1319441" cy="58102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MODIS Images from GEE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4889654" y="1782687"/>
              <a:ext cx="1237155" cy="58102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MNDWI Calculation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1876538" y="3045075"/>
              <a:ext cx="1417512" cy="581025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Cloud Pixels Removal using Blue band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6421058" y="1769843"/>
              <a:ext cx="1216092" cy="58102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Export to Google Drive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3195980" y="2056805"/>
              <a:ext cx="273185" cy="3551"/>
            </a:xfrm>
            <a:prstGeom prst="straightConnector1">
              <a:avLst/>
            </a:prstGeom>
            <a:ln w="19050">
              <a:solidFill>
                <a:schemeClr val="accent2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4616468" y="2060356"/>
              <a:ext cx="273185" cy="3551"/>
            </a:xfrm>
            <a:prstGeom prst="straightConnector1">
              <a:avLst/>
            </a:prstGeom>
            <a:ln w="19050">
              <a:solidFill>
                <a:schemeClr val="accent2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>
              <a:endCxn id="5" idx="0"/>
            </p:cNvCxnSpPr>
            <p:nvPr/>
          </p:nvCxnSpPr>
          <p:spPr>
            <a:xfrm>
              <a:off x="2585294" y="2751106"/>
              <a:ext cx="0" cy="293969"/>
            </a:xfrm>
            <a:prstGeom prst="straightConnector1">
              <a:avLst/>
            </a:prstGeom>
            <a:ln w="19050">
              <a:solidFill>
                <a:schemeClr val="accent2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6126809" y="2060869"/>
              <a:ext cx="273185" cy="3551"/>
            </a:xfrm>
            <a:prstGeom prst="straightConnector1">
              <a:avLst/>
            </a:prstGeom>
            <a:ln w="19050">
              <a:solidFill>
                <a:schemeClr val="accent2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3229394" y="3318723"/>
              <a:ext cx="273185" cy="3551"/>
            </a:xfrm>
            <a:prstGeom prst="straightConnector1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ounded Rectangle 11"/>
            <p:cNvSpPr/>
            <p:nvPr/>
          </p:nvSpPr>
          <p:spPr>
            <a:xfrm>
              <a:off x="3511689" y="3033442"/>
              <a:ext cx="1084646" cy="581025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MNDWI Smoothing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472140" y="1769843"/>
              <a:ext cx="1124195" cy="58102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Spatial Subset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4607359" y="3313491"/>
              <a:ext cx="273185" cy="3551"/>
            </a:xfrm>
            <a:prstGeom prst="straightConnector1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ounded Rectangle 14"/>
            <p:cNvSpPr/>
            <p:nvPr/>
          </p:nvSpPr>
          <p:spPr>
            <a:xfrm>
              <a:off x="4889654" y="3028210"/>
              <a:ext cx="1234696" cy="581025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Threshold Classification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6068804" y="3311715"/>
              <a:ext cx="273185" cy="3551"/>
            </a:xfrm>
            <a:prstGeom prst="straightConnector1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ounded Rectangle 16"/>
            <p:cNvSpPr/>
            <p:nvPr/>
          </p:nvSpPr>
          <p:spPr>
            <a:xfrm>
              <a:off x="6362123" y="3021202"/>
              <a:ext cx="1315760" cy="581025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Binary Surface Water Mask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3294050" y="1240390"/>
              <a:ext cx="3235011" cy="307777"/>
              <a:chOff x="2959611" y="6858000"/>
              <a:chExt cx="3348393" cy="307777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033684" y="6874731"/>
                <a:ext cx="274320" cy="274320"/>
              </a:xfrm>
              <a:prstGeom prst="rect">
                <a:avLst/>
              </a:prstGeom>
            </p:spPr>
          </p:pic>
          <p:sp>
            <p:nvSpPr>
              <p:cNvPr id="20" name="Rounded Rectangle 19"/>
              <p:cNvSpPr/>
              <p:nvPr/>
            </p:nvSpPr>
            <p:spPr>
              <a:xfrm>
                <a:off x="2959611" y="6874729"/>
                <a:ext cx="274320" cy="27432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233931" y="6858000"/>
                <a:ext cx="28914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Google Earth Engine Cloud Platform</a:t>
                </a:r>
                <a:endParaRPr lang="en-US" sz="1400" dirty="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3819735" y="3879427"/>
              <a:ext cx="1848432" cy="307777"/>
              <a:chOff x="7015923" y="6891457"/>
              <a:chExt cx="1913217" cy="307777"/>
            </a:xfrm>
          </p:grpSpPr>
          <p:sp>
            <p:nvSpPr>
              <p:cNvPr id="23" name="Rounded Rectangle 22"/>
              <p:cNvSpPr/>
              <p:nvPr/>
            </p:nvSpPr>
            <p:spPr>
              <a:xfrm>
                <a:off x="7015923" y="6891457"/>
                <a:ext cx="274320" cy="27432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4" name="Picture 4" descr="Workstation Icon | IconExperience - Professional Icons » O-Collection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2364"/>
              <a:stretch/>
            </p:blipFill>
            <p:spPr bwMode="auto">
              <a:xfrm>
                <a:off x="8654820" y="6936076"/>
                <a:ext cx="274320" cy="2129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7350905" y="6891457"/>
                <a:ext cx="13039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Local Platform</a:t>
                </a:r>
                <a:endParaRPr lang="en-US" sz="1400" dirty="0"/>
              </a:p>
            </p:txBody>
          </p:sp>
        </p:grpSp>
        <p:cxnSp>
          <p:nvCxnSpPr>
            <p:cNvPr id="28" name="Elbow Connector 27"/>
            <p:cNvCxnSpPr>
              <a:stCxn id="6" idx="3"/>
            </p:cNvCxnSpPr>
            <p:nvPr/>
          </p:nvCxnSpPr>
          <p:spPr>
            <a:xfrm flipH="1">
              <a:off x="2585294" y="2060356"/>
              <a:ext cx="5051856" cy="690750"/>
            </a:xfrm>
            <a:prstGeom prst="bentConnector3">
              <a:avLst>
                <a:gd name="adj1" fmla="val -4525"/>
              </a:avLst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714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-9324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65100" y="907250"/>
            <a:ext cx="11785600" cy="5451766"/>
            <a:chOff x="-6669" y="411950"/>
            <a:chExt cx="12198668" cy="5451766"/>
          </a:xfrm>
        </p:grpSpPr>
        <p:sp>
          <p:nvSpPr>
            <p:cNvPr id="44" name="Rectangle 43"/>
            <p:cNvSpPr/>
            <p:nvPr/>
          </p:nvSpPr>
          <p:spPr>
            <a:xfrm>
              <a:off x="-6669" y="411950"/>
              <a:ext cx="12191999" cy="178746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-4763" y="411950"/>
              <a:ext cx="12191999" cy="30262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Phase 1: Pre- and Post- Processing Satellite Data</a:t>
              </a:r>
              <a:endPara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Down Arrow 45"/>
            <p:cNvSpPr/>
            <p:nvPr/>
          </p:nvSpPr>
          <p:spPr>
            <a:xfrm>
              <a:off x="5857469" y="2214753"/>
              <a:ext cx="176215" cy="245942"/>
            </a:xfrm>
            <a:prstGeom prst="downArrow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198978" y="776664"/>
              <a:ext cx="11822420" cy="604898"/>
              <a:chOff x="163282" y="1222278"/>
              <a:chExt cx="11822420" cy="604898"/>
            </a:xfrm>
          </p:grpSpPr>
          <p:sp>
            <p:nvSpPr>
              <p:cNvPr id="71" name="Rounded Rectangle 70"/>
              <p:cNvSpPr/>
              <p:nvPr/>
            </p:nvSpPr>
            <p:spPr>
              <a:xfrm>
                <a:off x="163282" y="1243909"/>
                <a:ext cx="1365686" cy="581025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MODIS Images from GEE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Rounded Rectangle 71"/>
              <p:cNvSpPr/>
              <p:nvPr/>
            </p:nvSpPr>
            <p:spPr>
              <a:xfrm>
                <a:off x="2832676" y="1243907"/>
                <a:ext cx="1280516" cy="581025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MNDWI Calculation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Rounded Rectangle 72"/>
              <p:cNvSpPr/>
              <p:nvPr/>
            </p:nvSpPr>
            <p:spPr>
              <a:xfrm>
                <a:off x="5981028" y="1246151"/>
                <a:ext cx="1467194" cy="581025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Cloud Pixels Removal using Blue band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Rounded Rectangle 73"/>
              <p:cNvSpPr/>
              <p:nvPr/>
            </p:nvSpPr>
            <p:spPr>
              <a:xfrm>
                <a:off x="4417754" y="1231063"/>
                <a:ext cx="1258714" cy="581025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Export to Google Drive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5" name="Straight Arrow Connector 74"/>
              <p:cNvCxnSpPr/>
              <p:nvPr/>
            </p:nvCxnSpPr>
            <p:spPr>
              <a:xfrm>
                <a:off x="1528969" y="1530869"/>
                <a:ext cx="282760" cy="3551"/>
              </a:xfrm>
              <a:prstGeom prst="straightConnector1">
                <a:avLst/>
              </a:prstGeom>
              <a:ln w="19050">
                <a:solidFill>
                  <a:schemeClr val="accent2">
                    <a:lumMod val="40000"/>
                    <a:lumOff val="6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Arrow Connector 75"/>
              <p:cNvCxnSpPr/>
              <p:nvPr/>
            </p:nvCxnSpPr>
            <p:spPr>
              <a:xfrm>
                <a:off x="2549916" y="1521576"/>
                <a:ext cx="282760" cy="3551"/>
              </a:xfrm>
              <a:prstGeom prst="straightConnector1">
                <a:avLst/>
              </a:prstGeom>
              <a:ln w="19050">
                <a:solidFill>
                  <a:schemeClr val="accent2">
                    <a:lumMod val="40000"/>
                    <a:lumOff val="6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/>
              <p:nvPr/>
            </p:nvCxnSpPr>
            <p:spPr>
              <a:xfrm>
                <a:off x="5679548" y="1525031"/>
                <a:ext cx="282760" cy="3551"/>
              </a:xfrm>
              <a:prstGeom prst="straightConnector1">
                <a:avLst/>
              </a:prstGeom>
              <a:ln w="19050">
                <a:solidFill>
                  <a:schemeClr val="accent2">
                    <a:lumMod val="40000"/>
                    <a:lumOff val="6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Arrow Connector 77"/>
              <p:cNvCxnSpPr/>
              <p:nvPr/>
            </p:nvCxnSpPr>
            <p:spPr>
              <a:xfrm>
                <a:off x="4113192" y="1522089"/>
                <a:ext cx="282760" cy="3551"/>
              </a:xfrm>
              <a:prstGeom prst="straightConnector1">
                <a:avLst/>
              </a:prstGeom>
              <a:ln w="19050">
                <a:solidFill>
                  <a:schemeClr val="accent2">
                    <a:lumMod val="40000"/>
                    <a:lumOff val="6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>
              <a:xfrm>
                <a:off x="7381300" y="1519799"/>
                <a:ext cx="282760" cy="3551"/>
              </a:xfrm>
              <a:prstGeom prst="straightConnector1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Rounded Rectangle 79"/>
              <p:cNvSpPr/>
              <p:nvPr/>
            </p:nvSpPr>
            <p:spPr>
              <a:xfrm>
                <a:off x="7673489" y="1234518"/>
                <a:ext cx="1122661" cy="581025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MNDWI Smoothing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Rounded Rectangle 80"/>
              <p:cNvSpPr/>
              <p:nvPr/>
            </p:nvSpPr>
            <p:spPr>
              <a:xfrm>
                <a:off x="1814809" y="1243907"/>
                <a:ext cx="772576" cy="581025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Spatial Subset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2" name="Straight Arrow Connector 81"/>
              <p:cNvCxnSpPr/>
              <p:nvPr/>
            </p:nvCxnSpPr>
            <p:spPr>
              <a:xfrm>
                <a:off x="8807561" y="1514567"/>
                <a:ext cx="282760" cy="3551"/>
              </a:xfrm>
              <a:prstGeom prst="straightConnector1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Rounded Rectangle 82"/>
              <p:cNvSpPr/>
              <p:nvPr/>
            </p:nvSpPr>
            <p:spPr>
              <a:xfrm>
                <a:off x="9099750" y="1229286"/>
                <a:ext cx="1277970" cy="581025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Threshold Classification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4" name="Straight Arrow Connector 83"/>
              <p:cNvCxnSpPr/>
              <p:nvPr/>
            </p:nvCxnSpPr>
            <p:spPr>
              <a:xfrm>
                <a:off x="10320227" y="1512791"/>
                <a:ext cx="282760" cy="3551"/>
              </a:xfrm>
              <a:prstGeom prst="straightConnector1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Rounded Rectangle 84"/>
              <p:cNvSpPr/>
              <p:nvPr/>
            </p:nvSpPr>
            <p:spPr>
              <a:xfrm>
                <a:off x="10623827" y="1222278"/>
                <a:ext cx="1361875" cy="581025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Binary Surface Water Mask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3687025" y="1517806"/>
              <a:ext cx="4339198" cy="597890"/>
              <a:chOff x="3513660" y="2017557"/>
              <a:chExt cx="4339198" cy="597890"/>
            </a:xfrm>
          </p:grpSpPr>
          <p:sp>
            <p:nvSpPr>
              <p:cNvPr id="66" name="Rounded Rectangle 65"/>
              <p:cNvSpPr/>
              <p:nvPr/>
            </p:nvSpPr>
            <p:spPr>
              <a:xfrm>
                <a:off x="3513660" y="2034422"/>
                <a:ext cx="1400271" cy="581025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Satellite Altimetry Data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7" name="Straight Arrow Connector 66"/>
              <p:cNvCxnSpPr/>
              <p:nvPr/>
            </p:nvCxnSpPr>
            <p:spPr>
              <a:xfrm>
                <a:off x="4913931" y="2308070"/>
                <a:ext cx="282760" cy="3551"/>
              </a:xfrm>
              <a:prstGeom prst="straightConnector1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Rounded Rectangle 67"/>
              <p:cNvSpPr/>
              <p:nvPr/>
            </p:nvSpPr>
            <p:spPr>
              <a:xfrm>
                <a:off x="5206120" y="2022789"/>
                <a:ext cx="1122661" cy="581025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err="1" smtClean="0">
                    <a:solidFill>
                      <a:schemeClr val="tx1"/>
                    </a:solidFill>
                  </a:rPr>
                  <a:t>Hydroweb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9" name="Straight Arrow Connector 68"/>
              <p:cNvCxnSpPr/>
              <p:nvPr/>
            </p:nvCxnSpPr>
            <p:spPr>
              <a:xfrm>
                <a:off x="6340192" y="2302838"/>
                <a:ext cx="282760" cy="3551"/>
              </a:xfrm>
              <a:prstGeom prst="straightConnector1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Rounded Rectangle 69"/>
              <p:cNvSpPr/>
              <p:nvPr/>
            </p:nvSpPr>
            <p:spPr>
              <a:xfrm>
                <a:off x="6632381" y="2017557"/>
                <a:ext cx="1220477" cy="581025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Lake’s Level Time Series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9" name="Rectangle 48"/>
            <p:cNvSpPr/>
            <p:nvPr/>
          </p:nvSpPr>
          <p:spPr>
            <a:xfrm>
              <a:off x="0" y="2475143"/>
              <a:ext cx="12191999" cy="286543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Phase 2: Accuracy Verification of Water Extent and Water Level</a:t>
              </a:r>
              <a:endPara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-1" y="2760242"/>
              <a:ext cx="12191999" cy="139256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4534487" y="3037188"/>
              <a:ext cx="2691178" cy="85906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>
                  <a:solidFill>
                    <a:srgbClr val="FF0000"/>
                  </a:solidFill>
                </a:rPr>
                <a:t>Cross Validation between Variation of Surface Water Extent &amp; Surface Water Height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-4764" y="4428756"/>
              <a:ext cx="12191999" cy="278944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Phase 3: Calculation of Monthly Lake’s Volume Variation </a:t>
              </a:r>
              <a:endPara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Down Arrow 52"/>
            <p:cNvSpPr/>
            <p:nvPr/>
          </p:nvSpPr>
          <p:spPr>
            <a:xfrm>
              <a:off x="5857469" y="4167514"/>
              <a:ext cx="176215" cy="245942"/>
            </a:xfrm>
            <a:prstGeom prst="downArrow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100817" y="1827184"/>
              <a:ext cx="3348393" cy="307777"/>
              <a:chOff x="2959611" y="6858000"/>
              <a:chExt cx="3348393" cy="307777"/>
            </a:xfrm>
          </p:grpSpPr>
          <p:pic>
            <p:nvPicPr>
              <p:cNvPr id="63" name="Picture 6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033684" y="6874731"/>
                <a:ext cx="274320" cy="274320"/>
              </a:xfrm>
              <a:prstGeom prst="rect">
                <a:avLst/>
              </a:prstGeom>
            </p:spPr>
          </p:pic>
          <p:sp>
            <p:nvSpPr>
              <p:cNvPr id="64" name="Rounded Rectangle 63"/>
              <p:cNvSpPr/>
              <p:nvPr/>
            </p:nvSpPr>
            <p:spPr>
              <a:xfrm>
                <a:off x="2959611" y="6874729"/>
                <a:ext cx="274320" cy="27432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3233931" y="6858000"/>
                <a:ext cx="28914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Google Earth Engine Cloud Platform</a:t>
                </a:r>
                <a:endParaRPr lang="en-US" sz="1400" dirty="0"/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10139096" y="1827183"/>
              <a:ext cx="1913217" cy="307777"/>
              <a:chOff x="7015923" y="6891457"/>
              <a:chExt cx="1913217" cy="307777"/>
            </a:xfrm>
          </p:grpSpPr>
          <p:sp>
            <p:nvSpPr>
              <p:cNvPr id="60" name="Rounded Rectangle 59"/>
              <p:cNvSpPr/>
              <p:nvPr/>
            </p:nvSpPr>
            <p:spPr>
              <a:xfrm>
                <a:off x="7015923" y="6891457"/>
                <a:ext cx="274320" cy="27432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61" name="Picture 4" descr="Workstation Icon | IconExperience - Professional Icons » O-Collection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2364"/>
              <a:stretch/>
            </p:blipFill>
            <p:spPr bwMode="auto">
              <a:xfrm>
                <a:off x="8654820" y="6936076"/>
                <a:ext cx="274320" cy="2129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" name="TextBox 61"/>
              <p:cNvSpPr txBox="1"/>
              <p:nvPr/>
            </p:nvSpPr>
            <p:spPr>
              <a:xfrm>
                <a:off x="7350905" y="6891457"/>
                <a:ext cx="13039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Local Platform</a:t>
                </a:r>
                <a:endParaRPr lang="en-US" sz="140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3825165" y="4775470"/>
                  <a:ext cx="4345677" cy="46262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= </m:t>
                        </m:r>
                        <m:sSub>
                          <m:sSubPr>
                            <m:ctrlP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600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) </m:t>
                        </m:r>
                        <m:r>
                          <a:rPr lang="en-US" sz="1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f>
                          <m:fPr>
                            <m:ctrlPr>
                              <a:rPr lang="en-US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1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1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1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1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 </m:t>
                        </m:r>
                        <m:rad>
                          <m:radPr>
                            <m:degHide m:val="on"/>
                            <m:ctrlPr>
                              <a:rPr lang="en-US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sz="1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𝒊</m:t>
                                </m:r>
                                <m:r>
                                  <a:rPr lang="en-US" sz="1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 </m:t>
                            </m:r>
                            <m:sSub>
                              <m:sSubPr>
                                <m:ctrlPr>
                                  <a:rPr lang="en-US" sz="1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rad>
                        <m:r>
                          <a:rPr lang="en-US" sz="1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1600" b="1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5165" y="4775470"/>
                  <a:ext cx="4345677" cy="46262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r="-10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Rectangle 56"/>
            <p:cNvSpPr/>
            <p:nvPr/>
          </p:nvSpPr>
          <p:spPr>
            <a:xfrm>
              <a:off x="-6669" y="4720313"/>
              <a:ext cx="12191999" cy="57294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-6247" y="5584772"/>
              <a:ext cx="12191999" cy="278944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Phase 4: Final Validation of Lake’s Volume Variation</a:t>
              </a:r>
              <a:endPara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Down Arrow 58"/>
            <p:cNvSpPr/>
            <p:nvPr/>
          </p:nvSpPr>
          <p:spPr>
            <a:xfrm>
              <a:off x="5857469" y="5310632"/>
              <a:ext cx="176215" cy="245942"/>
            </a:xfrm>
            <a:prstGeom prst="downArrow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670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PHASE 1: PRE-PROCESSING MODIS OBSERVATIONS IN GEE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72" t="1640" r="858" b="1033"/>
          <a:stretch/>
        </p:blipFill>
        <p:spPr>
          <a:xfrm>
            <a:off x="2576419" y="879897"/>
            <a:ext cx="7039155" cy="53397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91899" y="510565"/>
            <a:ext cx="3008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Input data: MOD09A1 V061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9" y="5870123"/>
            <a:ext cx="6321973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5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DISPLAYING MODIS OBSERVATIONS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48" y="829573"/>
            <a:ext cx="11894301" cy="57607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562630" y="5862440"/>
            <a:ext cx="7354326" cy="515401"/>
            <a:chOff x="2562630" y="5862440"/>
            <a:chExt cx="7354326" cy="5154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r="39435" b="18137"/>
            <a:stretch/>
          </p:blipFill>
          <p:spPr>
            <a:xfrm>
              <a:off x="2562630" y="5862440"/>
              <a:ext cx="4269491" cy="21055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62630" y="6072998"/>
              <a:ext cx="7354326" cy="304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56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208" y="664234"/>
            <a:ext cx="7717581" cy="5486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SHAPE FILE IMPORTED TO GEE</a:t>
            </a:r>
          </a:p>
        </p:txBody>
      </p:sp>
    </p:spTree>
    <p:extLst>
      <p:ext uri="{BB962C8B-B14F-4D97-AF65-F5344CB8AC3E}">
        <p14:creationId xmlns:p14="http://schemas.microsoft.com/office/powerpoint/2010/main" val="85161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15" y="787553"/>
            <a:ext cx="11913368" cy="57607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SHAPE FILE TO DEFINE STUDY AREA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562630" y="5862440"/>
            <a:ext cx="7354326" cy="524027"/>
            <a:chOff x="2571257" y="5646779"/>
            <a:chExt cx="7354326" cy="52402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b="14783"/>
            <a:stretch/>
          </p:blipFill>
          <p:spPr>
            <a:xfrm>
              <a:off x="2571257" y="5646779"/>
              <a:ext cx="7049484" cy="21918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71257" y="5865963"/>
              <a:ext cx="7354326" cy="304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778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EXPORT 7 BANDS TO GOOGLE DRIVE =&gt; DOWNLOAD TO YOUR COMPUTER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79" y="2802032"/>
            <a:ext cx="3692237" cy="137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794" y="1430432"/>
            <a:ext cx="7695211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7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34" y="1070777"/>
            <a:ext cx="5401338" cy="5486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CHECKING IMAGE QUALITY IN ENVI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176" y="1756577"/>
            <a:ext cx="2015240" cy="411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3425" y="2442377"/>
            <a:ext cx="413989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4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1945</TotalTime>
  <Words>313</Words>
  <Application>Microsoft Office PowerPoint</Application>
  <PresentationFormat>Widescreen</PresentationFormat>
  <Paragraphs>64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Binh Pham Duc</dc:creator>
  <cp:lastModifiedBy>Binh Pham Duc</cp:lastModifiedBy>
  <cp:revision>293</cp:revision>
  <dcterms:created xsi:type="dcterms:W3CDTF">2022-01-17T08:00:41Z</dcterms:created>
  <dcterms:modified xsi:type="dcterms:W3CDTF">2024-05-16T02:17:05Z</dcterms:modified>
</cp:coreProperties>
</file>