
<file path=[Content_Types].xml><?xml version="1.0" encoding="utf-8"?>
<Types xmlns="http://schemas.openxmlformats.org/package/2006/content-types">
  <Default Extension="png" ContentType="image/png"/>
  <Default Extension="jpeg" ContentType="image/jpeg"/>
  <Default Extension="webp" ContentType="video/unknown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0"/>
  </p:notesMasterIdLst>
  <p:sldIdLst>
    <p:sldId id="272" r:id="rId2"/>
    <p:sldId id="273" r:id="rId3"/>
    <p:sldId id="274" r:id="rId4"/>
    <p:sldId id="276" r:id="rId5"/>
    <p:sldId id="287" r:id="rId6"/>
    <p:sldId id="275" r:id="rId7"/>
    <p:sldId id="277" r:id="rId8"/>
    <p:sldId id="281" r:id="rId9"/>
    <p:sldId id="283" r:id="rId10"/>
    <p:sldId id="285" r:id="rId11"/>
    <p:sldId id="278" r:id="rId12"/>
    <p:sldId id="282" r:id="rId13"/>
    <p:sldId id="286" r:id="rId14"/>
    <p:sldId id="296" r:id="rId15"/>
    <p:sldId id="280" r:id="rId16"/>
    <p:sldId id="290" r:id="rId17"/>
    <p:sldId id="289" r:id="rId18"/>
    <p:sldId id="284" r:id="rId19"/>
    <p:sldId id="300" r:id="rId20"/>
    <p:sldId id="292" r:id="rId21"/>
    <p:sldId id="294" r:id="rId22"/>
    <p:sldId id="293" r:id="rId23"/>
    <p:sldId id="295" r:id="rId24"/>
    <p:sldId id="297" r:id="rId25"/>
    <p:sldId id="298" r:id="rId26"/>
    <p:sldId id="299" r:id="rId27"/>
    <p:sldId id="301" r:id="rId28"/>
    <p:sldId id="302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8799B23B-EC83-4686-B30A-512413B5E67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 snapToGrid="0">
      <p:cViewPr varScale="1">
        <p:scale>
          <a:sx n="84" d="100"/>
          <a:sy n="84" d="100"/>
        </p:scale>
        <p:origin x="127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BD4573-58E7-4156-A133-2731F5F8D1A6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3B0CF2-7F87-4E02-A248-870047730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981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B0CF2-7F87-4E02-A248-870047730F9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133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6208894"/>
            <a:ext cx="12192000" cy="649106"/>
            <a:chOff x="0" y="6208894"/>
            <a:chExt cx="12192000" cy="649106"/>
          </a:xfrm>
        </p:grpSpPr>
        <p:sp>
          <p:nvSpPr>
            <p:cNvPr id="2" name="Rectangle 1"/>
            <p:cNvSpPr/>
            <p:nvPr/>
          </p:nvSpPr>
          <p:spPr>
            <a:xfrm>
              <a:off x="3048" y="6220178"/>
              <a:ext cx="12188952" cy="637822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0" y="6208894"/>
              <a:ext cx="12192000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" name="Straight Connector 4"/>
          <p:cNvCxnSpPr/>
          <p:nvPr userDrawn="1"/>
        </p:nvCxnSpPr>
        <p:spPr>
          <a:xfrm flipV="1">
            <a:off x="3048" y="5937956"/>
            <a:ext cx="8241" cy="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flipV="1">
            <a:off x="3048" y="5937956"/>
            <a:ext cx="8241" cy="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A8298-7B29-4F5A-96E1-B8248BD3BFC4}" type="datetime1">
              <a:rPr lang="en-US" smtClean="0"/>
              <a:t>3/27/2024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820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1F2C5-D957-4245-81EA-0E29C6A19B04}" type="datetime1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777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D2507-C6CA-44AD-825C-9D12B5F84A24}" type="datetime1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75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A903C-854D-43D5-BE1F-B87CF8341F5A}" type="datetime1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68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9C236-F859-4B5C-92A5-96F94B57B01F}" type="datetime1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93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8DA20-FCE3-4151-ABC9-5B824A414974}" type="datetime1">
              <a:rPr lang="en-US" smtClean="0"/>
              <a:t>3/27/2024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18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1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1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5A535-3C14-4FB0-B3D6-91DAA91640C2}" type="datetime1">
              <a:rPr lang="en-US" smtClean="0"/>
              <a:t>3/27/2024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188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E317A-D15E-41CC-81A9-2B77991082D7}" type="datetime1">
              <a:rPr lang="en-US" smtClean="0"/>
              <a:t>3/27/2024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814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53804-E070-4C56-A492-78CB353B873C}" type="datetime1">
              <a:rPr lang="en-US" smtClean="0"/>
              <a:t>3/27/2024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82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B0C0E-3266-4FA2-8C48-C6AAB1E7B9E1}" type="datetime1">
              <a:rPr lang="en-US" smtClean="0"/>
              <a:t>3/27/2024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926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B793D-A1B3-43E9-9E24-44EAFD6A0FEF}" type="datetime1">
              <a:rPr lang="en-US" smtClean="0"/>
              <a:t>3/27/2024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9624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-29028" y="-7144"/>
            <a:ext cx="12240731" cy="6879658"/>
            <a:chOff x="0" y="-21658"/>
            <a:chExt cx="12240731" cy="6879658"/>
          </a:xfrm>
        </p:grpSpPr>
        <p:sp>
          <p:nvSpPr>
            <p:cNvPr id="26" name="Rectangle 25"/>
            <p:cNvSpPr/>
            <p:nvPr/>
          </p:nvSpPr>
          <p:spPr>
            <a:xfrm>
              <a:off x="31633" y="0"/>
              <a:ext cx="12188952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0" y="-21658"/>
              <a:ext cx="12240731" cy="1041400"/>
              <a:chOff x="-25356" y="-7144"/>
              <a:chExt cx="12240731" cy="1041400"/>
            </a:xfrm>
          </p:grpSpPr>
          <p:sp>
            <p:nvSpPr>
              <p:cNvPr id="28" name="Freeform 27"/>
              <p:cNvSpPr>
                <a:spLocks/>
              </p:cNvSpPr>
              <p:nvPr/>
            </p:nvSpPr>
            <p:spPr bwMode="auto">
              <a:xfrm>
                <a:off x="-12700" y="-7144"/>
                <a:ext cx="12217400" cy="1041400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6" y="2"/>
                  </a:cxn>
                  <a:cxn ang="0">
                    <a:pos x="2542" y="0"/>
                  </a:cxn>
                  <a:cxn ang="0">
                    <a:pos x="4374" y="367"/>
                  </a:cxn>
                  <a:cxn ang="0">
                    <a:pos x="5766" y="55"/>
                  </a:cxn>
                  <a:cxn ang="0">
                    <a:pos x="5772" y="213"/>
                  </a:cxn>
                  <a:cxn ang="0">
                    <a:pos x="4302" y="439"/>
                  </a:cxn>
                  <a:cxn ang="0">
                    <a:pos x="1488" y="201"/>
                  </a:cxn>
                  <a:cxn ang="0">
                    <a:pos x="0" y="656"/>
                  </a:cxn>
                  <a:cxn ang="0">
                    <a:pos x="6" y="2"/>
                  </a:cxn>
                </a:cxnLst>
                <a:rect l="0" t="0" r="0" b="0"/>
                <a:pathLst>
                  <a:path w="5772" h="656">
                    <a:moveTo>
                      <a:pt x="6" y="2"/>
                    </a:moveTo>
                    <a:lnTo>
                      <a:pt x="2542" y="0"/>
                    </a:lnTo>
                    <a:cubicBezTo>
                      <a:pt x="2746" y="101"/>
                      <a:pt x="3828" y="367"/>
                      <a:pt x="4374" y="367"/>
                    </a:cubicBezTo>
                    <a:cubicBezTo>
                      <a:pt x="4920" y="367"/>
                      <a:pt x="5526" y="152"/>
                      <a:pt x="5766" y="55"/>
                    </a:cubicBezTo>
                    <a:lnTo>
                      <a:pt x="5772" y="213"/>
                    </a:lnTo>
                    <a:cubicBezTo>
                      <a:pt x="5670" y="257"/>
                      <a:pt x="5016" y="441"/>
                      <a:pt x="4302" y="439"/>
                    </a:cubicBezTo>
                    <a:cubicBezTo>
                      <a:pt x="3588" y="437"/>
                      <a:pt x="2205" y="165"/>
                      <a:pt x="1488" y="201"/>
                    </a:cubicBezTo>
                    <a:cubicBezTo>
                      <a:pt x="750" y="209"/>
                      <a:pt x="270" y="482"/>
                      <a:pt x="0" y="656"/>
                    </a:cubicBezTo>
                    <a:lnTo>
                      <a:pt x="6" y="2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>
                      <a:shade val="50000"/>
                      <a:alpha val="45000"/>
                      <a:satMod val="120000"/>
                    </a:schemeClr>
                  </a:gs>
                  <a:gs pos="100000">
                    <a:schemeClr val="accent3">
                      <a:shade val="80000"/>
                      <a:alpha val="55000"/>
                      <a:satMod val="155000"/>
                    </a:schemeClr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marL="0" algn="l" rtl="0" eaLnBrk="1" latinLnBrk="0" hangingPunct="1"/>
                <a:endParaRPr kumimoji="0" lang="en-US" sz="180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Freeform 28"/>
              <p:cNvSpPr>
                <a:spLocks/>
              </p:cNvSpPr>
              <p:nvPr/>
            </p:nvSpPr>
            <p:spPr bwMode="auto">
              <a:xfrm>
                <a:off x="5842000" y="-7144"/>
                <a:ext cx="6350000" cy="638175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0"/>
                  </a:cxn>
                  <a:cxn ang="0">
                    <a:pos x="1668" y="564"/>
                  </a:cxn>
                  <a:cxn ang="0">
                    <a:pos x="3000" y="186"/>
                  </a:cxn>
                  <a:cxn ang="0">
                    <a:pos x="3000" y="6"/>
                  </a:cxn>
                  <a:cxn ang="0">
                    <a:pos x="0" y="0"/>
                  </a:cxn>
                </a:cxnLst>
                <a:rect l="0" t="0" r="0" b="0"/>
                <a:pathLst>
                  <a:path w="3000" h="595">
                    <a:moveTo>
                      <a:pt x="0" y="0"/>
                    </a:moveTo>
                    <a:cubicBezTo>
                      <a:pt x="174" y="102"/>
                      <a:pt x="1168" y="533"/>
                      <a:pt x="1668" y="564"/>
                    </a:cubicBezTo>
                    <a:cubicBezTo>
                      <a:pt x="2168" y="595"/>
                      <a:pt x="2778" y="279"/>
                      <a:pt x="3000" y="186"/>
                    </a:cubicBezTo>
                    <a:lnTo>
                      <a:pt x="3000" y="6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3">
                      <a:shade val="50000"/>
                      <a:alpha val="30000"/>
                      <a:satMod val="130000"/>
                    </a:schemeClr>
                  </a:gs>
                  <a:gs pos="80000">
                    <a:schemeClr val="accent2">
                      <a:shade val="75000"/>
                      <a:alpha val="45000"/>
                      <a:satMod val="140000"/>
                    </a:schemeClr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marL="0" algn="l" rtl="0" eaLnBrk="1" latinLnBrk="0" hangingPunct="1"/>
                <a:endParaRPr kumimoji="0" lang="en-US" sz="180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grpSp>
            <p:nvGrpSpPr>
              <p:cNvPr id="31" name="Group 30"/>
              <p:cNvGrpSpPr/>
              <p:nvPr/>
            </p:nvGrpSpPr>
            <p:grpSpPr>
              <a:xfrm>
                <a:off x="-25356" y="202408"/>
                <a:ext cx="12240731" cy="649224"/>
                <a:chOff x="-19045" y="216550"/>
                <a:chExt cx="9180548" cy="649224"/>
              </a:xfrm>
            </p:grpSpPr>
            <p:sp>
              <p:nvSpPr>
                <p:cNvPr id="32" name="Freeform 31"/>
                <p:cNvSpPr>
                  <a:spLocks/>
                </p:cNvSpPr>
                <p:nvPr/>
              </p:nvSpPr>
              <p:spPr bwMode="auto">
                <a:xfrm rot="21435692">
                  <a:off x="-19045" y="216550"/>
                  <a:ext cx="9163050" cy="649224"/>
                </a:xfrm>
                <a:custGeom>
                  <a:avLst>
                    <a:gd name="A1" fmla="val 0"/>
                    <a:gd name="A2" fmla="val 0"/>
                    <a:gd name="A3" fmla="val 0"/>
                    <a:gd name="A4" fmla="val 0"/>
                    <a:gd name="A5" fmla="val 0"/>
                    <a:gd name="A6" fmla="val 0"/>
                    <a:gd name="A7" fmla="val 0"/>
                    <a:gd name="A8" fmla="val 0"/>
                  </a:avLst>
                  <a:gdLst/>
                  <a:ahLst/>
                  <a:cxnLst>
                    <a:cxn ang="0">
                      <a:pos x="0" y="966"/>
                    </a:cxn>
                    <a:cxn ang="0">
                      <a:pos x="1608" y="282"/>
                    </a:cxn>
                    <a:cxn ang="0">
                      <a:pos x="4110" y="1008"/>
                    </a:cxn>
                    <a:cxn ang="0">
                      <a:pos x="5772" y="0"/>
                    </a:cxn>
                  </a:cxnLst>
                  <a:rect l="0" t="0" r="0" b="0"/>
                  <a:pathLst>
                    <a:path w="5772" h="1055">
                      <a:moveTo>
                        <a:pt x="0" y="966"/>
                      </a:moveTo>
                      <a:cubicBezTo>
                        <a:pt x="282" y="738"/>
                        <a:pt x="923" y="275"/>
                        <a:pt x="1608" y="282"/>
                      </a:cubicBezTo>
                      <a:cubicBezTo>
                        <a:pt x="2293" y="289"/>
                        <a:pt x="3416" y="1055"/>
                        <a:pt x="4110" y="1008"/>
                      </a:cubicBezTo>
                      <a:cubicBezTo>
                        <a:pt x="4804" y="961"/>
                        <a:pt x="5426" y="210"/>
                        <a:pt x="5772" y="0"/>
                      </a:cubicBezTo>
                    </a:path>
                  </a:pathLst>
                </a:custGeom>
                <a:noFill/>
                <a:ln w="10795" cap="flat" cmpd="sng" algn="ctr">
                  <a:gradFill>
                    <a:gsLst>
                      <a:gs pos="74000">
                        <a:schemeClr val="accent3">
                          <a:shade val="75000"/>
                        </a:schemeClr>
                      </a:gs>
                      <a:gs pos="86000">
                        <a:schemeClr val="tx1">
                          <a:alpha val="29000"/>
                        </a:schemeClr>
                      </a:gs>
                      <a:gs pos="16000">
                        <a:schemeClr val="accent2">
                          <a:shade val="75000"/>
                          <a:alpha val="56000"/>
                        </a:schemeClr>
                      </a:gs>
                    </a:gsLst>
                    <a:lin ang="5400000" scaled="1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anchor="t" compatLnSpc="1"/>
                <a:lstStyle/>
                <a:p>
                  <a:endParaRPr kumimoji="0" lang="en-US" sz="1800"/>
                </a:p>
              </p:txBody>
            </p:sp>
            <p:sp>
              <p:nvSpPr>
                <p:cNvPr id="33" name="Freeform 32"/>
                <p:cNvSpPr>
                  <a:spLocks/>
                </p:cNvSpPr>
                <p:nvPr/>
              </p:nvSpPr>
              <p:spPr bwMode="auto">
                <a:xfrm rot="21435692">
                  <a:off x="-14309" y="290003"/>
                  <a:ext cx="9175812" cy="530352"/>
                </a:xfrm>
                <a:custGeom>
                  <a:avLst>
                    <a:gd name="A1" fmla="val 0"/>
                    <a:gd name="A2" fmla="val 0"/>
                    <a:gd name="A3" fmla="val 0"/>
                    <a:gd name="A4" fmla="val 0"/>
                    <a:gd name="A5" fmla="val 0"/>
                    <a:gd name="A6" fmla="val 0"/>
                    <a:gd name="A7" fmla="val 0"/>
                    <a:gd name="A8" fmla="val 0"/>
                  </a:avLst>
                  <a:gdLst/>
                  <a:ahLst/>
                  <a:cxnLst>
                    <a:cxn ang="0">
                      <a:pos x="0" y="732"/>
                    </a:cxn>
                    <a:cxn ang="0">
                      <a:pos x="1638" y="228"/>
                    </a:cxn>
                    <a:cxn ang="0">
                      <a:pos x="4122" y="816"/>
                    </a:cxn>
                    <a:cxn ang="0">
                      <a:pos x="5766" y="0"/>
                    </a:cxn>
                  </a:cxnLst>
                  <a:rect l="0" t="0" r="0" b="0"/>
                  <a:pathLst>
                    <a:path w="5766" h="854">
                      <a:moveTo>
                        <a:pt x="0" y="732"/>
                      </a:moveTo>
                      <a:cubicBezTo>
                        <a:pt x="273" y="647"/>
                        <a:pt x="951" y="214"/>
                        <a:pt x="1638" y="228"/>
                      </a:cubicBezTo>
                      <a:cubicBezTo>
                        <a:pt x="2325" y="242"/>
                        <a:pt x="3434" y="854"/>
                        <a:pt x="4122" y="816"/>
                      </a:cubicBezTo>
                      <a:cubicBezTo>
                        <a:pt x="4810" y="778"/>
                        <a:pt x="5424" y="170"/>
                        <a:pt x="5766" y="0"/>
                      </a:cubicBezTo>
                    </a:path>
                  </a:pathLst>
                </a:custGeom>
                <a:noFill/>
                <a:ln w="9525" cap="flat" cmpd="sng" algn="ctr">
                  <a:gradFill>
                    <a:gsLst>
                      <a:gs pos="74000">
                        <a:schemeClr val="accent4"/>
                      </a:gs>
                      <a:gs pos="44000">
                        <a:schemeClr val="accent1"/>
                      </a:gs>
                      <a:gs pos="33000">
                        <a:schemeClr val="accent2">
                          <a:alpha val="56000"/>
                        </a:schemeClr>
                      </a:gs>
                    </a:gsLst>
                    <a:lin ang="5400000" scaled="1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anchor="t" compatLnSpc="1"/>
                <a:lstStyle/>
                <a:p>
                  <a:endParaRPr kumimoji="0" lang="en-US" sz="1800"/>
                </a:p>
              </p:txBody>
            </p:sp>
          </p:grpSp>
        </p:grpSp>
      </p:grp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100">
                <a:solidFill>
                  <a:schemeClr val="tx1"/>
                </a:solidFill>
              </a:defRPr>
            </a:lvl1pPr>
          </a:lstStyle>
          <a:p>
            <a:fld id="{35CC1B65-4E46-41CF-8E03-C553C4019614}" type="datetime1">
              <a:rPr lang="en-US" smtClean="0"/>
              <a:t>3/27/2024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1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1"/>
                </a:solidFill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85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>
            <a:lumMod val="50000"/>
          </a:schemeClr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>
            <a:lumMod val="50000"/>
          </a:schemeClr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>
            <a:lumMod val="50000"/>
          </a:schemeClr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>
            <a:lumMod val="50000"/>
          </a:schemeClr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>
            <a:lumMod val="75000"/>
          </a:schemeClr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>
            <a:lumMod val="50000"/>
          </a:schemeClr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>
            <a:lumMod val="75000"/>
          </a:schemeClr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0" algn="l" rtl="0" eaLnBrk="1" latinLnBrk="0" hangingPunct="1">
        <a:spcBef>
          <a:spcPct val="20000"/>
        </a:spcBef>
        <a:buClr>
          <a:schemeClr val="tx2"/>
        </a:buClr>
        <a:buFontTx/>
        <a:buNone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ebp"/><Relationship Id="rId1" Type="http://schemas.microsoft.com/office/2007/relationships/media" Target="../media/media1.webp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webp"/><Relationship Id="rId1" Type="http://schemas.microsoft.com/office/2007/relationships/media" Target="../media/media2.webp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Semi-supervised learning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Chapter 4 </a:t>
            </a:r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213D569-497E-4135-925E-C82EEA322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628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DE1CDE-5762-442E-A6DF-4D131B2CD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Pseudo-Labeling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507B18-72B1-4E39-8FDF-DCDE752DB4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Pseudo-labeled data can be converted into a “one-hot” label. E.g.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most confident class becomes the label. </a:t>
            </a:r>
          </a:p>
          <a:p>
            <a:pPr lvl="1"/>
            <a:r>
              <a:rPr lang="en-US" dirty="0"/>
              <a:t>Confidence measure: ensemble models to vote the final class. </a:t>
            </a:r>
          </a:p>
          <a:p>
            <a:pPr marL="393192" lvl="1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1194A0-864A-4F2E-9F9B-983F090FCA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766" y="2580640"/>
            <a:ext cx="8255000" cy="15494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D7DF7A-1A90-438A-900B-DBD0DE0D6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594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0473D-8B96-42D0-978C-6EB000CB3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Self-training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828B35-062E-4E0B-87E3-733795024D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b="1" dirty="0"/>
              <a:t>Self-Training:</a:t>
            </a:r>
            <a:r>
              <a:rPr lang="en-US" dirty="0"/>
              <a:t> The algorithm uses the labeled data to predict the unlabeled data with high confidence. These predictions are then added to the labeled dataset, expanding the labeled set.</a:t>
            </a:r>
          </a:p>
          <a:p>
            <a:pPr lvl="1" fontAlgn="base"/>
            <a:r>
              <a:rPr lang="en-US" dirty="0"/>
              <a:t>Build a training model M to classify labeled data from L. </a:t>
            </a:r>
          </a:p>
          <a:p>
            <a:pPr lvl="1" fontAlgn="base"/>
            <a:r>
              <a:rPr lang="en-US" dirty="0"/>
              <a:t>Predict a small group of U using M and output pseudo-labeled data </a:t>
            </a:r>
          </a:p>
          <a:p>
            <a:pPr lvl="1" fontAlgn="base"/>
            <a:r>
              <a:rPr lang="en-US" dirty="0"/>
              <a:t>Choose pseudo-labeled data with high confidence and update L. </a:t>
            </a:r>
          </a:p>
          <a:p>
            <a:pPr lvl="1" fontAlgn="base"/>
            <a:r>
              <a:rPr lang="en-US" dirty="0"/>
              <a:t>Repeat the previous steps. </a:t>
            </a:r>
          </a:p>
          <a:p>
            <a:pPr fontAlgn="base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6F001D-2EAA-490B-8A6D-560A63F67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7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E276E-6D18-4E9F-8942-64DE5B07C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Self-training methods</a:t>
            </a:r>
          </a:p>
        </p:txBody>
      </p:sp>
      <p:pic>
        <p:nvPicPr>
          <p:cNvPr id="4" name="fc4d68c4-715e-4170-9b61-d0a8d83f525b (1)">
            <a:hlinkClick r:id="" action="ppaction://media"/>
            <a:extLst>
              <a:ext uri="{FF2B5EF4-FFF2-40B4-BE49-F238E27FC236}">
                <a16:creationId xmlns:a16="http://schemas.microsoft.com/office/drawing/2014/main" id="{7A87FF4C-F0CD-489E-AA87-EE646F3F618C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97236" y="1935163"/>
            <a:ext cx="7797527" cy="4389437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5C5078C-E474-423B-B63F-A03624B19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646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4C6FB-CCDA-4EE9-9FC9-F280DDEBE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Self-training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CF8807-D6EF-4EED-87DF-25B366789D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We need to ensure sufficient data of each class for training models.  </a:t>
            </a:r>
          </a:p>
          <a:p>
            <a:endParaRPr lang="en-US" dirty="0"/>
          </a:p>
          <a:p>
            <a:r>
              <a:rPr lang="en-US" dirty="0"/>
              <a:t>Adding pseudo-labeled data may decrease the performance. </a:t>
            </a:r>
          </a:p>
          <a:p>
            <a:endParaRPr lang="en-US" dirty="0"/>
          </a:p>
          <a:p>
            <a:r>
              <a:rPr lang="en-US" dirty="0"/>
              <a:t>The training process must be repeated several times, and the complexity becomes more expensive.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BB44EA-D0FA-4C11-AF8B-476008A98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586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Labwork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Select 20% of data in a dataset as the training set, consider that 80% of remaining data are unlabeled. </a:t>
            </a:r>
          </a:p>
          <a:p>
            <a:r>
              <a:rPr lang="en-US" dirty="0" smtClean="0"/>
              <a:t>Build different classification methods (k-</a:t>
            </a:r>
            <a:r>
              <a:rPr lang="en-US" dirty="0" err="1" smtClean="0"/>
              <a:t>nn</a:t>
            </a:r>
            <a:r>
              <a:rPr lang="en-US" dirty="0" smtClean="0"/>
              <a:t>, decision tree, or </a:t>
            </a:r>
            <a:r>
              <a:rPr lang="en-US" dirty="0" err="1" smtClean="0"/>
              <a:t>svm</a:t>
            </a:r>
            <a:r>
              <a:rPr lang="en-US" dirty="0" smtClean="0"/>
              <a:t>).</a:t>
            </a:r>
          </a:p>
          <a:p>
            <a:r>
              <a:rPr lang="en-US" dirty="0" smtClean="0"/>
              <a:t>Predict unlabeled data and obtain the pseudo-label, calculate the quality performance. </a:t>
            </a:r>
          </a:p>
          <a:p>
            <a:r>
              <a:rPr lang="en-US" dirty="0" smtClean="0"/>
              <a:t>Add pseudo-labeled data into the training dataset. </a:t>
            </a:r>
          </a:p>
          <a:p>
            <a:pPr lvl="1"/>
            <a:r>
              <a:rPr lang="en-US" dirty="0" smtClean="0"/>
              <a:t>Only high-confident data is added, </a:t>
            </a:r>
          </a:p>
          <a:p>
            <a:pPr lvl="1"/>
            <a:r>
              <a:rPr lang="en-US" dirty="0" smtClean="0"/>
              <a:t>E.g. in a k-</a:t>
            </a:r>
            <a:r>
              <a:rPr lang="en-US" dirty="0" err="1" smtClean="0"/>
              <a:t>nn</a:t>
            </a:r>
            <a:r>
              <a:rPr lang="en-US" dirty="0" smtClean="0"/>
              <a:t>, &gt; 80% neighbors have the same label; or in Random Forest, &gt;80% trees vote for the same label. </a:t>
            </a:r>
          </a:p>
          <a:p>
            <a:r>
              <a:rPr lang="en-US" dirty="0" smtClean="0"/>
              <a:t>Repeat the process again. </a:t>
            </a:r>
          </a:p>
          <a:p>
            <a:r>
              <a:rPr lang="en-US" dirty="0" smtClean="0"/>
              <a:t>Compare the performance after and before the pseudo-label addition. 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654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0473D-8B96-42D0-978C-6EB000CB3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Co-Training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828B35-062E-4E0B-87E3-733795024D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b="1" dirty="0"/>
              <a:t>Co-Training:</a:t>
            </a:r>
            <a:r>
              <a:rPr lang="en-US" dirty="0"/>
              <a:t> Each classifier in co-training uses a unique view of the data. </a:t>
            </a:r>
          </a:p>
          <a:p>
            <a:pPr lvl="1" fontAlgn="base"/>
            <a:r>
              <a:rPr lang="en-US" dirty="0"/>
              <a:t>Each data sample can be described by two distinct views and feature sets that provide separate yet complimentary information regarding the sample.</a:t>
            </a:r>
          </a:p>
          <a:p>
            <a:pPr lvl="1" fontAlgn="base"/>
            <a:r>
              <a:rPr lang="en-US" dirty="0"/>
              <a:t>Multiple models can be used (usual 2 or 3). </a:t>
            </a:r>
          </a:p>
          <a:p>
            <a:pPr lvl="1" fontAlgn="base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6224AF-2EF1-41B4-AA58-618EF785C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008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E3A2A-6A30-4D0F-92ED-F395A7592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Co-Training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E72A8F-6893-4EEA-939D-4A25103FD6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Example</a:t>
            </a:r>
            <a:r>
              <a:rPr lang="en-US" dirty="0"/>
              <a:t>: A dataset where each data sample has image data and audio data. </a:t>
            </a:r>
          </a:p>
          <a:p>
            <a:r>
              <a:rPr lang="en-US" dirty="0"/>
              <a:t>Train the models on audio data and image data separately. Then, you combine the two models to label the unlabeled data.</a:t>
            </a:r>
          </a:p>
          <a:p>
            <a:r>
              <a:rPr lang="en-US" dirty="0"/>
              <a:t>Reference: “Cooperative Learning of Audio and Video Models from Self-Supervised Synchronization”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0E847D-843F-4E7A-A769-2ABE3D651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284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0473D-8B96-42D0-978C-6EB000CB3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Co-Training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828B35-062E-4E0B-87E3-733795024D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 fontAlgn="base"/>
            <a:endParaRPr lang="en-US" dirty="0"/>
          </a:p>
          <a:p>
            <a:pPr lvl="1" fontAlgn="base"/>
            <a:r>
              <a:rPr lang="en-US" dirty="0"/>
              <a:t>Train two classifiers (M1 and M2) using a small amount of labeled data.</a:t>
            </a:r>
          </a:p>
          <a:p>
            <a:pPr lvl="1" fontAlgn="base"/>
            <a:r>
              <a:rPr lang="en-US" dirty="0"/>
              <a:t>Unlabeled data is added to receive pseudo-labels.</a:t>
            </a:r>
          </a:p>
          <a:p>
            <a:pPr lvl="1" fontAlgn="base"/>
            <a:r>
              <a:rPr lang="en-US" dirty="0"/>
              <a:t>Co-train two models using pseudo-labels with the highest confidence level. </a:t>
            </a:r>
          </a:p>
          <a:p>
            <a:pPr lvl="2" fontAlgn="base"/>
            <a:r>
              <a:rPr lang="en-US" dirty="0"/>
              <a:t>Find non-matching pseudo-labels provided by two models. </a:t>
            </a:r>
          </a:p>
          <a:p>
            <a:pPr lvl="2" fontAlgn="base"/>
            <a:r>
              <a:rPr lang="en-US" dirty="0"/>
              <a:t>Repeatedly update M2 with highly confident label data assigned by M1, or vice-versa.</a:t>
            </a:r>
          </a:p>
          <a:p>
            <a:pPr lvl="1" fontAlgn="base"/>
            <a:r>
              <a:rPr lang="en-US" dirty="0"/>
              <a:t>The final step involves combining the predictions from the two updated classifiers to get one classification result.</a:t>
            </a:r>
          </a:p>
          <a:p>
            <a:pPr fontAlgn="base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7E79CE-4345-4857-A8B8-196939C26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572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ABF7A-2C7D-47A7-A125-C3B09607F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Co-Training methods</a:t>
            </a:r>
          </a:p>
        </p:txBody>
      </p:sp>
      <p:pic>
        <p:nvPicPr>
          <p:cNvPr id="4" name="04d79064-957f-4ea1-bef0-85acfef6d5f0">
            <a:hlinkClick r:id="" action="ppaction://media"/>
            <a:extLst>
              <a:ext uri="{FF2B5EF4-FFF2-40B4-BE49-F238E27FC236}">
                <a16:creationId xmlns:a16="http://schemas.microsoft.com/office/drawing/2014/main" id="{FBD5F381-FE01-4222-BD77-7A22BD965CD6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905250" y="1935163"/>
            <a:ext cx="4777658" cy="4786313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AB847D0-924B-4228-995E-A4615144D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522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Labwork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Split the data features into two subsets. </a:t>
            </a:r>
          </a:p>
          <a:p>
            <a:r>
              <a:rPr lang="en-US" dirty="0" smtClean="0"/>
              <a:t>Select 20% of data in a dataset as the training set, consider that 80% of remaining data are unlabeled (Sub 1 and Sub2)</a:t>
            </a:r>
          </a:p>
          <a:p>
            <a:r>
              <a:rPr lang="en-US" dirty="0" smtClean="0"/>
              <a:t>Build at least two different models (M1 and M2) for the training set using each feature subset. </a:t>
            </a:r>
          </a:p>
          <a:p>
            <a:r>
              <a:rPr lang="en-US" dirty="0" smtClean="0"/>
              <a:t>Use M1 to predict a small amount of unlabeled data and obtain the pseudo-labeled data. </a:t>
            </a:r>
          </a:p>
          <a:p>
            <a:r>
              <a:rPr lang="en-US" dirty="0" smtClean="0"/>
              <a:t>Add pseudo-labeled data to Sub 2 to train M2. </a:t>
            </a:r>
          </a:p>
          <a:p>
            <a:r>
              <a:rPr lang="en-US" dirty="0" smtClean="0"/>
              <a:t>Use M2 to predict </a:t>
            </a:r>
            <a:r>
              <a:rPr lang="en-US" dirty="0"/>
              <a:t>a small amount of unlabeled data and obtain the pseudo-labeled data. </a:t>
            </a:r>
          </a:p>
          <a:p>
            <a:r>
              <a:rPr lang="en-US" dirty="0"/>
              <a:t>Add pseudo-labeled data to Sub </a:t>
            </a:r>
            <a:r>
              <a:rPr lang="en-US" dirty="0" smtClean="0"/>
              <a:t>1 </a:t>
            </a:r>
            <a:r>
              <a:rPr lang="en-US" dirty="0"/>
              <a:t>to train </a:t>
            </a:r>
            <a:r>
              <a:rPr lang="en-US" dirty="0" smtClean="0"/>
              <a:t>M1. </a:t>
            </a:r>
          </a:p>
          <a:p>
            <a:r>
              <a:rPr lang="en-US" dirty="0" smtClean="0"/>
              <a:t>Repeat. </a:t>
            </a: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289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Definitions and applications</a:t>
            </a:r>
          </a:p>
          <a:p>
            <a:endParaRPr lang="en-US" dirty="0"/>
          </a:p>
          <a:p>
            <a:r>
              <a:rPr lang="en-US" dirty="0"/>
              <a:t>Semi-supervised learning problems</a:t>
            </a:r>
          </a:p>
          <a:p>
            <a:endParaRPr lang="en-US" dirty="0"/>
          </a:p>
          <a:p>
            <a:r>
              <a:rPr lang="en-US" dirty="0"/>
              <a:t>Methods for Semi-supervised learning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A06D10-F40D-40BD-8442-42A3A895C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10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196158-4E02-453B-A8D6-03A833836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Label Propagation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A11480-D9E2-4A5E-A1EB-9303FAF618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Use a small amount of labeled data to annotate unlabeled data with respect to the supervised models.</a:t>
            </a:r>
          </a:p>
          <a:p>
            <a:endParaRPr lang="en-US" dirty="0"/>
          </a:p>
          <a:p>
            <a:r>
              <a:rPr lang="en-US" dirty="0"/>
              <a:t>Principles are similar to k-</a:t>
            </a:r>
            <a:r>
              <a:rPr lang="en-US" dirty="0" err="1"/>
              <a:t>nn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Greedy approach</a:t>
            </a:r>
          </a:p>
          <a:p>
            <a:pPr lvl="1"/>
            <a:r>
              <a:rPr lang="en-US" dirty="0"/>
              <a:t>Unlabeled data that is similar to labeled data should share the same label.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E864C6-5A02-44BC-A11A-50DAD2BEC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868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C8144-E979-4AC1-8AEF-331FA5620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Label Propagation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F02A1E-005A-4C5A-AC12-FB6EBD20CA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Calculate the similarity </a:t>
            </a:r>
          </a:p>
          <a:p>
            <a:pPr marL="0" indent="0">
              <a:buNone/>
            </a:pPr>
            <a:r>
              <a:rPr lang="en-US" dirty="0"/>
              <a:t>to decide the pseudo-label </a:t>
            </a:r>
          </a:p>
          <a:p>
            <a:pPr marL="0" indent="0">
              <a:buNone/>
            </a:pPr>
            <a:r>
              <a:rPr lang="en-US" dirty="0"/>
              <a:t>for unlabeled data.</a:t>
            </a:r>
          </a:p>
          <a:p>
            <a:r>
              <a:rPr lang="en-US" dirty="0"/>
              <a:t>Graph-based models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E8CEBC-A508-475B-B059-C00A1E561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21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DB2614-BF93-4D26-AB12-69DDBEB052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4902" y="2053300"/>
            <a:ext cx="5630061" cy="415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673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352EC-A613-4A07-BAA9-1A12606D9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Label Propagation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CA520CB-57B1-4253-B0A0-BD1CD73786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287" y="2105819"/>
            <a:ext cx="7439353" cy="461565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E2CD99-1CFD-4E1F-AECC-429C0D11D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903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DACCD-5294-4BD5-8E95-DC4F916E0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Label Propagation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FA450-4C4A-4DDB-8D09-A3D8FCAEA6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Graph generation: </a:t>
            </a:r>
          </a:p>
          <a:p>
            <a:pPr lvl="1"/>
            <a:r>
              <a:rPr lang="en-US" dirty="0"/>
              <a:t>Minimum Spanning Tree</a:t>
            </a:r>
          </a:p>
          <a:p>
            <a:pPr lvl="1"/>
            <a:r>
              <a:rPr lang="en-US" dirty="0"/>
              <a:t>Greedy Algorithms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4F2119-912B-47E1-A655-2AA442017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346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Label Propagation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Minimum Spanning Tree</a:t>
            </a:r>
          </a:p>
          <a:p>
            <a:pPr lvl="1"/>
            <a:r>
              <a:rPr lang="en-US" dirty="0"/>
              <a:t>The cost of the spanning tree is the sum of the weights of all the edges in the tree. </a:t>
            </a:r>
            <a:endParaRPr lang="en-US" dirty="0" smtClean="0"/>
          </a:p>
          <a:p>
            <a:pPr lvl="1"/>
            <a:r>
              <a:rPr lang="en-US" dirty="0" smtClean="0"/>
              <a:t>Minimum </a:t>
            </a:r>
            <a:r>
              <a:rPr lang="en-US" dirty="0"/>
              <a:t>spanning tree is the spanning tree where the cost is minimum among all the spanning trees. </a:t>
            </a:r>
            <a:endParaRPr lang="en-US" dirty="0" smtClean="0"/>
          </a:p>
          <a:p>
            <a:pPr lvl="2"/>
            <a:r>
              <a:rPr lang="en-US" dirty="0" smtClean="0"/>
              <a:t>The total cost can be accumulated based on the spanning paths. </a:t>
            </a:r>
          </a:p>
          <a:p>
            <a:pPr lvl="1"/>
            <a:r>
              <a:rPr lang="en-US" dirty="0" smtClean="0"/>
              <a:t>There </a:t>
            </a:r>
            <a:r>
              <a:rPr lang="en-US" dirty="0"/>
              <a:t>also can be many minimum spanning trees</a:t>
            </a:r>
            <a:r>
              <a:rPr lang="en-US" dirty="0" smtClean="0"/>
              <a:t>.</a:t>
            </a:r>
          </a:p>
          <a:p>
            <a:pPr lvl="2"/>
            <a:r>
              <a:rPr lang="en-US" dirty="0" smtClean="0"/>
              <a:t>Prim’s</a:t>
            </a:r>
          </a:p>
          <a:p>
            <a:pPr lvl="2"/>
            <a:r>
              <a:rPr lang="en-US" dirty="0" err="1" smtClean="0"/>
              <a:t>Kruskal’s</a:t>
            </a:r>
            <a:r>
              <a:rPr lang="en-US" dirty="0" smtClean="0"/>
              <a:t> </a:t>
            </a:r>
          </a:p>
          <a:p>
            <a:pPr marL="667512" lvl="2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058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Label Propagation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Minimum Spanning Tree</a:t>
            </a:r>
          </a:p>
          <a:p>
            <a:pPr lvl="1"/>
            <a:r>
              <a:rPr lang="en-US" dirty="0" smtClean="0"/>
              <a:t>Graph-based models.</a:t>
            </a:r>
          </a:p>
          <a:p>
            <a:pPr lvl="1"/>
            <a:r>
              <a:rPr lang="en-US" dirty="0" smtClean="0"/>
              <a:t>Adaptive for clustering and classification.</a:t>
            </a:r>
          </a:p>
          <a:p>
            <a:pPr lvl="1"/>
            <a:r>
              <a:rPr lang="en-US" dirty="0" smtClean="0"/>
              <a:t>Apply for numerical data. </a:t>
            </a:r>
          </a:p>
          <a:p>
            <a:pPr marL="667512" lvl="2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540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759" y="1773650"/>
            <a:ext cx="6791641" cy="508435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Label Propagation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26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64772" y="2454985"/>
            <a:ext cx="3433012" cy="92333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Sample MST for the Iris dataset:</a:t>
            </a:r>
          </a:p>
          <a:p>
            <a:r>
              <a:rPr lang="en-US" dirty="0" smtClean="0"/>
              <a:t>   connectivity between pairs of objects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4894" y="3801546"/>
            <a:ext cx="4492768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Connectivity between k-nearest neighbors</a:t>
            </a:r>
          </a:p>
        </p:txBody>
      </p:sp>
    </p:spTree>
    <p:extLst>
      <p:ext uri="{BB962C8B-B14F-4D97-AF65-F5344CB8AC3E}">
        <p14:creationId xmlns:p14="http://schemas.microsoft.com/office/powerpoint/2010/main" val="3015452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SSL maximizes the utility of the limited labeled </a:t>
            </a:r>
            <a:r>
              <a:rPr lang="en-US" dirty="0" smtClean="0"/>
              <a:t>examples. </a:t>
            </a:r>
          </a:p>
          <a:p>
            <a:endParaRPr lang="en-US" dirty="0" smtClean="0"/>
          </a:p>
          <a:p>
            <a:r>
              <a:rPr lang="en-US" dirty="0" smtClean="0"/>
              <a:t>SSL reduces </a:t>
            </a:r>
            <a:r>
              <a:rPr lang="en-US" dirty="0"/>
              <a:t>costs by capitalizing on abundant unlabeled data, making it a cost-effective approach compared to fully supervised </a:t>
            </a:r>
            <a:r>
              <a:rPr lang="en-US"/>
              <a:t>alternatives</a:t>
            </a:r>
            <a:r>
              <a:rPr lang="en-US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SSL </a:t>
            </a:r>
            <a:r>
              <a:rPr lang="en-US" dirty="0"/>
              <a:t>promotes robust learning, allowing models to perform well on real-world </a:t>
            </a:r>
            <a:r>
              <a:rPr lang="en-US" dirty="0" smtClean="0"/>
              <a:t>scenarios.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646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SSL is sensitive </a:t>
            </a:r>
            <a:r>
              <a:rPr lang="en-US" dirty="0"/>
              <a:t>to noise within the unlabeled data. </a:t>
            </a:r>
            <a:endParaRPr lang="en-US" dirty="0" smtClean="0"/>
          </a:p>
          <a:p>
            <a:pPr lvl="1"/>
            <a:r>
              <a:rPr lang="en-US" dirty="0" smtClean="0"/>
              <a:t>If </a:t>
            </a:r>
            <a:r>
              <a:rPr lang="en-US" dirty="0"/>
              <a:t>the unlabeled dataset contains inaccuracies or irrelevant information, the </a:t>
            </a:r>
            <a:r>
              <a:rPr lang="en-US" dirty="0" smtClean="0"/>
              <a:t>model’s </a:t>
            </a:r>
            <a:r>
              <a:rPr lang="en-US" dirty="0"/>
              <a:t>performance may be adversely affected</a:t>
            </a:r>
            <a:r>
              <a:rPr lang="en-US" dirty="0" smtClean="0"/>
              <a:t>.</a:t>
            </a:r>
          </a:p>
          <a:p>
            <a:pPr lvl="1"/>
            <a:endParaRPr lang="en-US" dirty="0"/>
          </a:p>
          <a:p>
            <a:r>
              <a:rPr lang="en-US" dirty="0" smtClean="0"/>
              <a:t>The SSL </a:t>
            </a:r>
            <a:r>
              <a:rPr lang="en-US" dirty="0"/>
              <a:t>effectiveness </a:t>
            </a:r>
            <a:r>
              <a:rPr lang="en-US" dirty="0" smtClean="0"/>
              <a:t>often </a:t>
            </a:r>
            <a:r>
              <a:rPr lang="en-US" dirty="0"/>
              <a:t>relies on a small set of labeled </a:t>
            </a:r>
            <a:r>
              <a:rPr lang="en-US" dirty="0" smtClean="0"/>
              <a:t>data. </a:t>
            </a:r>
            <a:r>
              <a:rPr lang="en-US" dirty="0"/>
              <a:t>If these examples are not representative of the entire dataset, the model may struggle to generalize accurately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/>
              <a:t>Developing effective </a:t>
            </a:r>
            <a:r>
              <a:rPr lang="en-US" dirty="0" smtClean="0"/>
              <a:t>SSL models requires </a:t>
            </a:r>
            <a:r>
              <a:rPr lang="en-US" dirty="0"/>
              <a:t>intricate design and training procedures.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977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Supervised learning</a:t>
            </a:r>
            <a:r>
              <a:rPr lang="en-US" dirty="0"/>
              <a:t>: Use labeled datasets to train algorithms that accurately classify data or predict outcomes. </a:t>
            </a:r>
          </a:p>
          <a:p>
            <a:pPr marL="0" indent="0">
              <a:buNone/>
            </a:pPr>
            <a:r>
              <a:rPr lang="en-US" dirty="0"/>
              <a:t>As input data is fed into the model, it adjusts its weights until the model has been fitted appropriately.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Unsupervised learning</a:t>
            </a:r>
            <a:r>
              <a:rPr lang="en-US" dirty="0"/>
              <a:t>: Use unlabeled data to discover data patterns or structures that help solve clustering or association problems.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EECB96-3EAE-4CAA-8E97-40531A410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554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A6A32-D173-444E-94C9-EE485DCBD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C6520B-6347-4C34-8930-3BB30B98B3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b="1" dirty="0"/>
              <a:t>Labeled Data:</a:t>
            </a:r>
            <a:r>
              <a:rPr lang="en-US" dirty="0"/>
              <a:t> These data points have been </a:t>
            </a:r>
            <a:r>
              <a:rPr lang="en-US" b="1" dirty="0"/>
              <a:t>explicitly tagged </a:t>
            </a:r>
            <a:r>
              <a:rPr lang="en-US" dirty="0"/>
              <a:t>with a target variable or output, indicating the correct answer. </a:t>
            </a:r>
          </a:p>
          <a:p>
            <a:pPr marL="393192" lvl="1" indent="0" fontAlgn="base">
              <a:buNone/>
            </a:pPr>
            <a:r>
              <a:rPr lang="en-US" dirty="0"/>
              <a:t>E.g.</a:t>
            </a:r>
            <a:r>
              <a:rPr lang="en-US" b="1" dirty="0"/>
              <a:t>: </a:t>
            </a:r>
            <a:r>
              <a:rPr lang="en-US" dirty="0"/>
              <a:t>Sign or road images for auto-driving. </a:t>
            </a:r>
          </a:p>
          <a:p>
            <a:pPr marL="0" indent="0" fontAlgn="base">
              <a:buNone/>
            </a:pPr>
            <a:r>
              <a:rPr lang="en-US" dirty="0"/>
              <a:t>	 Hand-written letters or digits for character recognition. 	</a:t>
            </a:r>
          </a:p>
          <a:p>
            <a:pPr fontAlgn="base"/>
            <a:endParaRPr lang="en-US" b="1" dirty="0"/>
          </a:p>
          <a:p>
            <a:pPr fontAlgn="base"/>
            <a:r>
              <a:rPr lang="en-US" b="1" dirty="0"/>
              <a:t>Unlabeled Data:</a:t>
            </a:r>
            <a:r>
              <a:rPr lang="en-US" dirty="0"/>
              <a:t> These are data points that lack explicit labels or annotations. They don’t have corresponding outputs or target variables.</a:t>
            </a:r>
          </a:p>
          <a:p>
            <a:pPr marL="393192" lvl="1" indent="0" fontAlgn="base">
              <a:buNone/>
            </a:pPr>
            <a:r>
              <a:rPr lang="en-US" dirty="0"/>
              <a:t>E.g.: only data vectors of any object (flowers, temperature, etc.)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3832E1-DA4D-4DEB-9D91-D3EB25B63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632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3296A-5FDB-438B-9C9A-3DC9E1E00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2ECB376-EA22-49FE-BB0B-B373F5D9EB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730" y="2082050"/>
            <a:ext cx="4470403" cy="4507218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CF2025B-FF4E-46DB-8D25-B0C93D99A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569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4283A-D8C9-476B-9D6E-B19DA7F3D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B102A-C857-402B-8427-C29193AD25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Problems</a:t>
            </a:r>
            <a:r>
              <a:rPr lang="en-US" dirty="0"/>
              <a:t>:</a:t>
            </a:r>
          </a:p>
          <a:p>
            <a:r>
              <a:rPr lang="en-US" dirty="0">
                <a:ea typeface="ＭＳ Ｐゴシック" pitchFamily="-106" charset="-128"/>
                <a:cs typeface="ＭＳ Ｐゴシック" pitchFamily="-106" charset="-128"/>
              </a:rPr>
              <a:t>Usually a lot more unlabeled data is available than labeled.</a:t>
            </a:r>
            <a:endParaRPr lang="en-US" dirty="0"/>
          </a:p>
          <a:p>
            <a:r>
              <a:rPr lang="en-US" dirty="0"/>
              <a:t>Supervised learning requires domain expertise to label data appropriately, which can be </a:t>
            </a:r>
            <a:r>
              <a:rPr lang="en-US" dirty="0">
                <a:solidFill>
                  <a:srgbClr val="FF0000"/>
                </a:solidFill>
              </a:rPr>
              <a:t>time-consuming </a:t>
            </a:r>
            <a:r>
              <a:rPr lang="en-US" dirty="0"/>
              <a:t>and</a:t>
            </a:r>
            <a:r>
              <a:rPr lang="en-US" dirty="0">
                <a:solidFill>
                  <a:srgbClr val="FF0000"/>
                </a:solidFill>
              </a:rPr>
              <a:t> costly</a:t>
            </a:r>
            <a:r>
              <a:rPr lang="en-US" dirty="0"/>
              <a:t>.</a:t>
            </a:r>
          </a:p>
          <a:p>
            <a:r>
              <a:rPr lang="en-US" dirty="0"/>
              <a:t>Labeled data is much cheaper. 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Symbol" panose="05050102010706020507" pitchFamily="18" charset="2"/>
              <a:buChar char="Þ"/>
            </a:pPr>
            <a:r>
              <a:rPr lang="en-US" dirty="0"/>
              <a:t> </a:t>
            </a:r>
            <a:r>
              <a:rPr lang="en-US" b="1" dirty="0">
                <a:solidFill>
                  <a:srgbClr val="0070C0"/>
                </a:solidFill>
              </a:rPr>
              <a:t>Semi-supervised learning </a:t>
            </a:r>
            <a:r>
              <a:rPr lang="en-US" dirty="0"/>
              <a:t>= supervised + unsupervised learning.</a:t>
            </a:r>
          </a:p>
          <a:p>
            <a:pPr>
              <a:buFont typeface="Symbol" panose="05050102010706020507" pitchFamily="18" charset="2"/>
              <a:buChar char="Þ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DA77A2-0417-4606-882C-8BA6A42D3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334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0473D-8B96-42D0-978C-6EB000CB3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SSL Techniques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828B35-062E-4E0B-87E3-733795024D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b="1" dirty="0"/>
              <a:t>Semi-supervised learning (SSL) </a:t>
            </a:r>
            <a:r>
              <a:rPr lang="en-US" dirty="0"/>
              <a:t>occurs when only part of the given input data has been labeled. </a:t>
            </a:r>
          </a:p>
          <a:p>
            <a:pPr fontAlgn="base"/>
            <a:endParaRPr lang="en-US" b="1" dirty="0"/>
          </a:p>
          <a:p>
            <a:pPr fontAlgn="base"/>
            <a:r>
              <a:rPr lang="en-US" dirty="0"/>
              <a:t>Can we use unlabeled data to improve the learning models using a small labeled sample?</a:t>
            </a:r>
          </a:p>
          <a:p>
            <a:pPr lvl="1" fontAlgn="base"/>
            <a:r>
              <a:rPr lang="en-US" b="1" dirty="0">
                <a:solidFill>
                  <a:schemeClr val="accent6"/>
                </a:solidFill>
              </a:rPr>
              <a:t>Self-Training</a:t>
            </a:r>
          </a:p>
          <a:p>
            <a:pPr lvl="1" fontAlgn="base"/>
            <a:r>
              <a:rPr lang="en-US" b="1" dirty="0" smtClean="0">
                <a:solidFill>
                  <a:schemeClr val="accent6"/>
                </a:solidFill>
              </a:rPr>
              <a:t>Co-Training</a:t>
            </a:r>
          </a:p>
          <a:p>
            <a:pPr lvl="2" fontAlgn="base"/>
            <a:r>
              <a:rPr lang="en-US" dirty="0" smtClean="0"/>
              <a:t>Multi-view Learning</a:t>
            </a:r>
            <a:endParaRPr lang="en-US" dirty="0"/>
          </a:p>
          <a:p>
            <a:pPr lvl="1" fontAlgn="base"/>
            <a:r>
              <a:rPr lang="en-US" b="1" dirty="0" smtClean="0">
                <a:solidFill>
                  <a:schemeClr val="accent6"/>
                </a:solidFill>
              </a:rPr>
              <a:t>Graph-based Label Propagation</a:t>
            </a:r>
          </a:p>
          <a:p>
            <a:pPr lvl="1" fontAlgn="base"/>
            <a:r>
              <a:rPr lang="en-US" dirty="0" smtClean="0"/>
              <a:t>Transfer Learning</a:t>
            </a:r>
            <a:endParaRPr lang="en-US" dirty="0"/>
          </a:p>
          <a:p>
            <a:pPr lvl="1" fontAlgn="base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E42732-68CE-4F9E-B8E1-A775F09CD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962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539A8-EC64-4178-97D5-F600D128A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SSL 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26CEAE-97A1-44A6-8E22-1801A3B776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Text and Speech Recognition</a:t>
            </a:r>
          </a:p>
          <a:p>
            <a:endParaRPr lang="en-US" dirty="0"/>
          </a:p>
          <a:p>
            <a:r>
              <a:rPr lang="en-US" dirty="0"/>
              <a:t>Image recognition and classifications</a:t>
            </a:r>
          </a:p>
          <a:p>
            <a:endParaRPr lang="en-US" dirty="0"/>
          </a:p>
          <a:p>
            <a:r>
              <a:rPr lang="en-US" dirty="0"/>
              <a:t>Protein sequence detection</a:t>
            </a:r>
          </a:p>
          <a:p>
            <a:endParaRPr lang="en-US" dirty="0"/>
          </a:p>
          <a:p>
            <a:r>
              <a:rPr lang="en-US" dirty="0"/>
              <a:t>Customer modeling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6CEA4C-E65B-4B00-AFD2-7AFD71E5C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101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0473D-8B96-42D0-978C-6EB000CB3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SSL Techniques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828B35-062E-4E0B-87E3-733795024D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b="1" dirty="0"/>
              <a:t>Notations:</a:t>
            </a:r>
          </a:p>
          <a:p>
            <a:pPr lvl="1" fontAlgn="base"/>
            <a:r>
              <a:rPr lang="en-US" dirty="0"/>
              <a:t>Training dataset: </a:t>
            </a:r>
            <a:r>
              <a:rPr lang="en-US" b="1" dirty="0"/>
              <a:t>L</a:t>
            </a:r>
            <a:r>
              <a:rPr lang="en-US" dirty="0"/>
              <a:t> (labeled data)</a:t>
            </a:r>
          </a:p>
          <a:p>
            <a:pPr lvl="1" fontAlgn="base"/>
            <a:r>
              <a:rPr lang="en-US" dirty="0"/>
              <a:t>Unlabeled data: </a:t>
            </a:r>
            <a:r>
              <a:rPr lang="en-US" b="1" dirty="0"/>
              <a:t>U </a:t>
            </a:r>
            <a:r>
              <a:rPr lang="en-US" dirty="0"/>
              <a:t> </a:t>
            </a:r>
          </a:p>
          <a:p>
            <a:pPr lvl="1" fontAlgn="base"/>
            <a:r>
              <a:rPr lang="en-US" dirty="0"/>
              <a:t>Models: </a:t>
            </a:r>
            <a:r>
              <a:rPr lang="en-US" b="1" dirty="0"/>
              <a:t>M</a:t>
            </a:r>
            <a:r>
              <a:rPr lang="en-US" dirty="0"/>
              <a:t>. </a:t>
            </a:r>
          </a:p>
          <a:p>
            <a:pPr lvl="1" fontAlgn="base"/>
            <a:r>
              <a:rPr lang="en-US" dirty="0"/>
              <a:t>Pseudo label: Unlabeled data (from U) predicted by the model M during the training.</a:t>
            </a:r>
          </a:p>
          <a:p>
            <a:pPr lvl="1" fontAlgn="base"/>
            <a:endParaRPr lang="en-US" dirty="0"/>
          </a:p>
          <a:p>
            <a:pPr lvl="1" fontAlgn="base"/>
            <a:endParaRPr lang="en-US" dirty="0"/>
          </a:p>
          <a:p>
            <a:pPr lvl="1" fontAlgn="base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2D63FA-7AAA-4D36-A270-3FA0F56DA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544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esentation on brainstorming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usiness brainstorming presentation.potx" id="{DE77CA07-3D7A-4CF2-AF02-587F794CB3CB}" vid="{13C2A94F-C0A1-4622-B71C-29A3B00D5E0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Business brainstorming presentation</Template>
  <TotalTime>3541</TotalTime>
  <Words>981</Words>
  <Application>Microsoft Office PowerPoint</Application>
  <PresentationFormat>Widescreen</PresentationFormat>
  <Paragraphs>190</Paragraphs>
  <Slides>28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ＭＳ Ｐゴシック</vt:lpstr>
      <vt:lpstr>Calibri</vt:lpstr>
      <vt:lpstr>Century Gothic</vt:lpstr>
      <vt:lpstr>Palatino Linotype</vt:lpstr>
      <vt:lpstr>Symbol</vt:lpstr>
      <vt:lpstr>Wingdings 2</vt:lpstr>
      <vt:lpstr>Presentation on brainstorming</vt:lpstr>
      <vt:lpstr>Semi-supervised learning</vt:lpstr>
      <vt:lpstr>Outline</vt:lpstr>
      <vt:lpstr>Introduction</vt:lpstr>
      <vt:lpstr>Introduction</vt:lpstr>
      <vt:lpstr>Introduction</vt:lpstr>
      <vt:lpstr>Introduction </vt:lpstr>
      <vt:lpstr>SSL Techniques</vt:lpstr>
      <vt:lpstr>SSL Applications</vt:lpstr>
      <vt:lpstr>SSL Techniques</vt:lpstr>
      <vt:lpstr>Pseudo-Labeling</vt:lpstr>
      <vt:lpstr>Self-training methods</vt:lpstr>
      <vt:lpstr>Self-training methods</vt:lpstr>
      <vt:lpstr>Self-training methods</vt:lpstr>
      <vt:lpstr>Labwork </vt:lpstr>
      <vt:lpstr>Co-Training methods</vt:lpstr>
      <vt:lpstr>Co-Training methods</vt:lpstr>
      <vt:lpstr>Co-Training methods</vt:lpstr>
      <vt:lpstr>Co-Training methods</vt:lpstr>
      <vt:lpstr>Labwork </vt:lpstr>
      <vt:lpstr>Label Propagation</vt:lpstr>
      <vt:lpstr>Label Propagation</vt:lpstr>
      <vt:lpstr>Label Propagation</vt:lpstr>
      <vt:lpstr>Label Propagation</vt:lpstr>
      <vt:lpstr>Label Propagation</vt:lpstr>
      <vt:lpstr>Label Propagation</vt:lpstr>
      <vt:lpstr>Label Propagation</vt:lpstr>
      <vt:lpstr>Conclusion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Reinforcement learning</dc:title>
  <dc:creator>Nhat-Quang Doan</dc:creator>
  <cp:lastModifiedBy>nqdoan</cp:lastModifiedBy>
  <cp:revision>115</cp:revision>
  <dcterms:created xsi:type="dcterms:W3CDTF">2024-03-04T14:55:06Z</dcterms:created>
  <dcterms:modified xsi:type="dcterms:W3CDTF">2024-03-27T13:38:29Z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74069100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